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83" r:id="rId4"/>
    <p:sldId id="282" r:id="rId5"/>
    <p:sldId id="256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74" r:id="rId14"/>
    <p:sldId id="276" r:id="rId15"/>
    <p:sldId id="275" r:id="rId16"/>
    <p:sldId id="277" r:id="rId17"/>
    <p:sldId id="278" r:id="rId18"/>
    <p:sldId id="279" r:id="rId19"/>
    <p:sldId id="280" r:id="rId20"/>
    <p:sldId id="28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4F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35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144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95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44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44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64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95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130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708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200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184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2310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63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07640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22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96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01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8821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929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350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495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004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9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CC57A96-CB78-4278-93F5-22584D260DBB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3CCE6FB-54D5-4446-AD49-1CD5739E8E7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134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google.com/url?sa=i&amp;rct=j&amp;q=accuracy+and+precision&amp;source=images&amp;cd=&amp;cad=rja&amp;docid=HR3MrS5YUxOt-M&amp;tbnid=bmbDs9vdpljRUM:&amp;ved=0CAUQjRw&amp;url=http://saturn.cis.rit.edu/~dxl1840/index.php?id=accuracy-and-precision&amp;ei=sscMUsOYPKWEygH414CABw&amp;bvm=bv.50723672,d.b2I&amp;psig=AFQjCNGRJsOaemi20Te1saYRoU5TCXaTXg&amp;ust=1376655663867456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pn.com/olympics/trackandfield/news/story?id=2447985" TargetMode="External"/><Relationship Id="rId2" Type="http://schemas.openxmlformats.org/officeDocument/2006/relationships/hyperlink" Target="https://www.youtube.com/watch?v=XZeSLeItHsM" TargetMode="Externa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://www.google.com/url?sa=i&amp;rct=j&amp;q=united+states&amp;source=images&amp;cd=&amp;cad=rja&amp;docid=Y5V6OUqOrPz-3M&amp;tbnid=P2s4BV7_PQVllM:&amp;ved=0CAUQjRw&amp;url=http://www.yourchildlearns.com/us_map.htm&amp;ei=iEAbUszsK6imsQSk4oHAAw&amp;bvm=bv.51156542,d.b2I&amp;psig=AFQjCNFMZcyktkharXTKUKAgYRHEAwC2Tg&amp;ust=1377604099882708" TargetMode="Externa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Calibri" panose="020F0502020204030204" pitchFamily="34" charset="0"/>
              </a:rPr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Get out Factor Label notes and work on the back.</a:t>
            </a:r>
          </a:p>
          <a:p>
            <a:r>
              <a:rPr lang="en-US" sz="3600" dirty="0"/>
              <a:t>Turn in your signed Safety Contract.</a:t>
            </a:r>
          </a:p>
          <a:p>
            <a:endParaRPr lang="en-US" sz="3600" dirty="0"/>
          </a:p>
          <a:p>
            <a:r>
              <a:rPr lang="en-US" sz="3600" dirty="0"/>
              <a:t>Prepare for Metric Quiz – you need a calculator and something to write with.</a:t>
            </a:r>
          </a:p>
        </p:txBody>
      </p:sp>
    </p:spTree>
    <p:extLst>
      <p:ext uri="{BB962C8B-B14F-4D97-AF65-F5344CB8AC3E}">
        <p14:creationId xmlns:p14="http://schemas.microsoft.com/office/powerpoint/2010/main" val="370019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Calibri" panose="020F0502020204030204" pitchFamily="34" charset="0"/>
              </a:rPr>
              <a:t>FACTOR LABEL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1.  kilo-, </a:t>
            </a:r>
            <a:r>
              <a:rPr lang="en-US" dirty="0" err="1"/>
              <a:t>hecto</a:t>
            </a:r>
            <a:r>
              <a:rPr lang="en-US" dirty="0"/>
              <a:t>-, </a:t>
            </a:r>
            <a:r>
              <a:rPr lang="en-US" dirty="0" err="1"/>
              <a:t>deka</a:t>
            </a:r>
            <a:r>
              <a:rPr lang="en-US" dirty="0"/>
              <a:t>-, </a:t>
            </a:r>
            <a:r>
              <a:rPr lang="en-US" dirty="0" err="1"/>
              <a:t>deci</a:t>
            </a:r>
            <a:r>
              <a:rPr lang="en-US" dirty="0"/>
              <a:t>-, </a:t>
            </a:r>
            <a:r>
              <a:rPr lang="en-US" dirty="0" err="1"/>
              <a:t>centi</a:t>
            </a:r>
            <a:r>
              <a:rPr lang="en-US" dirty="0"/>
              <a:t>-, </a:t>
            </a:r>
            <a:r>
              <a:rPr lang="en-US" dirty="0" err="1"/>
              <a:t>milli</a:t>
            </a:r>
            <a:r>
              <a:rPr lang="en-US" dirty="0"/>
              <a:t>-</a:t>
            </a:r>
          </a:p>
          <a:p>
            <a:r>
              <a:rPr lang="en-US" dirty="0"/>
              <a:t>2.  </a:t>
            </a:r>
            <a:r>
              <a:rPr lang="en-US" u="sng" dirty="0"/>
              <a:t>5mm        1 dam	</a:t>
            </a:r>
            <a:r>
              <a:rPr lang="en-US" dirty="0"/>
              <a:t> = 0.0005dam	</a:t>
            </a:r>
            <a:r>
              <a:rPr lang="en-US" u="sng" dirty="0"/>
              <a:t>35cm          1 km      </a:t>
            </a:r>
            <a:r>
              <a:rPr lang="en-US" dirty="0"/>
              <a:t> = 0.00035km</a:t>
            </a:r>
            <a:endParaRPr lang="en-US" u="sng" dirty="0"/>
          </a:p>
          <a:p>
            <a:r>
              <a:rPr lang="en-US" dirty="0"/>
              <a:t>     	      10000mm				100000cm</a:t>
            </a:r>
          </a:p>
          <a:p>
            <a:r>
              <a:rPr lang="en-US" dirty="0"/>
              <a:t>     </a:t>
            </a:r>
            <a:r>
              <a:rPr lang="en-US" u="sng" dirty="0"/>
              <a:t>0.12m        100cm	</a:t>
            </a:r>
            <a:r>
              <a:rPr lang="en-US" dirty="0"/>
              <a:t> = 12cm</a:t>
            </a:r>
            <a:endParaRPr lang="en-US" u="sng" dirty="0"/>
          </a:p>
          <a:p>
            <a:r>
              <a:rPr lang="en-US" dirty="0"/>
              <a:t>     	            1m</a:t>
            </a:r>
          </a:p>
          <a:p>
            <a:r>
              <a:rPr lang="en-US" dirty="0"/>
              <a:t>     </a:t>
            </a:r>
            <a:r>
              <a:rPr lang="en-US" u="sng" dirty="0"/>
              <a:t>19km       10000dm	</a:t>
            </a:r>
            <a:r>
              <a:rPr lang="en-US" dirty="0"/>
              <a:t> = 190000dm</a:t>
            </a:r>
            <a:endParaRPr lang="en-US" u="sng" dirty="0"/>
          </a:p>
          <a:p>
            <a:r>
              <a:rPr lang="en-US" dirty="0"/>
              <a:t>     	            1km</a:t>
            </a:r>
          </a:p>
          <a:p>
            <a:r>
              <a:rPr lang="en-US" dirty="0"/>
              <a:t>     </a:t>
            </a:r>
            <a:r>
              <a:rPr lang="en-US" u="sng" dirty="0"/>
              <a:t>0.4m        10hm	</a:t>
            </a:r>
            <a:r>
              <a:rPr lang="en-US" dirty="0"/>
              <a:t> = 4hm</a:t>
            </a:r>
            <a:endParaRPr lang="en-US" u="sng" dirty="0"/>
          </a:p>
          <a:p>
            <a:r>
              <a:rPr lang="en-US" dirty="0"/>
              <a:t>     	         1m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960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Calibri" panose="020F0502020204030204" pitchFamily="34" charset="0"/>
              </a:rPr>
              <a:t>METRIC QUIZ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3550" indent="-463550">
              <a:buFont typeface="Wingdings" panose="05000000000000000000" pitchFamily="2" charset="2"/>
              <a:buChar char="§"/>
            </a:pPr>
            <a:r>
              <a:rPr lang="en-US" sz="3200" dirty="0"/>
              <a:t>Write on the quiz.</a:t>
            </a:r>
          </a:p>
          <a:p>
            <a:pPr marL="463550" indent="-463550">
              <a:buFont typeface="Wingdings" panose="05000000000000000000" pitchFamily="2" charset="2"/>
              <a:buChar char="§"/>
            </a:pPr>
            <a:r>
              <a:rPr lang="en-US" sz="3200" dirty="0"/>
              <a:t>Be sure to show work for the two Factor Label problems (#5 and #6)</a:t>
            </a:r>
          </a:p>
          <a:p>
            <a:pPr marL="463550" indent="-463550">
              <a:buFont typeface="Wingdings" panose="05000000000000000000" pitchFamily="2" charset="2"/>
              <a:buChar char="§"/>
            </a:pPr>
            <a:r>
              <a:rPr lang="en-US" sz="3200" dirty="0"/>
              <a:t>Turn it in when completed and sit SILENTLY until all are finished.</a:t>
            </a:r>
          </a:p>
        </p:txBody>
      </p:sp>
    </p:spTree>
    <p:extLst>
      <p:ext uri="{BB962C8B-B14F-4D97-AF65-F5344CB8AC3E}">
        <p14:creationId xmlns:p14="http://schemas.microsoft.com/office/powerpoint/2010/main" val="622427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3057" y="1327079"/>
            <a:ext cx="9144000" cy="2387600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</a:rPr>
              <a:t>PERCENT ERROR,</a:t>
            </a:r>
            <a:br>
              <a:rPr lang="en-US" b="1" dirty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</a:rPr>
              <a:t>ACCURACY, AND </a:t>
            </a:r>
            <a:br>
              <a:rPr lang="en-US" b="1" dirty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</a:rPr>
              <a:t>PRECISION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44454"/>
            <a:ext cx="9144000" cy="1013346"/>
          </a:xfrm>
        </p:spPr>
        <p:txBody>
          <a:bodyPr/>
          <a:lstStyle/>
          <a:p>
            <a:r>
              <a:rPr lang="en-US" dirty="0"/>
              <a:t>Or how to tell if you are any good at data collection…</a:t>
            </a:r>
          </a:p>
        </p:txBody>
      </p:sp>
    </p:spTree>
    <p:extLst>
      <p:ext uri="{BB962C8B-B14F-4D97-AF65-F5344CB8AC3E}">
        <p14:creationId xmlns:p14="http://schemas.microsoft.com/office/powerpoint/2010/main" val="3315252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Calibri" panose="020F0502020204030204" pitchFamily="34" charset="0"/>
              </a:rPr>
              <a:t>PERCENT ERROR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Calculation of percent error is one way to make a distinction between an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observed value </a:t>
            </a:r>
            <a:r>
              <a:rPr lang="en-US" sz="2400" dirty="0"/>
              <a:t>and a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true or literature value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.  </a:t>
            </a:r>
          </a:p>
          <a:p>
            <a:r>
              <a:rPr lang="en-US" sz="2400" dirty="0"/>
              <a:t>Percent error can be used to describe the accuracy of results of laboratory investigations if a generally accepted (true or literature value) is known. </a:t>
            </a:r>
          </a:p>
          <a:p>
            <a:r>
              <a:rPr lang="en-US" sz="2400" dirty="0"/>
              <a:t>Percent error is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always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/>
              <a:t>positive.  Take the absolute value.</a:t>
            </a:r>
          </a:p>
          <a:p>
            <a:pPr marL="0" indent="0">
              <a:buNone/>
            </a:pPr>
            <a:r>
              <a:rPr lang="en-US" sz="2400" dirty="0"/>
              <a:t>			</a:t>
            </a:r>
          </a:p>
          <a:p>
            <a:pPr marL="0" indent="0">
              <a:buNone/>
            </a:pPr>
            <a:r>
              <a:rPr lang="en-US" sz="2400" dirty="0"/>
              <a:t>% error  = </a:t>
            </a:r>
            <a:r>
              <a:rPr lang="en-US" sz="2400" u="sng" dirty="0"/>
              <a:t>[observed value - true/literature value]</a:t>
            </a:r>
            <a:r>
              <a:rPr lang="en-US" sz="2400" dirty="0"/>
              <a:t>    x   100</a:t>
            </a:r>
          </a:p>
          <a:p>
            <a:pPr marL="0" indent="0">
              <a:buNone/>
            </a:pPr>
            <a:r>
              <a:rPr lang="en-US" sz="2400" dirty="0"/>
              <a:t>			true/literature value	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53924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Calibri" panose="020F0502020204030204" pitchFamily="34" charset="0"/>
              </a:rPr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None/>
            </a:pPr>
            <a:r>
              <a:rPr lang="en-US" sz="2800" dirty="0"/>
              <a:t>1.  The density of mercury is known to be 13.8 g/cm</a:t>
            </a:r>
            <a:r>
              <a:rPr lang="en-US" sz="2800" baseline="30000" dirty="0"/>
              <a:t>3</a:t>
            </a:r>
            <a:r>
              <a:rPr lang="en-US" sz="2800" dirty="0"/>
              <a:t>.  Results of an experiment give that density to be 14.2 g/cm</a:t>
            </a:r>
            <a:r>
              <a:rPr lang="en-US" sz="2800" baseline="30000" dirty="0"/>
              <a:t>3</a:t>
            </a:r>
            <a:r>
              <a:rPr lang="en-US" sz="2800" dirty="0"/>
              <a:t>.  Calculate the percent error.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820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Calibri" panose="020F0502020204030204" pitchFamily="34" charset="0"/>
              </a:rPr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2. The volume of a rectangular solid is known to be 556 cm</a:t>
            </a:r>
            <a:r>
              <a:rPr lang="en-US" sz="2400" baseline="30000" dirty="0"/>
              <a:t>3</a:t>
            </a:r>
            <a:r>
              <a:rPr lang="en-US" sz="2400" dirty="0"/>
              <a:t>.  A student takes the following measurements for the dimensions of the rectangular solid:	</a:t>
            </a:r>
          </a:p>
          <a:p>
            <a:pPr marL="0" indent="0">
              <a:buNone/>
            </a:pPr>
            <a:r>
              <a:rPr lang="en-US" sz="2400" dirty="0"/>
              <a:t>8.34 cm    6.19 cm    10.42 cm</a:t>
            </a:r>
          </a:p>
          <a:p>
            <a:pPr marL="0" indent="0">
              <a:buNone/>
            </a:pPr>
            <a:r>
              <a:rPr lang="en-US" sz="2400" dirty="0"/>
              <a:t>a.  What volume is calculated for the rectangular solid from these measurements?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b.  What is the percent error of these results?	</a:t>
            </a:r>
            <a:r>
              <a:rPr lang="en-US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2483827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Calibri" panose="020F050202020403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75354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Calibri" panose="020F0502020204030204" pitchFamily="34" charset="0"/>
              </a:rPr>
              <a:t>ACCURACY AND PRECISION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When taking measurements during a lab, you may need to know if your data is reliable.  There are two ways to check reliability.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Precision</a:t>
            </a:r>
            <a:r>
              <a:rPr lang="en-US" sz="3200" dirty="0"/>
              <a:t>:</a:t>
            </a:r>
            <a:r>
              <a:rPr lang="en-US" sz="2800" dirty="0"/>
              <a:t>	One way is to repeat the measurement several times.  A reliable result will give the same measurement time after time.  This is how close a set of measurements for a quantity are to each other, but still can be regardless of correctness. 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Accuracy</a:t>
            </a:r>
            <a:r>
              <a:rPr lang="en-US" sz="3200" b="1" dirty="0">
                <a:solidFill>
                  <a:schemeClr val="tx2"/>
                </a:solidFill>
              </a:rPr>
              <a:t>:</a:t>
            </a:r>
            <a:r>
              <a:rPr lang="en-US" sz="3200" b="1" dirty="0"/>
              <a:t>	</a:t>
            </a:r>
            <a:r>
              <a:rPr lang="en-US" sz="2800" dirty="0"/>
              <a:t>This  is how close a measurement is to the correct (standard, literature) value for the quantity.</a:t>
            </a:r>
          </a:p>
        </p:txBody>
      </p:sp>
    </p:spTree>
    <p:extLst>
      <p:ext uri="{BB962C8B-B14F-4D97-AF65-F5344CB8AC3E}">
        <p14:creationId xmlns:p14="http://schemas.microsoft.com/office/powerpoint/2010/main" val="874005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aturn.cis.rit.edu/~dxl1840/data/uploads/accuracyprecision.gif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1" y="762000"/>
            <a:ext cx="7868503" cy="576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967784" y="1583140"/>
            <a:ext cx="2470245" cy="23610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501717" y="1583139"/>
            <a:ext cx="2470245" cy="23610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967784" y="4021539"/>
            <a:ext cx="2470245" cy="23610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501717" y="4021539"/>
            <a:ext cx="2470245" cy="23610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4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6" grpId="1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Calibri" panose="020F0502020204030204" pitchFamily="34" charset="0"/>
              </a:rPr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Two students massed the same sample on two different laboratory balances.  The results were as follows:</a:t>
            </a:r>
          </a:p>
          <a:p>
            <a:pPr marL="0" indent="0">
              <a:buNone/>
            </a:pPr>
            <a:r>
              <a:rPr lang="en-US" sz="2800" dirty="0"/>
              <a:t>	Balance A	12.11 g	   12.09 g		Balance B	12.1324 g	12.1322 g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Which balance is more precise?  </a:t>
            </a:r>
          </a:p>
          <a:p>
            <a:pPr marL="0" indent="0">
              <a:buNone/>
            </a:pPr>
            <a:r>
              <a:rPr lang="en-US" sz="2800" dirty="0"/>
              <a:t> </a:t>
            </a:r>
          </a:p>
          <a:p>
            <a:pPr marL="0" indent="0">
              <a:buNone/>
            </a:pPr>
            <a:r>
              <a:rPr lang="en-US" sz="2800" dirty="0"/>
              <a:t>If the mass of the sample is actually 12.1 g, which is more accurate?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012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Calibri" panose="020F0502020204030204" pitchFamily="34" charset="0"/>
              </a:rPr>
              <a:t>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1424" y="2141376"/>
            <a:ext cx="8763000" cy="48768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Estimate the length of the coffee stirrer.  Write it down.</a:t>
            </a:r>
          </a:p>
          <a:p>
            <a:pPr marL="457200" indent="-457200">
              <a:buAutoNum type="arabicPeriod"/>
            </a:pPr>
            <a:r>
              <a:rPr lang="en-US" sz="2400" b="1" dirty="0"/>
              <a:t>FIRST RULER:  </a:t>
            </a:r>
            <a:r>
              <a:rPr lang="en-US" sz="2400" dirty="0"/>
              <a:t>measure the length of the coffee stirrer.  Record the length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sz="2400" b="1" dirty="0"/>
              <a:t>SECOND RULER:  </a:t>
            </a:r>
            <a:r>
              <a:rPr lang="en-US" sz="2400" dirty="0"/>
              <a:t>measure the length of the coffee stirrer.  Record the length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sz="2400" b="1" dirty="0"/>
              <a:t>THIRD RULER:  </a:t>
            </a:r>
            <a:r>
              <a:rPr lang="en-US" sz="2400" dirty="0"/>
              <a:t>measure the length of the coffee stirrer.  Record the length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Explain why RULER #3 is more accurate than RULER #1.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74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+mn-lt"/>
              </a:rPr>
              <a:t>SIGNIFICANT FIGURES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3200" dirty="0"/>
              <a:t>Helps to determine the exactness of measurements.  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3200" dirty="0"/>
              <a:t>The last place in a number is the inexact number – all others have been measured with certainty.  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3200" dirty="0"/>
              <a:t>There are several levels:</a:t>
            </a:r>
          </a:p>
          <a:p>
            <a:pPr marL="749808" lvl="1" indent="-457200">
              <a:buFont typeface="Wingdings" pitchFamily="2" charset="2"/>
              <a:buChar char="§"/>
            </a:pPr>
            <a:r>
              <a:rPr lang="en-US" sz="3000" dirty="0"/>
              <a:t>Determining the # of significant figures in a number.</a:t>
            </a:r>
          </a:p>
          <a:p>
            <a:pPr marL="749808" lvl="1" indent="-457200">
              <a:buFont typeface="Wingdings" pitchFamily="2" charset="2"/>
              <a:buChar char="§"/>
            </a:pPr>
            <a:r>
              <a:rPr lang="en-US" sz="3000" dirty="0"/>
              <a:t>Determining the # of significant figures in a calculation.</a:t>
            </a:r>
          </a:p>
          <a:p>
            <a:pPr marL="749808" lvl="1" indent="-457200">
              <a:buFont typeface="Wingdings" pitchFamily="2" charset="2"/>
              <a:buChar char="§"/>
            </a:pP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668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+mn-lt"/>
              </a:rPr>
              <a:t>MEASURING SIGNIFICANTLY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>
                <a:hlinkClick r:id="rId2"/>
              </a:rPr>
              <a:t>Michael Phelps</a:t>
            </a:r>
            <a:endParaRPr lang="en-US" dirty="0"/>
          </a:p>
          <a:p>
            <a:r>
              <a:rPr lang="en-US" dirty="0">
                <a:hlinkClick r:id="rId3"/>
              </a:rPr>
              <a:t>Justin Gatlin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594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SIGNIFICANT FIGURES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7038" y="1903444"/>
            <a:ext cx="6018244" cy="457355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b="1" dirty="0"/>
              <a:t>ATLANTIC-PACIFIC RULE</a:t>
            </a:r>
          </a:p>
          <a:p>
            <a:r>
              <a:rPr lang="en-US" sz="2400" dirty="0"/>
              <a:t>This rule divides measurements into two kinds </a:t>
            </a:r>
            <a:r>
              <a:rPr lang="en-US" sz="2400" b="1" dirty="0">
                <a:solidFill>
                  <a:srgbClr val="FF0000"/>
                </a:solidFill>
              </a:rPr>
              <a:t>– those with a decimal point and those without. </a:t>
            </a:r>
          </a:p>
          <a:p>
            <a:r>
              <a:rPr lang="en-US" sz="2400" dirty="0"/>
              <a:t>If a </a:t>
            </a:r>
            <a:r>
              <a:rPr lang="en-US" sz="2400" u="sng" dirty="0"/>
              <a:t>decimal point is present</a:t>
            </a:r>
            <a:r>
              <a:rPr lang="en-US" sz="2400" dirty="0"/>
              <a:t> in the number, count significant digits from the Pacific side. (If decimal point is </a:t>
            </a:r>
            <a:r>
              <a:rPr lang="en-US" sz="2400" b="1" dirty="0"/>
              <a:t>p</a:t>
            </a:r>
            <a:r>
              <a:rPr lang="en-US" sz="2400" dirty="0"/>
              <a:t>resent, count from the</a:t>
            </a:r>
            <a:r>
              <a:rPr lang="en-US" sz="2400" b="1" i="1" dirty="0"/>
              <a:t> </a:t>
            </a:r>
            <a:r>
              <a:rPr lang="en-US" sz="2400" b="1" dirty="0"/>
              <a:t>P</a:t>
            </a:r>
            <a:r>
              <a:rPr lang="en-US" sz="2400" dirty="0"/>
              <a:t>acific side.)  </a:t>
            </a:r>
          </a:p>
          <a:p>
            <a:r>
              <a:rPr lang="en-US" sz="2400" dirty="0"/>
              <a:t>If a </a:t>
            </a:r>
            <a:r>
              <a:rPr lang="en-US" sz="2400" u="sng" dirty="0"/>
              <a:t>decimal point is </a:t>
            </a:r>
            <a:r>
              <a:rPr lang="en-US" sz="2400" b="1" u="sng" dirty="0"/>
              <a:t>a</a:t>
            </a:r>
            <a:r>
              <a:rPr lang="en-US" sz="2400" u="sng" dirty="0"/>
              <a:t>bsent</a:t>
            </a:r>
            <a:r>
              <a:rPr lang="en-US" sz="2400" dirty="0"/>
              <a:t>, count from the </a:t>
            </a:r>
            <a:r>
              <a:rPr lang="en-US" sz="2400" b="1" dirty="0"/>
              <a:t>A</a:t>
            </a:r>
            <a:r>
              <a:rPr lang="en-US" sz="2400" dirty="0"/>
              <a:t>tlantic side.</a:t>
            </a:r>
          </a:p>
          <a:p>
            <a:r>
              <a:rPr lang="en-US" sz="2400" dirty="0"/>
              <a:t>You should start counting with the first nonzero digit you find.  Thereafter, all digits, including zero, are significant.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http://www.yourchildlearns.com/images/map-of-united-states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260" y="2467665"/>
            <a:ext cx="4645025" cy="344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269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</a:rPr>
              <a:t>SIGNIFICANT FIGURES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ANOTHER WAY</a:t>
            </a:r>
          </a:p>
          <a:p>
            <a:pPr marL="457200" indent="-457200">
              <a:buAutoNum type="arabicPeriod"/>
            </a:pPr>
            <a:r>
              <a:rPr lang="en-US" sz="2400" dirty="0"/>
              <a:t>Digits other than zero are always significant.</a:t>
            </a:r>
          </a:p>
          <a:p>
            <a:pPr marL="457200" indent="-457200">
              <a:buAutoNum type="arabicPeriod"/>
            </a:pPr>
            <a:r>
              <a:rPr lang="en-US" sz="2400" dirty="0"/>
              <a:t>One or more final zeros used after the decimal point are always significant.</a:t>
            </a:r>
          </a:p>
          <a:p>
            <a:pPr marL="457200" indent="-457200">
              <a:buAutoNum type="arabicPeriod"/>
            </a:pPr>
            <a:r>
              <a:rPr lang="en-US" sz="2400" dirty="0"/>
              <a:t>Zeros between two other significant digits are always significant.</a:t>
            </a:r>
          </a:p>
          <a:p>
            <a:pPr marL="457200" indent="-457200">
              <a:buAutoNum type="arabicPeriod"/>
            </a:pPr>
            <a:r>
              <a:rPr lang="en-US" sz="2400" dirty="0"/>
              <a:t>Zeros used solely for spacing the decimal point are not significant.  The zeros are place holders only.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154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</a:rPr>
              <a:t>SIGNIFICANT FIGURES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Infinite amount of significant figures: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Counting numbers (23 cockroaches, 3 cars, 5 ice cream cones)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Defined constants or conversions (like 1km = 1000m)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145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Calibri" panose="020F0502020204030204" pitchFamily="34" charset="0"/>
              </a:rPr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Calculate the number of significant figures in the following measurements.</a:t>
            </a:r>
          </a:p>
          <a:p>
            <a:pPr marL="457200" indent="-457200">
              <a:buAutoNum type="arabicPeriod"/>
            </a:pPr>
            <a:r>
              <a:rPr lang="en-US" dirty="0"/>
              <a:t>45.601 g   		_______	</a:t>
            </a:r>
          </a:p>
          <a:p>
            <a:pPr marL="457200" indent="-457200">
              <a:buAutoNum type="arabicPeriod"/>
            </a:pPr>
            <a:r>
              <a:rPr lang="en-US" dirty="0"/>
              <a:t>0.00701 m  		_______</a:t>
            </a:r>
          </a:p>
          <a:p>
            <a:pPr marL="457200" indent="-457200">
              <a:buAutoNum type="arabicPeriod"/>
            </a:pPr>
            <a:r>
              <a:rPr lang="en-US" dirty="0"/>
              <a:t>75,000 km		_______		</a:t>
            </a:r>
          </a:p>
          <a:p>
            <a:pPr marL="457200" indent="-457200">
              <a:buAutoNum type="arabicPeriod"/>
            </a:pPr>
            <a:r>
              <a:rPr lang="en-US" dirty="0"/>
              <a:t>0.2460 mg     		_______	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/>
              <a:t>78,621.0 mL 		_______</a:t>
            </a:r>
          </a:p>
          <a:p>
            <a:pPr marL="457200" indent="-457200">
              <a:buAutoNum type="arabicPeriod"/>
            </a:pPr>
            <a:r>
              <a:rPr lang="en-US" dirty="0"/>
              <a:t>4.567  m		_______</a:t>
            </a:r>
          </a:p>
          <a:p>
            <a:pPr marL="457200" indent="-457200">
              <a:buAutoNum type="arabicPeriod"/>
            </a:pPr>
            <a:r>
              <a:rPr lang="en-US" dirty="0"/>
              <a:t>23 desks 		_______</a:t>
            </a:r>
          </a:p>
          <a:p>
            <a:pPr marL="457200" indent="-457200">
              <a:buAutoNum type="arabicPeriod"/>
            </a:pPr>
            <a:r>
              <a:rPr lang="en-US" dirty="0"/>
              <a:t>2.010L		_______</a:t>
            </a:r>
          </a:p>
          <a:p>
            <a:pPr marL="457200" indent="-457200">
              <a:buAutoNum type="arabicPeriod"/>
            </a:pPr>
            <a:r>
              <a:rPr lang="en-US" dirty="0"/>
              <a:t>0.002m		_______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231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Calibri" panose="020F0502020204030204" pitchFamily="34" charset="0"/>
              </a:rPr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Do Percent Error, Accuracy, and Precision Practice for tomorrow.</a:t>
            </a:r>
          </a:p>
        </p:txBody>
      </p:sp>
    </p:spTree>
    <p:extLst>
      <p:ext uri="{BB962C8B-B14F-4D97-AF65-F5344CB8AC3E}">
        <p14:creationId xmlns:p14="http://schemas.microsoft.com/office/powerpoint/2010/main" val="3991475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614</Words>
  <Application>Microsoft Office PowerPoint</Application>
  <PresentationFormat>Widescreen</PresentationFormat>
  <Paragraphs>100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Office Theme</vt:lpstr>
      <vt:lpstr>Retrospect</vt:lpstr>
      <vt:lpstr>DO NOW</vt:lpstr>
      <vt:lpstr>FACTOR LABEL</vt:lpstr>
      <vt:lpstr>METRIC QUIZ</vt:lpstr>
      <vt:lpstr>PERCENT ERROR, ACCURACY, AND  PRECISION</vt:lpstr>
      <vt:lpstr>PERCENT ERROR</vt:lpstr>
      <vt:lpstr>PRACTICE</vt:lpstr>
      <vt:lpstr>PRACTICE</vt:lpstr>
      <vt:lpstr>QUESTIONS?</vt:lpstr>
      <vt:lpstr>ACCURACY AND PRECISION</vt:lpstr>
      <vt:lpstr>PowerPoint Presentation</vt:lpstr>
      <vt:lpstr>PRACTICE</vt:lpstr>
      <vt:lpstr>ACTIVITY</vt:lpstr>
      <vt:lpstr>SIGNIFICANT FIGURES</vt:lpstr>
      <vt:lpstr>MEASURING SIGNIFICANTLY</vt:lpstr>
      <vt:lpstr>SIGNIFICANT FIGURES</vt:lpstr>
      <vt:lpstr>SIGNIFICANT FIGURES</vt:lpstr>
      <vt:lpstr>SIGNIFICANT FIGURES</vt:lpstr>
      <vt:lpstr>PRACTICE</vt:lpstr>
      <vt:lpstr>DO NOW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</dc:creator>
  <cp:lastModifiedBy>Nancy</cp:lastModifiedBy>
  <cp:revision>14</cp:revision>
  <dcterms:created xsi:type="dcterms:W3CDTF">2016-08-09T01:24:21Z</dcterms:created>
  <dcterms:modified xsi:type="dcterms:W3CDTF">2016-08-12T01:32:13Z</dcterms:modified>
</cp:coreProperties>
</file>