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8"/>
  </p:notesMasterIdLst>
  <p:handoutMasterIdLst>
    <p:handoutMasterId r:id="rId29"/>
  </p:handoutMasterIdLst>
  <p:sldIdLst>
    <p:sldId id="284" r:id="rId2"/>
    <p:sldId id="296" r:id="rId3"/>
    <p:sldId id="297" r:id="rId4"/>
    <p:sldId id="298" r:id="rId5"/>
    <p:sldId id="256" r:id="rId6"/>
    <p:sldId id="258" r:id="rId7"/>
    <p:sldId id="257" r:id="rId8"/>
    <p:sldId id="289" r:id="rId9"/>
    <p:sldId id="290" r:id="rId10"/>
    <p:sldId id="266" r:id="rId11"/>
    <p:sldId id="267" r:id="rId12"/>
    <p:sldId id="269" r:id="rId13"/>
    <p:sldId id="291" r:id="rId14"/>
    <p:sldId id="277" r:id="rId15"/>
    <p:sldId id="293" r:id="rId16"/>
    <p:sldId id="292" r:id="rId17"/>
    <p:sldId id="278" r:id="rId18"/>
    <p:sldId id="294" r:id="rId19"/>
    <p:sldId id="279" r:id="rId20"/>
    <p:sldId id="295" r:id="rId21"/>
    <p:sldId id="280" r:id="rId22"/>
    <p:sldId id="287" r:id="rId23"/>
    <p:sldId id="281" r:id="rId24"/>
    <p:sldId id="286" r:id="rId25"/>
    <p:sldId id="288" r:id="rId26"/>
    <p:sldId id="282" r:id="rId27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Brim%20Earth%20Systems\Unit%201%20-%20Brim\Density%20values%20of%20rock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Brim%20Earth%20Systems\Unit%201%20-%20Brim\Density%20values%20of%20roc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overlay val="0"/>
      <c:txPr>
        <a:bodyPr rot="0" vert="horz"/>
        <a:lstStyle/>
        <a:p>
          <a:pPr>
            <a:defRPr/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Density g/cc</c:v>
                </c:pt>
              </c:strCache>
            </c:strRef>
          </c:tx>
          <c:spPr>
            <a:ln w="44450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Sheet1!$A$3:$A$9</c:f>
              <c:numCache>
                <c:formatCode>General</c:formatCode>
                <c:ptCount val="7"/>
                <c:pt idx="0">
                  <c:v>100</c:v>
                </c:pt>
                <c:pt idx="1">
                  <c:v>80</c:v>
                </c:pt>
                <c:pt idx="2">
                  <c:v>60</c:v>
                </c:pt>
                <c:pt idx="3">
                  <c:v>50</c:v>
                </c:pt>
                <c:pt idx="4">
                  <c:v>40</c:v>
                </c:pt>
                <c:pt idx="5">
                  <c:v>20</c:v>
                </c:pt>
                <c:pt idx="6">
                  <c:v>0</c:v>
                </c:pt>
              </c:numCache>
            </c:numRef>
          </c:xVal>
          <c:yVal>
            <c:numRef>
              <c:f>Sheet1!$B$3:$B$9</c:f>
              <c:numCache>
                <c:formatCode>General</c:formatCode>
                <c:ptCount val="7"/>
                <c:pt idx="0">
                  <c:v>3.5</c:v>
                </c:pt>
                <c:pt idx="1">
                  <c:v>3</c:v>
                </c:pt>
                <c:pt idx="2">
                  <c:v>2.5</c:v>
                </c:pt>
                <c:pt idx="3">
                  <c:v>2.2000000000000002</c:v>
                </c:pt>
                <c:pt idx="4">
                  <c:v>1.9</c:v>
                </c:pt>
                <c:pt idx="5">
                  <c:v>1.4</c:v>
                </c:pt>
                <c:pt idx="6">
                  <c:v>0.9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C65-448D-BD3E-A994D1776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55200"/>
        <c:axId val="37602432"/>
      </c:scatterChart>
      <c:valAx>
        <c:axId val="37555200"/>
        <c:scaling>
          <c:orientation val="minMax"/>
        </c:scaling>
        <c:delete val="0"/>
        <c:axPos val="b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PERCENT ROCK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37602432"/>
        <c:crosses val="autoZero"/>
        <c:crossBetween val="midCat"/>
      </c:valAx>
      <c:valAx>
        <c:axId val="3760243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DENSITY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3755520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overlay val="0"/>
      <c:txPr>
        <a:bodyPr rot="0" vert="horz"/>
        <a:lstStyle/>
        <a:p>
          <a:pPr>
            <a:defRPr/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Density g/cc</c:v>
                </c:pt>
              </c:strCache>
            </c:strRef>
          </c:tx>
          <c:spPr>
            <a:ln w="44450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Sheet1!$A$3:$A$9</c:f>
              <c:numCache>
                <c:formatCode>General</c:formatCode>
                <c:ptCount val="7"/>
                <c:pt idx="0">
                  <c:v>100</c:v>
                </c:pt>
                <c:pt idx="1">
                  <c:v>80</c:v>
                </c:pt>
                <c:pt idx="2">
                  <c:v>60</c:v>
                </c:pt>
                <c:pt idx="3">
                  <c:v>50</c:v>
                </c:pt>
                <c:pt idx="4">
                  <c:v>40</c:v>
                </c:pt>
                <c:pt idx="5">
                  <c:v>20</c:v>
                </c:pt>
                <c:pt idx="6">
                  <c:v>0</c:v>
                </c:pt>
              </c:numCache>
            </c:numRef>
          </c:xVal>
          <c:yVal>
            <c:numRef>
              <c:f>Sheet1!$B$3:$B$9</c:f>
              <c:numCache>
                <c:formatCode>General</c:formatCode>
                <c:ptCount val="7"/>
                <c:pt idx="0">
                  <c:v>3.5</c:v>
                </c:pt>
                <c:pt idx="1">
                  <c:v>3</c:v>
                </c:pt>
                <c:pt idx="2">
                  <c:v>2.5</c:v>
                </c:pt>
                <c:pt idx="3">
                  <c:v>2.2000000000000002</c:v>
                </c:pt>
                <c:pt idx="4">
                  <c:v>1.9</c:v>
                </c:pt>
                <c:pt idx="5">
                  <c:v>1.4</c:v>
                </c:pt>
                <c:pt idx="6">
                  <c:v>0.9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C65-448D-BD3E-A994D1776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338368"/>
        <c:axId val="41340288"/>
      </c:scatterChart>
      <c:valAx>
        <c:axId val="41338368"/>
        <c:scaling>
          <c:orientation val="minMax"/>
        </c:scaling>
        <c:delete val="0"/>
        <c:axPos val="b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PERCENT ROCK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41340288"/>
        <c:crosses val="autoZero"/>
        <c:crossBetween val="midCat"/>
      </c:valAx>
      <c:valAx>
        <c:axId val="413402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DENSITY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413383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649DB-B93B-4666-BC60-62D54AA9A331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57D8A-33FF-43B3-BB40-7E2600FD1E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42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57EC7-7BFC-4CEC-B03F-98CBF814E7B7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0F958-418C-4366-8438-9680605518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1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4D9624-1DF0-49B5-915E-9BD243E0749B}" type="datetimeFigureOut">
              <a:rPr lang="en-US" smtClean="0"/>
              <a:pPr/>
              <a:t>8/12/2017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B54FC93-16AA-45E0-9E66-414FF0FF3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DO NOW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Turn in lab safety contract, syllabus, and student information sheet if you have not already.</a:t>
            </a:r>
          </a:p>
          <a:p>
            <a:r>
              <a:rPr lang="en-US" sz="3200" dirty="0"/>
              <a:t>Pick up notes sheet and </a:t>
            </a:r>
            <a:r>
              <a:rPr lang="en-US" sz="3200"/>
              <a:t>project rubric.</a:t>
            </a:r>
            <a:endParaRPr lang="en-US" sz="3200" dirty="0"/>
          </a:p>
          <a:p>
            <a:r>
              <a:rPr lang="en-US" sz="3200" dirty="0"/>
              <a:t>Do not run in your project yet.</a:t>
            </a:r>
          </a:p>
          <a:p>
            <a:r>
              <a:rPr lang="en-US" sz="3200" dirty="0"/>
              <a:t>You need a calculator today – get out your own or get one from the front.  Be sure to return it when finished.</a:t>
            </a:r>
          </a:p>
        </p:txBody>
      </p:sp>
    </p:spTree>
    <p:extLst>
      <p:ext uri="{BB962C8B-B14F-4D97-AF65-F5344CB8AC3E}">
        <p14:creationId xmlns:p14="http://schemas.microsoft.com/office/powerpoint/2010/main" val="3815586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RUBRIC FOR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8389"/>
            <a:ext cx="7467600" cy="1276312"/>
          </a:xfrm>
        </p:spPr>
        <p:txBody>
          <a:bodyPr/>
          <a:lstStyle/>
          <a:p>
            <a:r>
              <a:rPr lang="en-US" dirty="0"/>
              <a:t>Put your name at the top</a:t>
            </a:r>
          </a:p>
          <a:p>
            <a:r>
              <a:rPr lang="en-US" dirty="0"/>
              <a:t>Check off which project you did.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3429000"/>
            <a:ext cx="579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74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03188"/>
            <a:ext cx="8041440" cy="820737"/>
          </a:xfrm>
        </p:spPr>
        <p:txBody>
          <a:bodyPr/>
          <a:lstStyle/>
          <a:p>
            <a:r>
              <a:rPr lang="en-US" b="1" dirty="0"/>
              <a:t>RUBRIC FOR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1590714"/>
            <a:ext cx="7467600" cy="1276312"/>
          </a:xfrm>
        </p:spPr>
        <p:txBody>
          <a:bodyPr/>
          <a:lstStyle/>
          <a:p>
            <a:r>
              <a:rPr lang="en-US" dirty="0"/>
              <a:t>Rate yourself.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87" y="1157900"/>
            <a:ext cx="6276975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64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  <a:endParaRPr lang="en-US" sz="54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33400" y="2286000"/>
            <a:ext cx="3200400" cy="346551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Identify the Variables:</a:t>
            </a:r>
          </a:p>
          <a:p>
            <a:r>
              <a:rPr lang="en-US" dirty="0">
                <a:solidFill>
                  <a:schemeClr val="tx1"/>
                </a:solidFill>
              </a:rPr>
              <a:t>Independent?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What changes?</a:t>
            </a:r>
          </a:p>
          <a:p>
            <a:r>
              <a:rPr lang="en-US" dirty="0">
                <a:solidFill>
                  <a:schemeClr val="tx1"/>
                </a:solidFill>
              </a:rPr>
              <a:t>Dependent?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What is measured?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ADFB4-B87D-7C4F-8DE5-7E70B52101E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2590800"/>
            <a:ext cx="50419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81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10000"/>
            <a:ext cx="3962400" cy="16764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SES1b. Explain how the composition of the Earth’s crust, mantle and core is determined and compare it to that of other solar system objects.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UNDERSTANDING DENSITY</a:t>
            </a:r>
          </a:p>
        </p:txBody>
      </p:sp>
      <p:pic>
        <p:nvPicPr>
          <p:cNvPr id="26626" name="Picture 2" descr="http://www.focus-project.net/science/Eart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3834" y="2362200"/>
            <a:ext cx="4260166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WHAT IS DENSITY?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4267200"/>
            <a:ext cx="8153400" cy="1905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/>
              <a:t>A material's density is defined as its </a:t>
            </a:r>
            <a:r>
              <a:rPr lang="en-US" sz="3200" b="1" dirty="0">
                <a:solidFill>
                  <a:srgbClr val="FF0000"/>
                </a:solidFill>
              </a:rPr>
              <a:t>mass per unit volume</a:t>
            </a:r>
            <a:r>
              <a:rPr lang="en-US" sz="3200" dirty="0"/>
              <a:t>. </a:t>
            </a:r>
          </a:p>
          <a:p>
            <a:pPr>
              <a:buNone/>
            </a:pPr>
            <a:r>
              <a:rPr lang="en-US" sz="3200" dirty="0"/>
              <a:t>It is a measurement of </a:t>
            </a:r>
            <a:r>
              <a:rPr lang="en-US" sz="3200" b="1" dirty="0">
                <a:solidFill>
                  <a:srgbClr val="FF0000"/>
                </a:solidFill>
              </a:rPr>
              <a:t>how tightly matter is packed together in something.</a:t>
            </a:r>
          </a:p>
        </p:txBody>
      </p:sp>
      <p:pic>
        <p:nvPicPr>
          <p:cNvPr id="27650" name="Picture 2" descr="http://www.green-planet-solar-energy.com/images/formula-for-densit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905000"/>
            <a:ext cx="2381250" cy="1666875"/>
          </a:xfrm>
          <a:prstGeom prst="rect">
            <a:avLst/>
          </a:prstGeom>
          <a:noFill/>
        </p:spPr>
      </p:pic>
      <p:pic>
        <p:nvPicPr>
          <p:cNvPr id="27652" name="Picture 4" descr="http://www.nyu.edu/pages/mathmol/textbook/density_box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905000"/>
            <a:ext cx="5073889" cy="1828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248400" y="1295400"/>
            <a:ext cx="238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FORMULA</a:t>
            </a:r>
            <a:endParaRPr lang="en-US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9658"/>
            <a:ext cx="8200634" cy="11430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DENSITY DIFFERENCES DRIVE EARTH’S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458200" cy="4191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100" dirty="0"/>
              <a:t>Density is most important because </a:t>
            </a:r>
            <a:r>
              <a:rPr lang="en-US" sz="3100" u="sng" dirty="0"/>
              <a:t>density differences cause things to move. </a:t>
            </a:r>
          </a:p>
          <a:p>
            <a:pPr marL="0" indent="0">
              <a:buNone/>
            </a:pPr>
            <a:r>
              <a:rPr lang="en-US" sz="3100" b="1" dirty="0"/>
              <a:t>Geosphere</a:t>
            </a:r>
            <a:r>
              <a:rPr lang="en-US" sz="3100" dirty="0"/>
              <a:t> – drives</a:t>
            </a:r>
            <a:r>
              <a:rPr lang="en-US" sz="3100" b="1" dirty="0">
                <a:solidFill>
                  <a:srgbClr val="FF0000"/>
                </a:solidFill>
              </a:rPr>
              <a:t> plate tectonics. </a:t>
            </a:r>
          </a:p>
          <a:p>
            <a:pPr marL="617220" lvl="1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Continental plates that are less dense are pushed up and denser plates subduct (go under) when they collide.</a:t>
            </a:r>
          </a:p>
        </p:txBody>
      </p:sp>
      <p:pic>
        <p:nvPicPr>
          <p:cNvPr id="13314" name="Picture 2" descr="[Struc_Earth3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495800"/>
            <a:ext cx="3570994" cy="22027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105" y="457200"/>
            <a:ext cx="8200634" cy="11430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DENSITY DIFFERENCES DRIVE EARTH’S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905000"/>
            <a:ext cx="84582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100" b="1" dirty="0"/>
              <a:t>Hydrosphere</a:t>
            </a:r>
            <a:r>
              <a:rPr lang="en-US" sz="3100" dirty="0"/>
              <a:t> – drives </a:t>
            </a:r>
            <a:r>
              <a:rPr lang="en-US" sz="3100" b="1" dirty="0">
                <a:solidFill>
                  <a:srgbClr val="FF0000"/>
                </a:solidFill>
              </a:rPr>
              <a:t>ocean currents</a:t>
            </a:r>
            <a:r>
              <a:rPr lang="en-US" sz="3100" b="1" u="sng" dirty="0">
                <a:solidFill>
                  <a:srgbClr val="FF0000"/>
                </a:solidFill>
              </a:rPr>
              <a:t>. </a:t>
            </a:r>
          </a:p>
          <a:p>
            <a:pPr marL="617220" lvl="1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Cold water sinks and moves along ocean bottom.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392129"/>
            <a:ext cx="5488444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137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00634" cy="11430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DENSITY DIFFERENCES DRIVE EARTH’S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382000" cy="4495800"/>
          </a:xfrm>
        </p:spPr>
        <p:txBody>
          <a:bodyPr>
            <a:normAutofit/>
          </a:bodyPr>
          <a:lstStyle/>
          <a:p>
            <a:r>
              <a:rPr lang="en-US" sz="3100" b="1" dirty="0"/>
              <a:t>Atmosphere</a:t>
            </a:r>
            <a:r>
              <a:rPr lang="en-US" sz="3100" dirty="0"/>
              <a:t> – drives </a:t>
            </a:r>
            <a:r>
              <a:rPr lang="en-US" sz="3100" b="1" dirty="0">
                <a:solidFill>
                  <a:srgbClr val="FF0000"/>
                </a:solidFill>
              </a:rPr>
              <a:t>global wind belts.</a:t>
            </a:r>
          </a:p>
          <a:p>
            <a:pPr marL="617220" lvl="1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Air pressure variations create differences in density, </a:t>
            </a:r>
            <a:r>
              <a:rPr lang="en-US" sz="2800" dirty="0"/>
              <a:t>putting the atmosphere in motion.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352800"/>
            <a:ext cx="3205163" cy="323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376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FINDING DENSITY:  FIRST STEP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1752600"/>
            <a:ext cx="4724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1. </a:t>
            </a:r>
            <a:r>
              <a:rPr lang="en-US" sz="3200" b="1" dirty="0">
                <a:solidFill>
                  <a:srgbClr val="FF0000"/>
                </a:solidFill>
              </a:rPr>
              <a:t>Find an object’s MASS</a:t>
            </a:r>
          </a:p>
          <a:p>
            <a:r>
              <a:rPr lang="en-US" sz="3200" dirty="0"/>
              <a:t>Science uses metric units</a:t>
            </a:r>
          </a:p>
          <a:p>
            <a:r>
              <a:rPr lang="en-US" sz="3200" dirty="0"/>
              <a:t>Mass </a:t>
            </a:r>
            <a:r>
              <a:rPr lang="en-US" sz="3200" b="1" dirty="0">
                <a:solidFill>
                  <a:srgbClr val="FF0000"/>
                </a:solidFill>
              </a:rPr>
              <a:t>in grams on a balance.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 l="17424" r="17424"/>
          <a:stretch>
            <a:fillRect/>
          </a:stretch>
        </p:blipFill>
        <p:spPr>
          <a:xfrm>
            <a:off x="6019800" y="2187033"/>
            <a:ext cx="2786634" cy="3398334"/>
          </a:xfrm>
        </p:spPr>
      </p:pic>
      <p:sp>
        <p:nvSpPr>
          <p:cNvPr id="3" name="TextBox 2"/>
          <p:cNvSpPr txBox="1"/>
          <p:nvPr/>
        </p:nvSpPr>
        <p:spPr>
          <a:xfrm>
            <a:off x="6858000" y="4990566"/>
            <a:ext cx="1219200" cy="523220"/>
          </a:xfrm>
          <a:prstGeom prst="rect">
            <a:avLst/>
          </a:prstGeom>
          <a:solidFill>
            <a:srgbClr val="DDDDDD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Balance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71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FINDING DENSITY:  SECOND STEP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62126"/>
            <a:ext cx="4800600" cy="479107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sz="3000" b="1" dirty="0">
                <a:solidFill>
                  <a:srgbClr val="FF0000"/>
                </a:solidFill>
              </a:rPr>
              <a:t>Find the object’s VOLUME</a:t>
            </a:r>
          </a:p>
          <a:p>
            <a:r>
              <a:rPr lang="en-US" sz="3000" b="1" dirty="0"/>
              <a:t>Liquid Displacement with a </a:t>
            </a:r>
            <a:r>
              <a:rPr lang="en-US" sz="3000" b="1" dirty="0">
                <a:solidFill>
                  <a:srgbClr val="FF0000"/>
                </a:solidFill>
              </a:rPr>
              <a:t>graduated cylinder</a:t>
            </a:r>
          </a:p>
          <a:p>
            <a:pPr lvl="1"/>
            <a:r>
              <a:rPr lang="en-US" sz="3000" dirty="0"/>
              <a:t>Fill measuring device with water and note volume</a:t>
            </a:r>
          </a:p>
          <a:p>
            <a:pPr lvl="1"/>
            <a:r>
              <a:rPr lang="en-US" sz="3000" dirty="0"/>
              <a:t>Drop in object</a:t>
            </a:r>
          </a:p>
          <a:p>
            <a:pPr lvl="1"/>
            <a:r>
              <a:rPr lang="en-US" sz="3000" dirty="0"/>
              <a:t>Note new volume.  </a:t>
            </a:r>
          </a:p>
          <a:p>
            <a:pPr lvl="1"/>
            <a:r>
              <a:rPr lang="en-US" sz="3000" dirty="0"/>
              <a:t>Subtract old from new</a:t>
            </a:r>
          </a:p>
          <a:p>
            <a:pPr lvl="1"/>
            <a:endParaRPr lang="en-US" sz="3000" dirty="0"/>
          </a:p>
          <a:p>
            <a:pPr lvl="1"/>
            <a:r>
              <a:rPr lang="en-US" sz="3000" dirty="0"/>
              <a:t>66.0mL – 50.0mL  = 16.0mL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676400"/>
            <a:ext cx="2743200" cy="4018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72200" y="5699058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graduated cylinder</a:t>
            </a:r>
          </a:p>
        </p:txBody>
      </p:sp>
    </p:spTree>
    <p:extLst>
      <p:ext uri="{BB962C8B-B14F-4D97-AF65-F5344CB8AC3E}">
        <p14:creationId xmlns:p14="http://schemas.microsoft.com/office/powerpoint/2010/main" val="64357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FINDING DENSITY:  THIRD STEP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390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3.  DIVIDE</a:t>
            </a:r>
          </a:p>
          <a:p>
            <a:r>
              <a:rPr lang="en-US" sz="2800" dirty="0"/>
              <a:t>M = 325 g</a:t>
            </a:r>
          </a:p>
          <a:p>
            <a:r>
              <a:rPr lang="en-US" sz="2800" dirty="0"/>
              <a:t>V = 16.0mL</a:t>
            </a:r>
          </a:p>
          <a:p>
            <a:pPr marL="0" indent="0">
              <a:buNone/>
            </a:pPr>
            <a:r>
              <a:rPr lang="en-US" sz="2800" dirty="0"/>
              <a:t>     325g / 16.0mL  = 20.3g/mL</a:t>
            </a:r>
          </a:p>
        </p:txBody>
      </p:sp>
      <p:pic>
        <p:nvPicPr>
          <p:cNvPr id="5" name="Picture 2" descr="http://www.green-planet-solar-energy.com/images/formula-for-densit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4343400"/>
            <a:ext cx="2381250" cy="1676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835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COMMON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248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Inverting mass and volume</a:t>
            </a:r>
          </a:p>
          <a:p>
            <a:r>
              <a:rPr lang="en-US" sz="3200" dirty="0"/>
              <a:t>biggest number </a:t>
            </a:r>
            <a:r>
              <a:rPr lang="en-US" sz="3200" u="sng" dirty="0"/>
              <a:t>doesn’t always </a:t>
            </a:r>
            <a:r>
              <a:rPr lang="en-US" sz="3200" dirty="0"/>
              <a:t>go on the bottom of the equation.</a:t>
            </a:r>
          </a:p>
        </p:txBody>
      </p:sp>
      <p:pic>
        <p:nvPicPr>
          <p:cNvPr id="5" name="Picture 2" descr="http://www.green-planet-solar-energy.com/images/formula-for-densit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628103"/>
            <a:ext cx="3463638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7568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3200400"/>
            <a:ext cx="2946400" cy="24447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203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PRACTICE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44958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Calculate Density:</a:t>
            </a:r>
          </a:p>
          <a:p>
            <a:pPr marL="0" indent="0">
              <a:buNone/>
            </a:pPr>
            <a:r>
              <a:rPr lang="en-US" sz="3200" dirty="0"/>
              <a:t>A. Toy Soldier</a:t>
            </a:r>
          </a:p>
          <a:p>
            <a:pPr marL="0" indent="0">
              <a:buNone/>
            </a:pPr>
            <a:r>
              <a:rPr lang="en-US" sz="3200" dirty="0"/>
              <a:t>	M = 120 g</a:t>
            </a:r>
          </a:p>
          <a:p>
            <a:pPr marL="0" indent="0">
              <a:buNone/>
            </a:pPr>
            <a:r>
              <a:rPr lang="en-US" sz="3200" dirty="0"/>
              <a:t>	V = 80 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1371600"/>
            <a:ext cx="1727200" cy="15367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4400" y="3886200"/>
            <a:ext cx="3962400" cy="2667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51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92800" y="3124200"/>
            <a:ext cx="3048000" cy="25481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203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PRACTICE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44958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Calculate Density:</a:t>
            </a:r>
          </a:p>
          <a:p>
            <a:pPr marL="0" indent="0">
              <a:buNone/>
            </a:pPr>
            <a:r>
              <a:rPr lang="en-US" sz="3200" dirty="0"/>
              <a:t>B. Chess Piece:</a:t>
            </a:r>
          </a:p>
          <a:p>
            <a:pPr marL="0" indent="0">
              <a:buNone/>
            </a:pPr>
            <a:r>
              <a:rPr lang="en-US" sz="3200" dirty="0"/>
              <a:t> 	M = 40 g</a:t>
            </a:r>
          </a:p>
          <a:p>
            <a:pPr marL="0" indent="0">
              <a:buNone/>
            </a:pPr>
            <a:r>
              <a:rPr lang="en-US" sz="3200" dirty="0"/>
              <a:t>	 V = 80 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990600"/>
            <a:ext cx="1727200" cy="15367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4400" y="3886200"/>
            <a:ext cx="3962400" cy="2667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53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203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PRACTICE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3152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Important Points: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1 mL = 1 cm</a:t>
            </a:r>
            <a:r>
              <a:rPr lang="en-US" sz="3200" b="1" baseline="30000" dirty="0">
                <a:solidFill>
                  <a:srgbClr val="FF0000"/>
                </a:solidFill>
              </a:rPr>
              <a:t>3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Density of H</a:t>
            </a:r>
            <a:r>
              <a:rPr lang="en-US" sz="3200" b="1" baseline="-25000" dirty="0">
                <a:solidFill>
                  <a:srgbClr val="FF0000"/>
                </a:solidFill>
              </a:rPr>
              <a:t>2</a:t>
            </a:r>
            <a:r>
              <a:rPr lang="en-US" sz="3200" b="1" dirty="0">
                <a:solidFill>
                  <a:srgbClr val="FF0000"/>
                </a:solidFill>
              </a:rPr>
              <a:t>O = 1.00 g/mL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990600"/>
            <a:ext cx="17272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71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399430" cy="9906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USING DENSITY TO DISCOVER COMPOSITION OF ICY WORLDS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917290"/>
            <a:ext cx="8229600" cy="45752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Moons of the </a:t>
            </a:r>
            <a:r>
              <a:rPr lang="en-US" sz="3200" b="1" dirty="0">
                <a:solidFill>
                  <a:srgbClr val="FF0000"/>
                </a:solidFill>
              </a:rPr>
              <a:t>Gas Giants </a:t>
            </a:r>
            <a:r>
              <a:rPr lang="en-US" sz="3200" dirty="0"/>
              <a:t>are usually composed of </a:t>
            </a:r>
            <a:r>
              <a:rPr lang="en-US" sz="3200" b="1" dirty="0">
                <a:solidFill>
                  <a:srgbClr val="FF0000"/>
                </a:solidFill>
              </a:rPr>
              <a:t>rock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and </a:t>
            </a:r>
            <a:r>
              <a:rPr lang="en-US" sz="3200" b="1" dirty="0">
                <a:solidFill>
                  <a:srgbClr val="FF0000"/>
                </a:solidFill>
              </a:rPr>
              <a:t>ice</a:t>
            </a:r>
            <a:r>
              <a:rPr lang="en-US" sz="3200" dirty="0"/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The composition of these worlds is determined using their known </a:t>
            </a:r>
            <a:r>
              <a:rPr lang="en-US" sz="3200" b="1" dirty="0">
                <a:solidFill>
                  <a:srgbClr val="FF0000"/>
                </a:solidFill>
              </a:rPr>
              <a:t>densities</a:t>
            </a:r>
            <a:r>
              <a:rPr lang="en-US" sz="3200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4" descr="http://www.nasa.gov/images/content/59812main_mo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120442"/>
            <a:ext cx="3429000" cy="2571750"/>
          </a:xfrm>
          <a:prstGeom prst="rect">
            <a:avLst/>
          </a:prstGeom>
          <a:noFill/>
        </p:spPr>
      </p:pic>
      <p:pic>
        <p:nvPicPr>
          <p:cNvPr id="8" name="Picture 8" descr="https://encrypted-tbn3.gstatic.com/images?q=tbn:ANd9GcRnHZEDzGvpeJ40ya4GGWhq7_k_n4rUoX_70IU13G-ZQFUmbwS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267200"/>
            <a:ext cx="2057400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53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encrypted-tbn0.gstatic.com/images?q=tbn:ANd9GcQGB0Oa4-lQKsMfi0itaA5JOHOfhxoQwcqWXEQoQQiAbHZCaFV7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884825"/>
            <a:ext cx="4626995" cy="14097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162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USING DENSITY TO DISCOVER COMPOSITION OF ICY WORLDS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752600"/>
            <a:ext cx="8153400" cy="4953000"/>
          </a:xfrm>
        </p:spPr>
        <p:txBody>
          <a:bodyPr>
            <a:normAutofit/>
          </a:bodyPr>
          <a:lstStyle/>
          <a:p>
            <a:r>
              <a:rPr lang="en-US" sz="3200" dirty="0"/>
              <a:t>It is a known fact that there is very little </a:t>
            </a:r>
            <a:r>
              <a:rPr lang="en-US" sz="3200" b="1" dirty="0">
                <a:solidFill>
                  <a:srgbClr val="FF0000"/>
                </a:solidFill>
              </a:rPr>
              <a:t>metal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found in the Solar System beyond the frost line (line between rock and gas planets)</a:t>
            </a:r>
          </a:p>
          <a:p>
            <a:r>
              <a:rPr lang="en-US" sz="3200" dirty="0"/>
              <a:t>Water density = </a:t>
            </a:r>
            <a:r>
              <a:rPr lang="en-US" sz="3200" b="1" dirty="0">
                <a:solidFill>
                  <a:srgbClr val="FF0000"/>
                </a:solidFill>
              </a:rPr>
              <a:t>1.0 g/cm</a:t>
            </a:r>
            <a:r>
              <a:rPr lang="en-US" sz="3200" b="1" baseline="30000" dirty="0">
                <a:solidFill>
                  <a:srgbClr val="FF0000"/>
                </a:solidFill>
              </a:rPr>
              <a:t>3</a:t>
            </a:r>
          </a:p>
          <a:p>
            <a:r>
              <a:rPr lang="en-US" sz="3200" dirty="0"/>
              <a:t>Water Ice density = </a:t>
            </a:r>
            <a:r>
              <a:rPr lang="en-US" sz="3200" b="1" dirty="0">
                <a:solidFill>
                  <a:srgbClr val="FF0000"/>
                </a:solidFill>
              </a:rPr>
              <a:t>0.9 g/cm</a:t>
            </a:r>
            <a:r>
              <a:rPr lang="en-US" sz="3200" b="1" baseline="300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http://www.physics.uc.edu/~hanson/ASTRO/LECTURENOTES/F04/GASGIANTS/Page20_files/GalileanMoon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741752"/>
            <a:ext cx="2574895" cy="25748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3944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DENSITY OF ICY WORLDS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1267" y="3581400"/>
            <a:ext cx="7848600" cy="297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rock has an average density of 3.5 g/cc, are there any moons composed mostly of rock?  If so, which ones?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If water ice has a density of 0.9 g/cc, are there any moons composed entirely of ice?  If so, which ones?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806026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35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USING KNOWN DENSITIES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0"/>
            <a:ext cx="8229600" cy="312420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2800" dirty="0"/>
              <a:t>Determine the composition of each satellite by using the known densities of rock and water ice to find the relative percentage of rock and ice in each world.  </a:t>
            </a:r>
          </a:p>
          <a:p>
            <a:pPr>
              <a:buFontTx/>
              <a:buChar char="-"/>
            </a:pPr>
            <a:r>
              <a:rPr lang="en-US" sz="2800" dirty="0"/>
              <a:t>First, calculate the density of various rock and ice combinations using the following formula:</a:t>
            </a:r>
          </a:p>
          <a:p>
            <a:pPr marL="0" indent="0">
              <a:buNone/>
            </a:pPr>
            <a:r>
              <a:rPr lang="en-US" sz="2800" b="1" dirty="0"/>
              <a:t>-  Density</a:t>
            </a:r>
            <a:r>
              <a:rPr lang="en-US" sz="2800" dirty="0"/>
              <a:t> = (% Rock X Density Rock) + </a:t>
            </a:r>
          </a:p>
          <a:p>
            <a:pPr marL="0" indent="0">
              <a:buNone/>
            </a:pPr>
            <a:r>
              <a:rPr lang="en-US" sz="2800" dirty="0"/>
              <a:t>				(% Ice X Density Ice)</a:t>
            </a:r>
            <a:r>
              <a:rPr lang="en-US" sz="2800" b="1" dirty="0"/>
              <a:t> /</a:t>
            </a:r>
            <a:r>
              <a:rPr lang="en-US" sz="2800" dirty="0"/>
              <a:t> 100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242716"/>
              </p:ext>
            </p:extLst>
          </p:nvPr>
        </p:nvGraphicFramePr>
        <p:xfrm>
          <a:off x="2536370" y="1371600"/>
          <a:ext cx="3635829" cy="190500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211943">
                  <a:extLst>
                    <a:ext uri="{9D8B030D-6E8A-4147-A177-3AD203B41FA5}">
                      <a16:colId xmlns:a16="http://schemas.microsoft.com/office/drawing/2014/main" val="2180087711"/>
                    </a:ext>
                  </a:extLst>
                </a:gridCol>
                <a:gridCol w="1211943">
                  <a:extLst>
                    <a:ext uri="{9D8B030D-6E8A-4147-A177-3AD203B41FA5}">
                      <a16:colId xmlns:a16="http://schemas.microsoft.com/office/drawing/2014/main" val="2311004339"/>
                    </a:ext>
                  </a:extLst>
                </a:gridCol>
                <a:gridCol w="1211943">
                  <a:extLst>
                    <a:ext uri="{9D8B030D-6E8A-4147-A177-3AD203B41FA5}">
                      <a16:colId xmlns:a16="http://schemas.microsoft.com/office/drawing/2014/main" val="965794569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 Rock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 Ice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Density g/cc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60703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12162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281392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40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41269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69369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511775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092124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8005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308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USING KNOWN DENSITIES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429000"/>
            <a:ext cx="8229600" cy="3124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To determine the density of a world that is 50% rock and 50% ice:</a:t>
            </a:r>
          </a:p>
          <a:p>
            <a:r>
              <a:rPr lang="en-US" b="1" dirty="0"/>
              <a:t>Density</a:t>
            </a:r>
            <a:r>
              <a:rPr lang="en-US" dirty="0"/>
              <a:t> = (50% x 3.5) + (50% x 0.9) /100</a:t>
            </a:r>
          </a:p>
          <a:p>
            <a:r>
              <a:rPr lang="en-US" b="1" dirty="0"/>
              <a:t>Density</a:t>
            </a:r>
            <a:r>
              <a:rPr lang="en-US" dirty="0"/>
              <a:t> = 175 + 45 / 100</a:t>
            </a:r>
          </a:p>
          <a:p>
            <a:r>
              <a:rPr lang="en-US" b="1" dirty="0"/>
              <a:t>Density</a:t>
            </a:r>
            <a:r>
              <a:rPr lang="en-US" dirty="0"/>
              <a:t> = 220 / 100</a:t>
            </a:r>
          </a:p>
          <a:p>
            <a:r>
              <a:rPr lang="en-US" b="1" dirty="0"/>
              <a:t>Density</a:t>
            </a:r>
            <a:r>
              <a:rPr lang="en-US" dirty="0"/>
              <a:t> = 2.2</a:t>
            </a:r>
          </a:p>
          <a:p>
            <a:pPr marL="0" indent="0">
              <a:buNone/>
            </a:pPr>
            <a:r>
              <a:rPr lang="en-US" dirty="0"/>
              <a:t>Using the same formula, calculate the density for the TWO missing rock/ice combinations.  Write your calculations in the box.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229023"/>
              </p:ext>
            </p:extLst>
          </p:nvPr>
        </p:nvGraphicFramePr>
        <p:xfrm>
          <a:off x="2536370" y="1371600"/>
          <a:ext cx="3635829" cy="190500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211943">
                  <a:extLst>
                    <a:ext uri="{9D8B030D-6E8A-4147-A177-3AD203B41FA5}">
                      <a16:colId xmlns:a16="http://schemas.microsoft.com/office/drawing/2014/main" val="2180087711"/>
                    </a:ext>
                  </a:extLst>
                </a:gridCol>
                <a:gridCol w="1211943">
                  <a:extLst>
                    <a:ext uri="{9D8B030D-6E8A-4147-A177-3AD203B41FA5}">
                      <a16:colId xmlns:a16="http://schemas.microsoft.com/office/drawing/2014/main" val="2311004339"/>
                    </a:ext>
                  </a:extLst>
                </a:gridCol>
                <a:gridCol w="1211943">
                  <a:extLst>
                    <a:ext uri="{9D8B030D-6E8A-4147-A177-3AD203B41FA5}">
                      <a16:colId xmlns:a16="http://schemas.microsoft.com/office/drawing/2014/main" val="965794569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 Rock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 Ice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Density g/cc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60703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12162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281392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40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41269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69369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511775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092124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8005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488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USING KNOWN DENSITIES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066800"/>
            <a:ext cx="8458200" cy="4572000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Density</a:t>
            </a:r>
            <a:r>
              <a:rPr lang="en-US" dirty="0"/>
              <a:t> = (% Rock x Density Rock) + (% Ice x Density Ice)</a:t>
            </a:r>
            <a:r>
              <a:rPr lang="en-US" b="1" dirty="0"/>
              <a:t> /</a:t>
            </a:r>
            <a:r>
              <a:rPr lang="en-US" dirty="0"/>
              <a:t> 100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066800"/>
            <a:ext cx="41529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849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PLOT THE DENSITY VALUES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ON THE GRAPH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543800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6163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THE DENSITY VALUES</a:t>
            </a:r>
            <a:endParaRPr lang="en-US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0787173"/>
              </p:ext>
            </p:extLst>
          </p:nvPr>
        </p:nvGraphicFramePr>
        <p:xfrm>
          <a:off x="405353" y="1581150"/>
          <a:ext cx="8205247" cy="481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16002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194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0386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2578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532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7724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0323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THE DENSITY VALUES</a:t>
            </a:r>
            <a:endParaRPr lang="en-US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9712749"/>
              </p:ext>
            </p:extLst>
          </p:nvPr>
        </p:nvGraphicFramePr>
        <p:xfrm>
          <a:off x="405353" y="1581150"/>
          <a:ext cx="8205247" cy="481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16002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194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0386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2578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532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772400" y="2057400"/>
            <a:ext cx="0" cy="37338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321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10600" cy="8382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Finding the Composition Using 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5638800"/>
            <a:ext cx="7848600" cy="609600"/>
          </a:xfrm>
        </p:spPr>
        <p:txBody>
          <a:bodyPr>
            <a:normAutofit/>
          </a:bodyPr>
          <a:lstStyle/>
          <a:p>
            <a:r>
              <a:rPr lang="en-US" dirty="0"/>
              <a:t>Read the graph to find the composition of each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676399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50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850</TotalTime>
  <Words>782</Words>
  <Application>Microsoft Office PowerPoint</Application>
  <PresentationFormat>On-screen Show (4:3)</PresentationFormat>
  <Paragraphs>157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 Black</vt:lpstr>
      <vt:lpstr>Calibri</vt:lpstr>
      <vt:lpstr>Franklin Gothic Book</vt:lpstr>
      <vt:lpstr>Perpetua</vt:lpstr>
      <vt:lpstr>Times New Roman</vt:lpstr>
      <vt:lpstr>Wingdings</vt:lpstr>
      <vt:lpstr>Wingdings 2</vt:lpstr>
      <vt:lpstr>Equity</vt:lpstr>
      <vt:lpstr>DO NOW</vt:lpstr>
      <vt:lpstr>RUBRIC FOR PROJECT</vt:lpstr>
      <vt:lpstr>RUBRIC FOR PROJECT</vt:lpstr>
      <vt:lpstr>REVIEW</vt:lpstr>
      <vt:lpstr>UNDERSTANDING DENSITY</vt:lpstr>
      <vt:lpstr>WHAT IS DENSITY?</vt:lpstr>
      <vt:lpstr>DENSITY DIFFERENCES DRIVE EARTH’S SYSTEMS</vt:lpstr>
      <vt:lpstr>DENSITY DIFFERENCES DRIVE EARTH’S SYSTEMS</vt:lpstr>
      <vt:lpstr>DENSITY DIFFERENCES DRIVE EARTH’S SYSTEMS</vt:lpstr>
      <vt:lpstr>FINDING DENSITY:  FIRST STEP</vt:lpstr>
      <vt:lpstr>FINDING DENSITY:  SECOND STEP </vt:lpstr>
      <vt:lpstr>FINDING DENSITY:  THIRD STEP </vt:lpstr>
      <vt:lpstr>COMMON MISTAKES</vt:lpstr>
      <vt:lpstr>PRACTICE PROBLEMS</vt:lpstr>
      <vt:lpstr>PRACTICE PROBLEMS</vt:lpstr>
      <vt:lpstr>PRACTICE PROBLEMS</vt:lpstr>
      <vt:lpstr>USING DENSITY TO DISCOVER COMPOSITION OF ICY WORLDS</vt:lpstr>
      <vt:lpstr>USING DENSITY TO DISCOVER COMPOSITION OF ICY WORLDS</vt:lpstr>
      <vt:lpstr>DENSITY OF ICY WORLDS</vt:lpstr>
      <vt:lpstr>USING KNOWN DENSITIES</vt:lpstr>
      <vt:lpstr>USING KNOWN DENSITIES</vt:lpstr>
      <vt:lpstr>USING KNOWN DENSITIES</vt:lpstr>
      <vt:lpstr>PLOT THE DENSITY VALUES  ON THE GRAPH</vt:lpstr>
      <vt:lpstr>THE DENSITY VALUES</vt:lpstr>
      <vt:lpstr>THE DENSITY VALUES</vt:lpstr>
      <vt:lpstr>Finding the Composition Using Density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Density</dc:title>
  <dc:creator>dgovernor</dc:creator>
  <cp:lastModifiedBy>Nancy Brim</cp:lastModifiedBy>
  <cp:revision>63</cp:revision>
  <cp:lastPrinted>2016-08-17T13:13:00Z</cp:lastPrinted>
  <dcterms:created xsi:type="dcterms:W3CDTF">2013-08-08T21:13:50Z</dcterms:created>
  <dcterms:modified xsi:type="dcterms:W3CDTF">2017-08-13T01:17:12Z</dcterms:modified>
</cp:coreProperties>
</file>