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9" r:id="rId4"/>
    <p:sldId id="278" r:id="rId5"/>
    <p:sldId id="274" r:id="rId6"/>
    <p:sldId id="275" r:id="rId7"/>
    <p:sldId id="276" r:id="rId8"/>
    <p:sldId id="270" r:id="rId9"/>
    <p:sldId id="277" r:id="rId10"/>
    <p:sldId id="271" r:id="rId11"/>
    <p:sldId id="27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3" d="100"/>
          <a:sy n="103"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A1CE1A-36BE-464D-9C06-C480EECA2C4E}" type="datetimeFigureOut">
              <a:rPr lang="en-US" smtClean="0"/>
              <a:t>8/9/2016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9FF35984-DF55-4140-8C01-D39B858D9DF7}" type="slidenum">
              <a:rPr lang="en-US" smtClean="0"/>
              <a:t>‹#›</a:t>
            </a:fld>
            <a:endParaRPr lang="en-US"/>
          </a:p>
        </p:txBody>
      </p:sp>
    </p:spTree>
    <p:extLst>
      <p:ext uri="{BB962C8B-B14F-4D97-AF65-F5344CB8AC3E}">
        <p14:creationId xmlns:p14="http://schemas.microsoft.com/office/powerpoint/2010/main" val="93977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A1CE1A-36BE-464D-9C06-C480EECA2C4E}" type="datetimeFigureOut">
              <a:rPr lang="en-US" smtClean="0"/>
              <a:t>8/9/2016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2422515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52A1CE1A-36BE-464D-9C06-C480EECA2C4E}" type="datetimeFigureOut">
              <a:rPr lang="en-US" smtClean="0"/>
              <a:t>8/9/2016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9FF35984-DF55-4140-8C01-D39B858D9DF7}" type="slidenum">
              <a:rPr lang="en-US" smtClean="0"/>
              <a:t>‹#›</a:t>
            </a:fld>
            <a:endParaRPr lang="en-US"/>
          </a:p>
        </p:txBody>
      </p:sp>
    </p:spTree>
    <p:extLst>
      <p:ext uri="{BB962C8B-B14F-4D97-AF65-F5344CB8AC3E}">
        <p14:creationId xmlns:p14="http://schemas.microsoft.com/office/powerpoint/2010/main" val="1165749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A1CE1A-36BE-464D-9C06-C480EECA2C4E}" type="datetimeFigureOut">
              <a:rPr lang="en-US" smtClean="0"/>
              <a:t>8/9/2016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142884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A1CE1A-36BE-464D-9C06-C480EECA2C4E}" type="datetimeFigureOut">
              <a:rPr lang="en-US" smtClean="0"/>
              <a:t>8/9/2016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232031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A1CE1A-36BE-464D-9C06-C480EECA2C4E}" type="datetimeFigureOut">
              <a:rPr lang="en-US" smtClean="0"/>
              <a:t>8/9/2016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3404765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A1CE1A-36BE-464D-9C06-C480EECA2C4E}" type="datetimeFigureOut">
              <a:rPr lang="en-US" smtClean="0"/>
              <a:t>8/9/2016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2120615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A1CE1A-36BE-464D-9C06-C480EECA2C4E}" type="datetimeFigureOut">
              <a:rPr lang="en-US" smtClean="0"/>
              <a:t>8/9/2016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114458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A1CE1A-36BE-464D-9C06-C480EECA2C4E}" type="datetimeFigureOut">
              <a:rPr lang="en-US" smtClean="0"/>
              <a:t>8/9/2016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729276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A1CE1A-36BE-464D-9C06-C480EECA2C4E}" type="datetimeFigureOut">
              <a:rPr lang="en-US" smtClean="0"/>
              <a:t>8/9/2016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3067600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A1CE1A-36BE-464D-9C06-C480EECA2C4E}" type="datetimeFigureOut">
              <a:rPr lang="en-US" smtClean="0"/>
              <a:t>8/9/2016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35984-DF55-4140-8C01-D39B858D9DF7}" type="slidenum">
              <a:rPr lang="en-US" smtClean="0"/>
              <a:t>‹#›</a:t>
            </a:fld>
            <a:endParaRPr lang="en-US"/>
          </a:p>
        </p:txBody>
      </p:sp>
    </p:spTree>
    <p:extLst>
      <p:ext uri="{BB962C8B-B14F-4D97-AF65-F5344CB8AC3E}">
        <p14:creationId xmlns:p14="http://schemas.microsoft.com/office/powerpoint/2010/main" val="365621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A1CE1A-36BE-464D-9C06-C480EECA2C4E}" type="datetimeFigureOut">
              <a:rPr lang="en-US" smtClean="0"/>
              <a:t>8/9/2016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9FF35984-DF55-4140-8C01-D39B858D9DF7}" type="slidenum">
              <a:rPr lang="en-US" smtClean="0"/>
              <a:t>‹#›</a:t>
            </a:fld>
            <a:endParaRPr lang="en-US"/>
          </a:p>
        </p:txBody>
      </p:sp>
    </p:spTree>
    <p:extLst>
      <p:ext uri="{BB962C8B-B14F-4D97-AF65-F5344CB8AC3E}">
        <p14:creationId xmlns:p14="http://schemas.microsoft.com/office/powerpoint/2010/main" val="2337304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 NOW</a:t>
            </a:r>
          </a:p>
        </p:txBody>
      </p:sp>
      <p:sp>
        <p:nvSpPr>
          <p:cNvPr id="3" name="Content Placeholder 2"/>
          <p:cNvSpPr>
            <a:spLocks noGrp="1"/>
          </p:cNvSpPr>
          <p:nvPr>
            <p:ph idx="1"/>
          </p:nvPr>
        </p:nvSpPr>
        <p:spPr/>
        <p:txBody>
          <a:bodyPr>
            <a:normAutofit/>
          </a:bodyPr>
          <a:lstStyle/>
          <a:p>
            <a:pPr marL="0" indent="0">
              <a:buNone/>
            </a:pPr>
            <a:endParaRPr lang="en-US" sz="3200" dirty="0"/>
          </a:p>
          <a:p>
            <a:r>
              <a:rPr lang="en-US" sz="3200" dirty="0"/>
              <a:t>Pick up handout.</a:t>
            </a:r>
          </a:p>
          <a:p>
            <a:r>
              <a:rPr lang="en-US" sz="3200" dirty="0"/>
              <a:t>Get out Percent Error, Accuracy, and Precision Practice handout.</a:t>
            </a:r>
          </a:p>
        </p:txBody>
      </p:sp>
    </p:spTree>
    <p:extLst>
      <p:ext uri="{BB962C8B-B14F-4D97-AF65-F5344CB8AC3E}">
        <p14:creationId xmlns:p14="http://schemas.microsoft.com/office/powerpoint/2010/main" val="388889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a:t>Percent Error, Accuracy, and Precision Practice</a:t>
            </a:r>
            <a:endParaRPr lang="en-US" sz="7200" b="1" dirty="0"/>
          </a:p>
        </p:txBody>
      </p:sp>
      <p:sp>
        <p:nvSpPr>
          <p:cNvPr id="3" name="Content Placeholder 2"/>
          <p:cNvSpPr>
            <a:spLocks noGrp="1"/>
          </p:cNvSpPr>
          <p:nvPr>
            <p:ph idx="1"/>
          </p:nvPr>
        </p:nvSpPr>
        <p:spPr>
          <a:xfrm>
            <a:off x="1069848" y="3023118"/>
            <a:ext cx="10058400" cy="3149082"/>
          </a:xfrm>
        </p:spPr>
        <p:txBody>
          <a:bodyPr>
            <a:normAutofit/>
          </a:bodyPr>
          <a:lstStyle/>
          <a:p>
            <a:r>
              <a:rPr lang="en-US" sz="3200" dirty="0"/>
              <a:t>Go over.</a:t>
            </a:r>
          </a:p>
        </p:txBody>
      </p:sp>
    </p:spTree>
    <p:extLst>
      <p:ext uri="{BB962C8B-B14F-4D97-AF65-F5344CB8AC3E}">
        <p14:creationId xmlns:p14="http://schemas.microsoft.com/office/powerpoint/2010/main" val="2639967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ROUNDING NUMBERS</a:t>
            </a:r>
          </a:p>
        </p:txBody>
      </p:sp>
      <p:sp>
        <p:nvSpPr>
          <p:cNvPr id="3" name="Content Placeholder 2"/>
          <p:cNvSpPr>
            <a:spLocks noGrp="1"/>
          </p:cNvSpPr>
          <p:nvPr>
            <p:ph idx="1"/>
          </p:nvPr>
        </p:nvSpPr>
        <p:spPr/>
        <p:txBody>
          <a:bodyPr/>
          <a:lstStyle/>
          <a:p>
            <a:pPr marL="0" indent="0">
              <a:buNone/>
            </a:pPr>
            <a:r>
              <a:rPr lang="en-US" sz="2400" dirty="0"/>
              <a:t>Sometimes you will be asked to round a number to a particular number of significant digits.</a:t>
            </a:r>
          </a:p>
          <a:p>
            <a:pPr marL="0" indent="0">
              <a:buNone/>
            </a:pPr>
            <a:r>
              <a:rPr lang="en-US" sz="2400" dirty="0"/>
              <a:t> </a:t>
            </a:r>
          </a:p>
          <a:p>
            <a:pPr marL="0" indent="0">
              <a:buNone/>
            </a:pPr>
            <a:r>
              <a:rPr lang="en-US" sz="2400" u="sng" dirty="0"/>
              <a:t>Rules for Rounding:</a:t>
            </a:r>
            <a:endParaRPr lang="en-US" sz="2400" dirty="0"/>
          </a:p>
          <a:p>
            <a:pPr lvl="0"/>
            <a:r>
              <a:rPr lang="en-US" sz="2400" dirty="0"/>
              <a:t>If the digit to the immediate right of the last significant figure is less than five, do not change the last significant digit.  	2.5</a:t>
            </a:r>
            <a:r>
              <a:rPr lang="en-US" sz="2400" b="1" dirty="0">
                <a:solidFill>
                  <a:srgbClr val="FF0000"/>
                </a:solidFill>
              </a:rPr>
              <a:t>32</a:t>
            </a:r>
            <a:r>
              <a:rPr lang="en-US" sz="2400" b="1" dirty="0"/>
              <a:t> </a:t>
            </a:r>
            <a:r>
              <a:rPr lang="en-US" sz="2400" dirty="0"/>
              <a:t> </a:t>
            </a:r>
            <a:r>
              <a:rPr lang="en-US" sz="2400" dirty="0">
                <a:sym typeface="Wingdings"/>
              </a:rPr>
              <a:t></a:t>
            </a:r>
            <a:r>
              <a:rPr lang="en-US" sz="2400" dirty="0"/>
              <a:t>  2.5</a:t>
            </a:r>
            <a:r>
              <a:rPr lang="en-US" sz="2400" dirty="0">
                <a:solidFill>
                  <a:srgbClr val="FF0000"/>
                </a:solidFill>
              </a:rPr>
              <a:t>3</a:t>
            </a:r>
          </a:p>
          <a:p>
            <a:pPr lvl="0"/>
            <a:r>
              <a:rPr lang="en-US" sz="2400" dirty="0"/>
              <a:t>If the digit to the immediate right of the last significant figure is five or greater, round up the last significant figure.	2.5</a:t>
            </a:r>
            <a:r>
              <a:rPr lang="en-US" sz="2400" b="1" dirty="0">
                <a:solidFill>
                  <a:srgbClr val="FF0000"/>
                </a:solidFill>
              </a:rPr>
              <a:t>36</a:t>
            </a:r>
            <a:r>
              <a:rPr lang="en-US" sz="2400" dirty="0"/>
              <a:t>  </a:t>
            </a:r>
            <a:r>
              <a:rPr lang="en-US" sz="2400" dirty="0">
                <a:sym typeface="Wingdings"/>
              </a:rPr>
              <a:t></a:t>
            </a:r>
            <a:r>
              <a:rPr lang="en-US" sz="2400" dirty="0"/>
              <a:t>  2.5</a:t>
            </a:r>
            <a:r>
              <a:rPr lang="en-US" sz="2400" dirty="0">
                <a:solidFill>
                  <a:srgbClr val="FF0000"/>
                </a:solidFill>
              </a:rPr>
              <a:t>4</a:t>
            </a:r>
          </a:p>
          <a:p>
            <a:endParaRPr lang="en-US" dirty="0"/>
          </a:p>
        </p:txBody>
      </p:sp>
    </p:spTree>
    <p:extLst>
      <p:ext uri="{BB962C8B-B14F-4D97-AF65-F5344CB8AC3E}">
        <p14:creationId xmlns:p14="http://schemas.microsoft.com/office/powerpoint/2010/main" val="266463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ROUNDING NUMBERS</a:t>
            </a:r>
          </a:p>
        </p:txBody>
      </p:sp>
      <p:sp>
        <p:nvSpPr>
          <p:cNvPr id="3" name="Content Placeholder 2"/>
          <p:cNvSpPr>
            <a:spLocks noGrp="1"/>
          </p:cNvSpPr>
          <p:nvPr>
            <p:ph idx="1"/>
          </p:nvPr>
        </p:nvSpPr>
        <p:spPr/>
        <p:txBody>
          <a:bodyPr>
            <a:normAutofit/>
          </a:bodyPr>
          <a:lstStyle/>
          <a:p>
            <a:pPr marL="0" indent="0">
              <a:buNone/>
            </a:pPr>
            <a:r>
              <a:rPr lang="en-US" dirty="0"/>
              <a:t>Round these numbers to three significant figures.  If it is already three, just rewrite it.</a:t>
            </a:r>
          </a:p>
          <a:p>
            <a:pPr marL="457200" indent="-457200">
              <a:buAutoNum type="arabicPeriod"/>
            </a:pPr>
            <a:r>
              <a:rPr lang="en-US" sz="2800" dirty="0"/>
              <a:t>45.601 g      	 _______________		</a:t>
            </a:r>
          </a:p>
          <a:p>
            <a:pPr marL="457200" indent="-457200">
              <a:buAutoNum type="arabicPeriod"/>
            </a:pPr>
            <a:r>
              <a:rPr lang="en-US" sz="2800" dirty="0"/>
              <a:t>0.00701 m    	_______________		</a:t>
            </a:r>
          </a:p>
          <a:p>
            <a:pPr marL="457200" indent="-457200">
              <a:buAutoNum type="arabicPeriod" startAt="3"/>
            </a:pPr>
            <a:r>
              <a:rPr lang="en-US" sz="2800" dirty="0"/>
              <a:t>0.2460 mg   	 _______________		</a:t>
            </a:r>
          </a:p>
          <a:p>
            <a:pPr marL="457200" indent="-457200">
              <a:buAutoNum type="arabicPeriod" startAt="3"/>
            </a:pPr>
            <a:r>
              <a:rPr lang="en-US" sz="2800" dirty="0"/>
              <a:t>2.010 L    	_______________</a:t>
            </a:r>
          </a:p>
          <a:p>
            <a:pPr marL="457200" indent="-457200">
              <a:buFont typeface="Wingdings" pitchFamily="2" charset="2"/>
              <a:buAutoNum type="arabicPeriod" startAt="3"/>
            </a:pPr>
            <a:r>
              <a:rPr lang="en-US" sz="2800" dirty="0"/>
              <a:t>78,621.0 mL  	 _______________  </a:t>
            </a:r>
          </a:p>
          <a:p>
            <a:pPr marL="457200" indent="-457200">
              <a:buAutoNum type="arabicPeriod" startAt="3"/>
            </a:pPr>
            <a:r>
              <a:rPr lang="en-US" sz="2800" dirty="0"/>
              <a:t>4.567  m		_______________</a:t>
            </a:r>
          </a:p>
          <a:p>
            <a:pPr marL="0" indent="0">
              <a:buNone/>
            </a:pPr>
            <a:r>
              <a:rPr lang="en-US" dirty="0"/>
              <a:t> </a:t>
            </a:r>
          </a:p>
          <a:p>
            <a:endParaRPr lang="en-US" dirty="0"/>
          </a:p>
        </p:txBody>
      </p:sp>
    </p:spTree>
    <p:extLst>
      <p:ext uri="{BB962C8B-B14F-4D97-AF65-F5344CB8AC3E}">
        <p14:creationId xmlns:p14="http://schemas.microsoft.com/office/powerpoint/2010/main" val="3548006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SCIENTIFIC NOTATION</a:t>
            </a:r>
          </a:p>
        </p:txBody>
      </p:sp>
      <p:sp>
        <p:nvSpPr>
          <p:cNvPr id="3" name="Content Placeholder 2"/>
          <p:cNvSpPr>
            <a:spLocks noGrp="1"/>
          </p:cNvSpPr>
          <p:nvPr>
            <p:ph idx="1"/>
          </p:nvPr>
        </p:nvSpPr>
        <p:spPr/>
        <p:txBody>
          <a:bodyPr/>
          <a:lstStyle/>
          <a:p>
            <a:r>
              <a:rPr lang="en-US" sz="2800" dirty="0"/>
              <a:t>Scientific notation is a way of writing numbers that makes it easy to handle very large or very small numbers.  </a:t>
            </a:r>
          </a:p>
          <a:p>
            <a:r>
              <a:rPr lang="en-US" sz="2800" dirty="0"/>
              <a:t>Imagine having to write all the zeros associated with Avogadro’s Number – 6.02 x 10</a:t>
            </a:r>
            <a:r>
              <a:rPr lang="en-US" sz="2800" baseline="30000" dirty="0"/>
              <a:t>23</a:t>
            </a:r>
            <a:r>
              <a:rPr lang="en-US" sz="2800" dirty="0"/>
              <a:t>!</a:t>
            </a:r>
          </a:p>
          <a:p>
            <a:pPr marL="0" indent="0">
              <a:buNone/>
            </a:pPr>
            <a:endParaRPr lang="en-US" sz="2800" dirty="0"/>
          </a:p>
          <a:p>
            <a:pPr marL="0" indent="0" algn="ctr">
              <a:buNone/>
            </a:pPr>
            <a:r>
              <a:rPr lang="en-US" sz="2800" dirty="0"/>
              <a:t>602,214,130,000,000,000,000,000</a:t>
            </a:r>
          </a:p>
          <a:p>
            <a:endParaRPr lang="en-US" dirty="0"/>
          </a:p>
        </p:txBody>
      </p:sp>
    </p:spTree>
    <p:extLst>
      <p:ext uri="{BB962C8B-B14F-4D97-AF65-F5344CB8AC3E}">
        <p14:creationId xmlns:p14="http://schemas.microsoft.com/office/powerpoint/2010/main" val="164299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SCIENTIFIC NOTATION</a:t>
            </a:r>
            <a:endParaRPr lang="en-US" sz="6000" dirty="0"/>
          </a:p>
        </p:txBody>
      </p:sp>
      <p:sp>
        <p:nvSpPr>
          <p:cNvPr id="3" name="Content Placeholder 2"/>
          <p:cNvSpPr>
            <a:spLocks noGrp="1"/>
          </p:cNvSpPr>
          <p:nvPr>
            <p:ph idx="1"/>
          </p:nvPr>
        </p:nvSpPr>
        <p:spPr/>
        <p:txBody>
          <a:bodyPr/>
          <a:lstStyle/>
          <a:p>
            <a:pPr marL="0" indent="0">
              <a:buNone/>
            </a:pPr>
            <a:r>
              <a:rPr lang="en-US" sz="2400" b="1" dirty="0"/>
              <a:t>To put a number in Scientific Notation</a:t>
            </a:r>
          </a:p>
          <a:p>
            <a:pPr lvl="0"/>
            <a:r>
              <a:rPr lang="en-US" sz="2400" dirty="0"/>
              <a:t>If the number is </a:t>
            </a:r>
            <a:r>
              <a:rPr lang="en-US" sz="2400" b="1" dirty="0">
                <a:solidFill>
                  <a:srgbClr val="C00000"/>
                </a:solidFill>
              </a:rPr>
              <a:t>less than one</a:t>
            </a:r>
            <a:r>
              <a:rPr lang="en-US" sz="2400" dirty="0"/>
              <a:t>, move the decimal </a:t>
            </a:r>
            <a:r>
              <a:rPr lang="en-US" sz="2400" b="1" dirty="0">
                <a:solidFill>
                  <a:srgbClr val="C00000"/>
                </a:solidFill>
              </a:rPr>
              <a:t>to the right</a:t>
            </a:r>
            <a:r>
              <a:rPr lang="en-US" sz="2400" dirty="0"/>
              <a:t>.  The exponent is negative and equals the number of places you moved the decimal point.</a:t>
            </a:r>
          </a:p>
          <a:p>
            <a:pPr marL="0" indent="0">
              <a:buNone/>
            </a:pPr>
            <a:r>
              <a:rPr lang="en-US" sz="2400" dirty="0"/>
              <a:t>	0.00004567	</a:t>
            </a:r>
            <a:r>
              <a:rPr lang="en-US" sz="2400" dirty="0">
                <a:sym typeface="Wingdings"/>
              </a:rPr>
              <a:t></a:t>
            </a:r>
            <a:r>
              <a:rPr lang="en-US" sz="2400" dirty="0"/>
              <a:t>	4.567 x 10</a:t>
            </a:r>
            <a:r>
              <a:rPr lang="en-US" sz="2400" baseline="30000" dirty="0"/>
              <a:t>-5</a:t>
            </a:r>
            <a:endParaRPr lang="en-US" sz="2400" dirty="0"/>
          </a:p>
          <a:p>
            <a:pPr marL="0" indent="0">
              <a:buNone/>
            </a:pPr>
            <a:r>
              <a:rPr lang="en-US" sz="2400" dirty="0"/>
              <a:t> </a:t>
            </a:r>
          </a:p>
          <a:p>
            <a:pPr lvl="0"/>
            <a:r>
              <a:rPr lang="en-US" sz="2400" dirty="0"/>
              <a:t>If the number is </a:t>
            </a:r>
            <a:r>
              <a:rPr lang="en-US" sz="2400" b="1" dirty="0">
                <a:solidFill>
                  <a:srgbClr val="C00000"/>
                </a:solidFill>
              </a:rPr>
              <a:t>greater than one</a:t>
            </a:r>
            <a:r>
              <a:rPr lang="en-US" sz="2400" dirty="0"/>
              <a:t>, move the decimal </a:t>
            </a:r>
            <a:r>
              <a:rPr lang="en-US" sz="2400" b="1" dirty="0">
                <a:solidFill>
                  <a:srgbClr val="C00000"/>
                </a:solidFill>
              </a:rPr>
              <a:t>to the left</a:t>
            </a:r>
            <a:r>
              <a:rPr lang="en-US" sz="2400" dirty="0"/>
              <a:t>.  The exponent is positive.</a:t>
            </a:r>
          </a:p>
          <a:p>
            <a:pPr marL="0" indent="0">
              <a:buNone/>
            </a:pPr>
            <a:r>
              <a:rPr lang="en-US" sz="2400" dirty="0"/>
              <a:t>	1234	</a:t>
            </a:r>
            <a:r>
              <a:rPr lang="en-US" sz="2400" dirty="0">
                <a:sym typeface="Wingdings"/>
              </a:rPr>
              <a:t></a:t>
            </a:r>
            <a:r>
              <a:rPr lang="en-US" sz="2400" dirty="0"/>
              <a:t>	1.234 x 10</a:t>
            </a:r>
            <a:r>
              <a:rPr lang="en-US" sz="2400" baseline="30000" dirty="0"/>
              <a:t>3</a:t>
            </a:r>
            <a:endParaRPr lang="en-US" sz="2400" dirty="0"/>
          </a:p>
          <a:p>
            <a:endParaRPr lang="en-US" dirty="0"/>
          </a:p>
        </p:txBody>
      </p:sp>
    </p:spTree>
    <p:extLst>
      <p:ext uri="{BB962C8B-B14F-4D97-AF65-F5344CB8AC3E}">
        <p14:creationId xmlns:p14="http://schemas.microsoft.com/office/powerpoint/2010/main" val="382046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SCIENTIFIC NOTATION</a:t>
            </a:r>
            <a:endParaRPr lang="en-US" dirty="0"/>
          </a:p>
        </p:txBody>
      </p:sp>
      <p:sp>
        <p:nvSpPr>
          <p:cNvPr id="3" name="Content Placeholder 2"/>
          <p:cNvSpPr>
            <a:spLocks noGrp="1"/>
          </p:cNvSpPr>
          <p:nvPr>
            <p:ph idx="1"/>
          </p:nvPr>
        </p:nvSpPr>
        <p:spPr/>
        <p:txBody>
          <a:bodyPr/>
          <a:lstStyle/>
          <a:p>
            <a:pPr marL="0" indent="0">
              <a:buNone/>
            </a:pPr>
            <a:r>
              <a:rPr lang="en-US" sz="2400" b="1" dirty="0"/>
              <a:t>To take a number out of Scientific Notation</a:t>
            </a:r>
          </a:p>
          <a:p>
            <a:pPr marL="0" indent="0">
              <a:buNone/>
            </a:pPr>
            <a:r>
              <a:rPr lang="en-US" sz="2400" dirty="0"/>
              <a:t>If the </a:t>
            </a:r>
            <a:r>
              <a:rPr lang="en-US" sz="2400" b="1" dirty="0">
                <a:solidFill>
                  <a:srgbClr val="C00000"/>
                </a:solidFill>
              </a:rPr>
              <a:t>exponent is negative</a:t>
            </a:r>
            <a:r>
              <a:rPr lang="en-US" sz="2400" dirty="0"/>
              <a:t>, move the decimal point </a:t>
            </a:r>
            <a:r>
              <a:rPr lang="en-US" sz="2400" b="1" dirty="0">
                <a:solidFill>
                  <a:srgbClr val="C00000"/>
                </a:solidFill>
              </a:rPr>
              <a:t>to the left</a:t>
            </a:r>
            <a:r>
              <a:rPr lang="en-US" sz="2400" dirty="0"/>
              <a:t>.  The number is less than one.</a:t>
            </a:r>
          </a:p>
          <a:p>
            <a:pPr marL="0" indent="0">
              <a:buNone/>
            </a:pPr>
            <a:r>
              <a:rPr lang="en-US" sz="2400" dirty="0"/>
              <a:t>	4.567 x 10</a:t>
            </a:r>
            <a:r>
              <a:rPr lang="en-US" sz="2400" baseline="30000" dirty="0"/>
              <a:t>-5</a:t>
            </a:r>
            <a:r>
              <a:rPr lang="en-US" sz="2400" dirty="0"/>
              <a:t>  	</a:t>
            </a:r>
            <a:r>
              <a:rPr lang="en-US" sz="2400" dirty="0">
                <a:sym typeface="Wingdings"/>
              </a:rPr>
              <a:t></a:t>
            </a:r>
            <a:r>
              <a:rPr lang="en-US" sz="2400" dirty="0"/>
              <a:t>	.00004567</a:t>
            </a:r>
          </a:p>
          <a:p>
            <a:pPr marL="0" indent="0">
              <a:buNone/>
            </a:pPr>
            <a:r>
              <a:rPr lang="en-US" sz="2400" dirty="0"/>
              <a:t> </a:t>
            </a:r>
          </a:p>
          <a:p>
            <a:pPr marL="0" indent="0">
              <a:buNone/>
            </a:pPr>
            <a:r>
              <a:rPr lang="en-US" sz="2400" dirty="0"/>
              <a:t>If the </a:t>
            </a:r>
            <a:r>
              <a:rPr lang="en-US" sz="2400" b="1" dirty="0">
                <a:solidFill>
                  <a:srgbClr val="C00000"/>
                </a:solidFill>
              </a:rPr>
              <a:t>exponent is positive</a:t>
            </a:r>
            <a:r>
              <a:rPr lang="en-US" sz="2400" dirty="0"/>
              <a:t>, move the decimal point </a:t>
            </a:r>
            <a:r>
              <a:rPr lang="en-US" sz="2400" b="1" dirty="0">
                <a:solidFill>
                  <a:srgbClr val="C00000"/>
                </a:solidFill>
              </a:rPr>
              <a:t>to the right</a:t>
            </a:r>
            <a:r>
              <a:rPr lang="en-US" sz="2400" dirty="0"/>
              <a:t>.  The number is greater than one.</a:t>
            </a:r>
          </a:p>
          <a:p>
            <a:pPr marL="0" indent="0">
              <a:buNone/>
            </a:pPr>
            <a:r>
              <a:rPr lang="en-US" sz="2400" dirty="0"/>
              <a:t>	1.234 x 10</a:t>
            </a:r>
            <a:r>
              <a:rPr lang="en-US" sz="2400" baseline="30000" dirty="0"/>
              <a:t>3</a:t>
            </a:r>
            <a:r>
              <a:rPr lang="en-US" sz="2400" dirty="0"/>
              <a:t>  	</a:t>
            </a:r>
            <a:r>
              <a:rPr lang="en-US" sz="2400" dirty="0">
                <a:sym typeface="Wingdings"/>
              </a:rPr>
              <a:t></a:t>
            </a:r>
            <a:r>
              <a:rPr lang="en-US" sz="2400" dirty="0"/>
              <a:t>	1234</a:t>
            </a:r>
          </a:p>
          <a:p>
            <a:endParaRPr lang="en-US" dirty="0"/>
          </a:p>
        </p:txBody>
      </p:sp>
    </p:spTree>
    <p:extLst>
      <p:ext uri="{BB962C8B-B14F-4D97-AF65-F5344CB8AC3E}">
        <p14:creationId xmlns:p14="http://schemas.microsoft.com/office/powerpoint/2010/main" val="3741249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33400"/>
            <a:ext cx="8839200" cy="990600"/>
          </a:xfrm>
        </p:spPr>
        <p:txBody>
          <a:bodyPr>
            <a:noAutofit/>
          </a:bodyPr>
          <a:lstStyle/>
          <a:p>
            <a:r>
              <a:rPr lang="en-US" sz="4000" b="1" dirty="0"/>
              <a:t>SIGNIFICANT FIGURES IN CALCULATIONS</a:t>
            </a:r>
            <a:endParaRPr lang="en-US" sz="4000" dirty="0"/>
          </a:p>
        </p:txBody>
      </p:sp>
      <p:sp>
        <p:nvSpPr>
          <p:cNvPr id="3" name="Content Placeholder 2"/>
          <p:cNvSpPr>
            <a:spLocks noGrp="1"/>
          </p:cNvSpPr>
          <p:nvPr>
            <p:ph idx="1"/>
          </p:nvPr>
        </p:nvSpPr>
        <p:spPr>
          <a:xfrm>
            <a:off x="1069848" y="1782147"/>
            <a:ext cx="7924862" cy="4390053"/>
          </a:xfrm>
        </p:spPr>
        <p:txBody>
          <a:bodyPr>
            <a:normAutofit/>
          </a:bodyPr>
          <a:lstStyle/>
          <a:p>
            <a:pPr marL="0" indent="0">
              <a:buNone/>
            </a:pPr>
            <a:r>
              <a:rPr lang="en-US" dirty="0"/>
              <a:t>Measurements that include inherent uncertainty are often used in calculations. </a:t>
            </a:r>
          </a:p>
          <a:p>
            <a:pPr marL="0" indent="0">
              <a:buNone/>
            </a:pPr>
            <a:r>
              <a:rPr lang="en-US" dirty="0"/>
              <a:t>In order to keep the appropriate level of uncertainty, simple rules for significant figures have been developed.</a:t>
            </a:r>
          </a:p>
          <a:p>
            <a:pPr marL="0" indent="0">
              <a:buNone/>
            </a:pPr>
            <a:r>
              <a:rPr lang="en-US" dirty="0"/>
              <a:t> </a:t>
            </a:r>
          </a:p>
          <a:p>
            <a:pPr marL="0" indent="0">
              <a:buNone/>
            </a:pPr>
            <a:r>
              <a:rPr lang="en-US" b="1" dirty="0"/>
              <a:t>ADDITION and SUBTRACTION</a:t>
            </a:r>
            <a:endParaRPr lang="en-US" dirty="0"/>
          </a:p>
          <a:p>
            <a:r>
              <a:rPr lang="en-US" dirty="0"/>
              <a:t>The number of significant figures to the right of the decimal point in the final sum or difference is determined by the lowest number of significant figures to the right of the decimal point in any of the original numbers.</a:t>
            </a:r>
          </a:p>
          <a:p>
            <a:pPr marL="0" indent="0">
              <a:buNone/>
            </a:pPr>
            <a:endParaRPr lang="en-US" dirty="0"/>
          </a:p>
        </p:txBody>
      </p:sp>
      <p:sp>
        <p:nvSpPr>
          <p:cNvPr id="4" name="TextBox 3"/>
          <p:cNvSpPr txBox="1"/>
          <p:nvPr/>
        </p:nvSpPr>
        <p:spPr>
          <a:xfrm>
            <a:off x="9381930" y="2752531"/>
            <a:ext cx="2267339" cy="1754326"/>
          </a:xfrm>
          <a:prstGeom prst="rect">
            <a:avLst/>
          </a:prstGeom>
          <a:noFill/>
        </p:spPr>
        <p:txBody>
          <a:bodyPr wrap="square" rtlCol="0">
            <a:spAutoFit/>
          </a:bodyPr>
          <a:lstStyle/>
          <a:p>
            <a:r>
              <a:rPr lang="en-US" sz="2400" dirty="0"/>
              <a:t>     1.223</a:t>
            </a:r>
          </a:p>
          <a:p>
            <a:r>
              <a:rPr lang="en-US" sz="2400" dirty="0"/>
              <a:t>     5.33</a:t>
            </a:r>
          </a:p>
          <a:p>
            <a:r>
              <a:rPr lang="en-US" sz="2400" u="sng" dirty="0"/>
              <a:t>+  0.5		</a:t>
            </a:r>
          </a:p>
          <a:p>
            <a:endParaRPr lang="en-US" dirty="0"/>
          </a:p>
          <a:p>
            <a:endParaRPr lang="en-US" dirty="0"/>
          </a:p>
        </p:txBody>
      </p:sp>
    </p:spTree>
    <p:extLst>
      <p:ext uri="{BB962C8B-B14F-4D97-AF65-F5344CB8AC3E}">
        <p14:creationId xmlns:p14="http://schemas.microsoft.com/office/powerpoint/2010/main" val="527770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33400"/>
            <a:ext cx="8839200" cy="990600"/>
          </a:xfrm>
        </p:spPr>
        <p:txBody>
          <a:bodyPr>
            <a:noAutofit/>
          </a:bodyPr>
          <a:lstStyle/>
          <a:p>
            <a:r>
              <a:rPr lang="en-US" sz="4000" b="1" dirty="0"/>
              <a:t>SIGNIFICANT FIGURES IN CALCULATIONS</a:t>
            </a:r>
            <a:endParaRPr lang="en-US" sz="4000" dirty="0"/>
          </a:p>
        </p:txBody>
      </p:sp>
      <p:sp>
        <p:nvSpPr>
          <p:cNvPr id="3" name="Content Placeholder 2"/>
          <p:cNvSpPr>
            <a:spLocks noGrp="1"/>
          </p:cNvSpPr>
          <p:nvPr>
            <p:ph idx="1"/>
          </p:nvPr>
        </p:nvSpPr>
        <p:spPr>
          <a:xfrm>
            <a:off x="1069848" y="1782147"/>
            <a:ext cx="9921613" cy="4390053"/>
          </a:xfrm>
        </p:spPr>
        <p:txBody>
          <a:bodyPr>
            <a:normAutofit/>
          </a:bodyPr>
          <a:lstStyle/>
          <a:p>
            <a:pPr marL="0" indent="0">
              <a:buNone/>
            </a:pPr>
            <a:r>
              <a:rPr lang="en-US" b="1" dirty="0"/>
              <a:t>MULTIPLICATION and DIVISION</a:t>
            </a:r>
            <a:endParaRPr lang="en-US" dirty="0"/>
          </a:p>
          <a:p>
            <a:r>
              <a:rPr lang="en-US" dirty="0"/>
              <a:t>The number of significant figures in the final product or quotient is determined by the original number that has the smallest number of significant figures.</a:t>
            </a:r>
          </a:p>
          <a:p>
            <a:endParaRPr lang="en-US" dirty="0"/>
          </a:p>
        </p:txBody>
      </p:sp>
      <p:sp>
        <p:nvSpPr>
          <p:cNvPr id="4" name="TextBox 3"/>
          <p:cNvSpPr txBox="1"/>
          <p:nvPr/>
        </p:nvSpPr>
        <p:spPr>
          <a:xfrm>
            <a:off x="2715208" y="4273420"/>
            <a:ext cx="2267339" cy="1015663"/>
          </a:xfrm>
          <a:prstGeom prst="rect">
            <a:avLst/>
          </a:prstGeom>
          <a:noFill/>
        </p:spPr>
        <p:txBody>
          <a:bodyPr wrap="square" rtlCol="0">
            <a:spAutoFit/>
          </a:bodyPr>
          <a:lstStyle/>
          <a:p>
            <a:r>
              <a:rPr lang="en-US" sz="2400" dirty="0"/>
              <a:t>400 x 25 = </a:t>
            </a:r>
          </a:p>
          <a:p>
            <a:endParaRPr lang="en-US" dirty="0"/>
          </a:p>
          <a:p>
            <a:endParaRPr lang="en-US" dirty="0"/>
          </a:p>
        </p:txBody>
      </p:sp>
    </p:spTree>
    <p:extLst>
      <p:ext uri="{BB962C8B-B14F-4D97-AF65-F5344CB8AC3E}">
        <p14:creationId xmlns:p14="http://schemas.microsoft.com/office/powerpoint/2010/main" val="388202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739" y="533400"/>
            <a:ext cx="9696061" cy="990600"/>
          </a:xfrm>
        </p:spPr>
        <p:txBody>
          <a:bodyPr>
            <a:normAutofit/>
          </a:bodyPr>
          <a:lstStyle/>
          <a:p>
            <a:pPr algn="ctr"/>
            <a:r>
              <a:rPr lang="en-US" sz="4000" b="1" dirty="0"/>
              <a:t>SIGNIFICANT FIGURES IN CALCULATIONS</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7. 	 </a:t>
            </a:r>
            <a:r>
              <a:rPr lang="en-US" u="sng" dirty="0"/>
              <a:t>43.71 cm</a:t>
            </a:r>
            <a:r>
              <a:rPr lang="en-US" baseline="30000" dirty="0"/>
              <a:t>3</a:t>
            </a:r>
            <a:r>
              <a:rPr lang="en-US" dirty="0"/>
              <a:t> </a:t>
            </a:r>
          </a:p>
          <a:p>
            <a:pPr marL="0" indent="0">
              <a:buNone/>
            </a:pPr>
            <a:r>
              <a:rPr lang="en-US" dirty="0"/>
              <a:t>   	14.92  cm</a:t>
            </a:r>
            <a:r>
              <a:rPr lang="en-US" baseline="30000" dirty="0"/>
              <a:t>3</a:t>
            </a:r>
            <a:endParaRPr lang="en-US" dirty="0"/>
          </a:p>
          <a:p>
            <a:pPr marL="0" indent="0">
              <a:buNone/>
            </a:pPr>
            <a:endParaRPr lang="en-US" dirty="0"/>
          </a:p>
          <a:p>
            <a:pPr marL="0" indent="0">
              <a:buNone/>
            </a:pPr>
            <a:r>
              <a:rPr lang="en-US" dirty="0"/>
              <a:t>8.  	2.80 m  x  1.127 m  						</a:t>
            </a:r>
          </a:p>
          <a:p>
            <a:pPr marL="0" indent="0">
              <a:buNone/>
            </a:pPr>
            <a:endParaRPr lang="en-US" dirty="0"/>
          </a:p>
          <a:p>
            <a:pPr marL="0" indent="0">
              <a:buNone/>
            </a:pPr>
            <a:r>
              <a:rPr lang="en-US" dirty="0"/>
              <a:t>9.  	14.702  g</a:t>
            </a:r>
          </a:p>
          <a:p>
            <a:pPr marL="0" indent="0">
              <a:buNone/>
            </a:pPr>
            <a:r>
              <a:rPr lang="en-US" dirty="0"/>
              <a:t>	</a:t>
            </a:r>
            <a:r>
              <a:rPr lang="en-US" u="sng" dirty="0"/>
              <a:t>- 8.9      g</a:t>
            </a:r>
            <a:endParaRPr lang="en-US" dirty="0"/>
          </a:p>
          <a:p>
            <a:pPr marL="0" indent="0">
              <a:buNone/>
            </a:pPr>
            <a:r>
              <a:rPr lang="en-US" dirty="0"/>
              <a:t> </a:t>
            </a:r>
          </a:p>
          <a:p>
            <a:pPr marL="0" indent="0">
              <a:buNone/>
            </a:pPr>
            <a:r>
              <a:rPr lang="en-US" dirty="0"/>
              <a:t>								  </a:t>
            </a:r>
          </a:p>
          <a:p>
            <a:pPr marL="0" indent="0">
              <a:buNone/>
            </a:pPr>
            <a:r>
              <a:rPr lang="en-US" dirty="0"/>
              <a:t>10.	    18.007  cm</a:t>
            </a:r>
          </a:p>
          <a:p>
            <a:pPr marL="0" indent="0">
              <a:buNone/>
            </a:pPr>
            <a:r>
              <a:rPr lang="en-US" dirty="0"/>
              <a:t>	</a:t>
            </a:r>
            <a:r>
              <a:rPr lang="en-US" u="sng" dirty="0"/>
              <a:t>+114.915  cm</a:t>
            </a:r>
            <a:endParaRPr lang="en-US" dirty="0"/>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1548980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HOMEWORK</a:t>
            </a:r>
          </a:p>
        </p:txBody>
      </p:sp>
      <p:sp>
        <p:nvSpPr>
          <p:cNvPr id="3" name="Content Placeholder 2"/>
          <p:cNvSpPr>
            <a:spLocks noGrp="1"/>
          </p:cNvSpPr>
          <p:nvPr>
            <p:ph idx="1"/>
          </p:nvPr>
        </p:nvSpPr>
        <p:spPr/>
        <p:txBody>
          <a:bodyPr>
            <a:normAutofit/>
          </a:bodyPr>
          <a:lstStyle/>
          <a:p>
            <a:r>
              <a:rPr lang="en-US" sz="3200" dirty="0"/>
              <a:t>Do the back side of Metric Conversions handout due Monday.</a:t>
            </a:r>
          </a:p>
          <a:p>
            <a:r>
              <a:rPr lang="en-US" sz="3200" dirty="0"/>
              <a:t>Bring your logbook Monday.</a:t>
            </a:r>
          </a:p>
        </p:txBody>
      </p:sp>
    </p:spTree>
    <p:extLst>
      <p:ext uri="{BB962C8B-B14F-4D97-AF65-F5344CB8AC3E}">
        <p14:creationId xmlns:p14="http://schemas.microsoft.com/office/powerpoint/2010/main" val="2126490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33</TotalTime>
  <Words>281</Words>
  <Application>Microsoft Office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Rockwell</vt:lpstr>
      <vt:lpstr>Rockwell Condensed</vt:lpstr>
      <vt:lpstr>Wingdings</vt:lpstr>
      <vt:lpstr>Wood Type</vt:lpstr>
      <vt:lpstr>DO NOW</vt:lpstr>
      <vt:lpstr>Percent Error, Accuracy, and Precision Practice</vt:lpstr>
      <vt:lpstr>ROUNDING NUMBERS</vt:lpstr>
      <vt:lpstr>ROUNDING NUMBERS</vt:lpstr>
      <vt:lpstr>SCIENTIFIC NOTATION</vt:lpstr>
      <vt:lpstr>SCIENTIFIC NOTATION</vt:lpstr>
      <vt:lpstr>SCIENTIFIC NOTATION</vt:lpstr>
      <vt:lpstr>SIGNIFICANT FIGURES IN CALCULATIONS</vt:lpstr>
      <vt:lpstr>SIGNIFICANT FIGURES IN CALCULATIONS</vt:lpstr>
      <vt:lpstr>SIGNIFICANT FIGURES IN CALCULATIONS</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dc:creator>
  <cp:lastModifiedBy>Nancy</cp:lastModifiedBy>
  <cp:revision>4</cp:revision>
  <dcterms:created xsi:type="dcterms:W3CDTF">2016-08-10T00:24:58Z</dcterms:created>
  <dcterms:modified xsi:type="dcterms:W3CDTF">2016-08-10T00:58:24Z</dcterms:modified>
</cp:coreProperties>
</file>