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3" r:id="rId1"/>
  </p:sldMasterIdLst>
  <p:sldIdLst>
    <p:sldId id="266" r:id="rId2"/>
    <p:sldId id="268" r:id="rId3"/>
    <p:sldId id="258" r:id="rId4"/>
    <p:sldId id="256" r:id="rId5"/>
    <p:sldId id="257" r:id="rId6"/>
    <p:sldId id="273" r:id="rId7"/>
    <p:sldId id="275" r:id="rId8"/>
    <p:sldId id="276" r:id="rId9"/>
    <p:sldId id="274" r:id="rId10"/>
    <p:sldId id="259" r:id="rId11"/>
    <p:sldId id="277" r:id="rId12"/>
    <p:sldId id="278" r:id="rId13"/>
    <p:sldId id="264" r:id="rId14"/>
    <p:sldId id="279" r:id="rId15"/>
    <p:sldId id="280" r:id="rId16"/>
    <p:sldId id="281" r:id="rId17"/>
    <p:sldId id="282" r:id="rId18"/>
    <p:sldId id="283" r:id="rId19"/>
    <p:sldId id="28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4" d="100"/>
          <a:sy n="104" d="100"/>
        </p:scale>
        <p:origin x="174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1676401"/>
            <a:ext cx="8001000" cy="2424766"/>
          </a:xfrm>
        </p:spPr>
        <p:txBody>
          <a:bodyPr anchor="b" anchorCtr="0">
            <a:noAutofit/>
          </a:bodyPr>
          <a:lstStyle>
            <a:lvl1pPr>
              <a:defRPr sz="5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571500" y="4419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36BC7122-0275-674C-B3FE-B446EE899CA6}" type="datetimeFigureOut">
              <a:rPr lang="en-US" smtClean="0"/>
              <a:pPr/>
              <a:t>8/12/2017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pPr/>
              <a:t>‹#›</a:t>
            </a:fld>
            <a:endParaRPr lang="en-US"/>
          </a:p>
        </p:txBody>
      </p:sp>
      <p:pic>
        <p:nvPicPr>
          <p:cNvPr id="9" name="Picture 8" descr="standardRule.png"/>
          <p:cNvPicPr>
            <a:picLocks noChangeAspect="1"/>
          </p:cNvPicPr>
          <p:nvPr/>
        </p:nvPicPr>
        <p:blipFill>
          <a:blip r:embed="rId3"/>
          <a:stretch>
            <a:fillRect/>
          </a:stretch>
        </p:blipFill>
        <p:spPr>
          <a:xfrm>
            <a:off x="2705100" y="4191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36BC7122-0275-674C-B3FE-B446EE899CA6}" type="datetimeFigureOut">
              <a:rPr lang="en-US" smtClean="0"/>
              <a:pPr/>
              <a:t>8/12/2017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F3340-0DF6-0744-96A3-7F0383ADF022}" type="slidenum">
              <a:rPr lang="en-US" smtClean="0"/>
              <a:pPr/>
              <a:t>‹#›</a:t>
            </a:fld>
            <a:endParaRPr lang="en-US"/>
          </a:p>
        </p:txBody>
      </p:sp>
      <p:pic>
        <p:nvPicPr>
          <p:cNvPr id="8" name="Picture 7"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3 Pictures">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2057401"/>
            <a:ext cx="8001000" cy="2424766"/>
          </a:xfrm>
        </p:spPr>
        <p:txBody>
          <a:bodyPr anchor="b" anchorCtr="0">
            <a:noAutofit/>
          </a:bodyPr>
          <a:lstStyle>
            <a:lvl1pPr>
              <a:defRPr sz="5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571500" y="4800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36BC7122-0275-674C-B3FE-B446EE899CA6}" type="datetimeFigureOut">
              <a:rPr lang="en-US" smtClean="0"/>
              <a:pPr/>
              <a:t>8/12/2017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F3340-0DF6-0744-96A3-7F0383ADF022}" type="slidenum">
              <a:rPr lang="en-US" smtClean="0"/>
              <a:pPr/>
              <a:t>‹#›</a:t>
            </a:fld>
            <a:endParaRPr lang="en-US"/>
          </a:p>
        </p:txBody>
      </p:sp>
      <p:pic>
        <p:nvPicPr>
          <p:cNvPr id="9" name="Picture 8" descr="standardRule.png"/>
          <p:cNvPicPr>
            <a:picLocks noChangeAspect="1"/>
          </p:cNvPicPr>
          <p:nvPr/>
        </p:nvPicPr>
        <p:blipFill>
          <a:blip r:embed="rId3"/>
          <a:stretch>
            <a:fillRect/>
          </a:stretch>
        </p:blipFill>
        <p:spPr>
          <a:xfrm>
            <a:off x="2705100" y="4572000"/>
            <a:ext cx="3733800" cy="152400"/>
          </a:xfrm>
          <a:prstGeom prst="rect">
            <a:avLst/>
          </a:prstGeom>
          <a:effectLst>
            <a:outerShdw blurRad="25400" sx="101000" sy="101000" algn="ctr" rotWithShape="0">
              <a:prstClr val="black">
                <a:alpha val="40000"/>
              </a:prstClr>
            </a:outerShdw>
          </a:effectLst>
        </p:spPr>
      </p:pic>
      <p:pic>
        <p:nvPicPr>
          <p:cNvPr id="10" name="Picture 9" descr="pictureStamp-Frame.png"/>
          <p:cNvPicPr>
            <a:picLocks noChangeAspect="1"/>
          </p:cNvPicPr>
          <p:nvPr/>
        </p:nvPicPr>
        <p:blipFill>
          <a:blip r:embed="rId4"/>
          <a:stretch>
            <a:fillRect/>
          </a:stretch>
        </p:blipFill>
        <p:spPr>
          <a:xfrm rot="21366660">
            <a:off x="5138374" y="599839"/>
            <a:ext cx="1610332" cy="2025115"/>
          </a:xfrm>
          <a:prstGeom prst="rect">
            <a:avLst/>
          </a:prstGeom>
        </p:spPr>
      </p:pic>
      <p:pic>
        <p:nvPicPr>
          <p:cNvPr id="11" name="Picture 10" descr="pictureStamp-Frame.png"/>
          <p:cNvPicPr>
            <a:picLocks noChangeAspect="1"/>
          </p:cNvPicPr>
          <p:nvPr/>
        </p:nvPicPr>
        <p:blipFill>
          <a:blip r:embed="rId4"/>
          <a:stretch>
            <a:fillRect/>
          </a:stretch>
        </p:blipFill>
        <p:spPr>
          <a:xfrm rot="21329776">
            <a:off x="2072772" y="555386"/>
            <a:ext cx="1610332" cy="2025115"/>
          </a:xfrm>
          <a:prstGeom prst="rect">
            <a:avLst/>
          </a:prstGeom>
        </p:spPr>
      </p:pic>
      <p:sp>
        <p:nvSpPr>
          <p:cNvPr id="12" name="Picture Placeholder 2"/>
          <p:cNvSpPr>
            <a:spLocks noGrp="1"/>
          </p:cNvSpPr>
          <p:nvPr>
            <p:ph type="pic" idx="14"/>
          </p:nvPr>
        </p:nvSpPr>
        <p:spPr>
          <a:xfrm rot="21254634">
            <a:off x="2256146" y="735839"/>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3" name="Picture Placeholder 2"/>
          <p:cNvSpPr>
            <a:spLocks noGrp="1"/>
          </p:cNvSpPr>
          <p:nvPr>
            <p:ph type="pic" idx="15"/>
          </p:nvPr>
        </p:nvSpPr>
        <p:spPr>
          <a:xfrm rot="21315648">
            <a:off x="5321748" y="780292"/>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pic>
        <p:nvPicPr>
          <p:cNvPr id="14" name="Picture 13" descr="pictureStamp-Frame.png"/>
          <p:cNvPicPr>
            <a:picLocks noChangeAspect="1"/>
          </p:cNvPicPr>
          <p:nvPr/>
        </p:nvPicPr>
        <p:blipFill>
          <a:blip r:embed="rId4"/>
          <a:stretch>
            <a:fillRect/>
          </a:stretch>
        </p:blipFill>
        <p:spPr>
          <a:xfrm rot="151790">
            <a:off x="3591963" y="936015"/>
            <a:ext cx="1610332" cy="2025115"/>
          </a:xfrm>
          <a:prstGeom prst="rect">
            <a:avLst/>
          </a:prstGeom>
        </p:spPr>
      </p:pic>
      <p:sp>
        <p:nvSpPr>
          <p:cNvPr id="17" name="Picture Placeholder 2"/>
          <p:cNvSpPr>
            <a:spLocks noGrp="1"/>
          </p:cNvSpPr>
          <p:nvPr>
            <p:ph type="pic" idx="17"/>
          </p:nvPr>
        </p:nvSpPr>
        <p:spPr>
          <a:xfrm rot="100778">
            <a:off x="3775337" y="1116468"/>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1500" y="1282700"/>
            <a:ext cx="8001000" cy="1917700"/>
          </a:xfrm>
        </p:spPr>
        <p:txBody>
          <a:bodyPr anchor="b" anchorCtr="0">
            <a:noAutofit/>
          </a:bodyPr>
          <a:lstStyle>
            <a:lvl1pPr algn="ctr">
              <a:defRPr sz="5600" b="0" cap="none" baseline="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571500" y="3644153"/>
            <a:ext cx="8001000" cy="833718"/>
          </a:xfrm>
        </p:spPr>
        <p:txBody>
          <a:bodyPr anchor="t" anchorCtr="0"/>
          <a:lstStyle>
            <a:lvl1pPr marL="0" indent="0" algn="ctr">
              <a:spcAft>
                <a:spcPts val="0"/>
              </a:spcAft>
              <a:buNone/>
              <a:defRPr sz="20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BC7122-0275-674C-B3FE-B446EE899CA6}" type="datetimeFigureOut">
              <a:rPr lang="en-US" smtClean="0"/>
              <a:pPr/>
              <a:t>8/12/2017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F3340-0DF6-0744-96A3-7F0383ADF022}" type="slidenum">
              <a:rPr lang="en-US" smtClean="0"/>
              <a:pPr/>
              <a:t>‹#›</a:t>
            </a:fld>
            <a:endParaRPr lang="en-US"/>
          </a:p>
        </p:txBody>
      </p:sp>
      <p:pic>
        <p:nvPicPr>
          <p:cNvPr id="9" name="Picture 8" descr="standardRule.png"/>
          <p:cNvPicPr>
            <a:picLocks noChangeAspect="1"/>
          </p:cNvPicPr>
          <p:nvPr/>
        </p:nvPicPr>
        <p:blipFill>
          <a:blip r:embed="rId2"/>
          <a:stretch>
            <a:fillRect/>
          </a:stretch>
        </p:blipFill>
        <p:spPr>
          <a:xfrm>
            <a:off x="2705100" y="33528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p>
            <a:r>
              <a:rPr lang="en-US"/>
              <a:t>Click to edit Master title style</a:t>
            </a:r>
            <a:endParaRPr/>
          </a:p>
        </p:txBody>
      </p:sp>
      <p:sp>
        <p:nvSpPr>
          <p:cNvPr id="3" name="Content Placeholder 2"/>
          <p:cNvSpPr>
            <a:spLocks noGrp="1"/>
          </p:cNvSpPr>
          <p:nvPr>
            <p:ph sz="half" idx="1"/>
          </p:nvPr>
        </p:nvSpPr>
        <p:spPr>
          <a:xfrm>
            <a:off x="57150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82346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36BC7122-0275-674C-B3FE-B446EE899CA6}" type="datetimeFigureOut">
              <a:rPr lang="en-US" smtClean="0"/>
              <a:pPr/>
              <a:t>8/12/2017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F3340-0DF6-0744-96A3-7F0383ADF022}" type="slidenum">
              <a:rPr lang="en-US" smtClean="0"/>
              <a:pPr/>
              <a:t>‹#›</a:t>
            </a:fld>
            <a:endParaRPr lang="en-US"/>
          </a:p>
        </p:txBody>
      </p:sp>
      <p:pic>
        <p:nvPicPr>
          <p:cNvPr id="9" name="Picture 8"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7150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150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82346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346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36BC7122-0275-674C-B3FE-B446EE899CA6}" type="datetimeFigureOut">
              <a:rPr lang="en-US" smtClean="0"/>
              <a:pPr/>
              <a:t>8/12/2017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F3340-0DF6-0744-96A3-7F0383ADF022}" type="slidenum">
              <a:rPr lang="en-US" smtClean="0"/>
              <a:pPr/>
              <a:t>‹#›</a:t>
            </a:fld>
            <a:endParaRPr lang="en-US"/>
          </a:p>
        </p:txBody>
      </p:sp>
      <p:pic>
        <p:nvPicPr>
          <p:cNvPr id="11" name="Picture 10"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36BC7122-0275-674C-B3FE-B446EE899CA6}" type="datetimeFigureOut">
              <a:rPr lang="en-US" smtClean="0"/>
              <a:pPr/>
              <a:t>8/12/2017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F3340-0DF6-0744-96A3-7F0383ADF0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BC7122-0275-674C-B3FE-B446EE899CA6}" type="datetimeFigureOut">
              <a:rPr lang="en-US" smtClean="0"/>
              <a:pPr/>
              <a:t>8/12/2017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F3340-0DF6-0744-96A3-7F0383ADF0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6153" y="443752"/>
            <a:ext cx="3749040" cy="1707777"/>
          </a:xfrm>
        </p:spPr>
        <p:txBody>
          <a:bodyPr anchor="b">
            <a:noAutofit/>
          </a:bodyPr>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827494" y="430306"/>
            <a:ext cx="3749040" cy="5608544"/>
          </a:xfrm>
        </p:spPr>
        <p:txBody>
          <a:bodyPr>
            <a:normAutofit/>
          </a:bodyPr>
          <a:lstStyle>
            <a:lvl1pPr>
              <a:defRPr sz="2400"/>
            </a:lvl1pPr>
            <a:lvl2pPr>
              <a:defRPr sz="2200"/>
            </a:lvl2pPr>
            <a:lvl3pPr>
              <a:defRPr sz="2000"/>
            </a:lvl3pPr>
            <a:lvl4pPr>
              <a:defRPr sz="1800"/>
            </a:lvl4pPr>
            <a:lvl5pPr>
              <a:defRPr sz="1800"/>
            </a:lvl5pPr>
            <a:lvl6pPr marL="2290763" indent="-461963">
              <a:defRPr sz="2000"/>
            </a:lvl6pPr>
            <a:lvl7pPr marL="2290763" indent="-461963">
              <a:defRPr sz="2000"/>
            </a:lvl7pPr>
            <a:lvl8pPr marL="2290763" indent="-461963">
              <a:defRPr sz="2000"/>
            </a:lvl8pPr>
            <a:lvl9pPr marL="2290763" indent="-461963">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96153" y="2554940"/>
            <a:ext cx="3749040" cy="3146613"/>
          </a:xfrm>
        </p:spPr>
        <p:txBody>
          <a:bodyPr>
            <a:normAutofit/>
          </a:bodyPr>
          <a:lstStyle>
            <a:lvl1pPr marL="0" indent="0" algn="ctr">
              <a:spcAft>
                <a:spcPts val="10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BC7122-0275-674C-B3FE-B446EE899CA6}" type="datetimeFigureOut">
              <a:rPr lang="en-US" smtClean="0"/>
              <a:pPr/>
              <a:t>8/12/2017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F3340-0DF6-0744-96A3-7F0383ADF022}" type="slidenum">
              <a:rPr lang="en-US" smtClean="0"/>
              <a:pPr/>
              <a:t>‹#›</a:t>
            </a:fld>
            <a:endParaRPr lang="en-US"/>
          </a:p>
        </p:txBody>
      </p:sp>
      <p:pic>
        <p:nvPicPr>
          <p:cNvPr id="9" name="Picture 8"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434609"/>
            <a:ext cx="3749040" cy="1709928"/>
          </a:xfrm>
        </p:spPr>
        <p:txBody>
          <a:bodyPr vert="horz" lIns="91440" tIns="45720" rIns="91440" bIns="45720" rtlCol="0" anchor="b">
            <a:noAutofit/>
          </a:bodyPr>
          <a:lstStyle>
            <a:lvl1pPr algn="ctr" defTabSz="914400" rtl="0" eaLnBrk="1" latinLnBrk="0" hangingPunct="1">
              <a:spcBef>
                <a:spcPct val="0"/>
              </a:spcBef>
              <a:buNone/>
              <a:defRPr sz="36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94360" y="2551176"/>
            <a:ext cx="3749040" cy="3145536"/>
          </a:xfrm>
        </p:spPr>
        <p:txBody>
          <a:bodyPr vert="horz" lIns="91440" tIns="45720" rIns="91440" bIns="45720" rtlCol="0">
            <a:normAutofit/>
          </a:bodyPr>
          <a:lstStyle>
            <a:lvl1pPr marL="0" indent="0">
              <a:spcAft>
                <a:spcPts val="10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36BC7122-0275-674C-B3FE-B446EE899CA6}" type="datetimeFigureOut">
              <a:rPr lang="en-US" smtClean="0"/>
              <a:pPr/>
              <a:t>8/12/2017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F3340-0DF6-0744-96A3-7F0383ADF022}" type="slidenum">
              <a:rPr lang="en-US" smtClean="0"/>
              <a:pPr/>
              <a:t>‹#›</a:t>
            </a:fld>
            <a:endParaRPr lang="en-US"/>
          </a:p>
        </p:txBody>
      </p:sp>
      <p:pic>
        <p:nvPicPr>
          <p:cNvPr id="8" name="Picture 7"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pic>
        <p:nvPicPr>
          <p:cNvPr id="11" name="Picture 10" descr="parAvion.png"/>
          <p:cNvPicPr>
            <a:picLocks noChangeAspect="1"/>
          </p:cNvPicPr>
          <p:nvPr/>
        </p:nvPicPr>
        <p:blipFill>
          <a:blip r:embed="rId3"/>
          <a:stretch>
            <a:fillRect/>
          </a:stretch>
        </p:blipFill>
        <p:spPr>
          <a:xfrm rot="308222">
            <a:off x="6798020" y="538594"/>
            <a:ext cx="1808485" cy="516710"/>
          </a:xfrm>
          <a:prstGeom prst="rect">
            <a:avLst/>
          </a:prstGeom>
        </p:spPr>
      </p:pic>
      <p:sp>
        <p:nvSpPr>
          <p:cNvPr id="3" name="Picture Placeholder 2"/>
          <p:cNvSpPr>
            <a:spLocks noGrp="1"/>
          </p:cNvSpPr>
          <p:nvPr>
            <p:ph type="pic" idx="1"/>
          </p:nvPr>
        </p:nvSpPr>
        <p:spPr>
          <a:xfrm rot="150174">
            <a:off x="4827538" y="836203"/>
            <a:ext cx="3657600" cy="4937760"/>
          </a:xfrm>
          <a:solidFill>
            <a:srgbClr val="FFFFFF">
              <a:shade val="85000"/>
            </a:srgbClr>
          </a:solidFill>
          <a:ln w="31750" cap="sq">
            <a:solidFill>
              <a:srgbClr val="FDFDFD"/>
            </a:solidFill>
            <a:miter lim="800000"/>
          </a:ln>
          <a:effectLst>
            <a:outerShdw blurRad="88900" dist="44450" dir="756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36BC7122-0275-674C-B3FE-B446EE899CA6}" type="datetimeFigureOut">
              <a:rPr lang="en-US" smtClean="0"/>
              <a:pPr/>
              <a:t>8/12/2017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F3340-0DF6-0744-96A3-7F0383ADF022}" type="slidenum">
              <a:rPr lang="en-US" smtClean="0"/>
              <a:pPr/>
              <a:t>‹#›</a:t>
            </a:fld>
            <a:endParaRPr lang="en-US"/>
          </a:p>
        </p:txBody>
      </p:sp>
      <p:pic>
        <p:nvPicPr>
          <p:cNvPr id="8" name="Picture 7" descr="shortRule.png"/>
          <p:cNvPicPr>
            <a:picLocks noChangeAspect="1"/>
          </p:cNvPicPr>
          <p:nvPr/>
        </p:nvPicPr>
        <p:blipFill>
          <a:blip r:embed="rId3"/>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sp>
        <p:nvSpPr>
          <p:cNvPr id="3" name="Picture Placeholder 2"/>
          <p:cNvSpPr>
            <a:spLocks noGrp="1"/>
          </p:cNvSpPr>
          <p:nvPr>
            <p:ph type="pic" idx="1"/>
          </p:nvPr>
        </p:nvSpPr>
        <p:spPr>
          <a:xfrm rot="21355093">
            <a:off x="2359666" y="458370"/>
            <a:ext cx="4424669" cy="3079124"/>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2 Pictures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pic>
        <p:nvPicPr>
          <p:cNvPr id="11" name="Picture 10" descr="parAvion.png"/>
          <p:cNvPicPr>
            <a:picLocks noChangeAspect="1"/>
          </p:cNvPicPr>
          <p:nvPr/>
        </p:nvPicPr>
        <p:blipFill>
          <a:blip r:embed="rId3"/>
          <a:stretch>
            <a:fillRect/>
          </a:stretch>
        </p:blipFill>
        <p:spPr>
          <a:xfrm rot="308222">
            <a:off x="6835967" y="278688"/>
            <a:ext cx="1695954" cy="484558"/>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36BC7122-0275-674C-B3FE-B446EE899CA6}" type="datetimeFigureOut">
              <a:rPr lang="en-US" smtClean="0"/>
              <a:pPr/>
              <a:t>8/12/2017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F3340-0DF6-0744-96A3-7F0383ADF022}" type="slidenum">
              <a:rPr lang="en-US" smtClean="0"/>
              <a:pPr/>
              <a:t>‹#›</a:t>
            </a:fld>
            <a:endParaRPr lang="en-US"/>
          </a:p>
        </p:txBody>
      </p:sp>
      <p:pic>
        <p:nvPicPr>
          <p:cNvPr id="8" name="Picture 7" descr="shortRule.png"/>
          <p:cNvPicPr>
            <a:picLocks noChangeAspect="1"/>
          </p:cNvPicPr>
          <p:nvPr/>
        </p:nvPicPr>
        <p:blipFill>
          <a:blip r:embed="rId4"/>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pic>
        <p:nvPicPr>
          <p:cNvPr id="13" name="Picture 12" descr="parAvion.png"/>
          <p:cNvPicPr>
            <a:picLocks noChangeAspect="1"/>
          </p:cNvPicPr>
          <p:nvPr/>
        </p:nvPicPr>
        <p:blipFill>
          <a:blip r:embed="rId3"/>
          <a:stretch>
            <a:fillRect/>
          </a:stretch>
        </p:blipFill>
        <p:spPr>
          <a:xfrm rot="20785255">
            <a:off x="2866028" y="3182426"/>
            <a:ext cx="1695954" cy="484558"/>
          </a:xfrm>
          <a:prstGeom prst="rect">
            <a:avLst/>
          </a:prstGeom>
        </p:spPr>
      </p:pic>
      <p:sp>
        <p:nvSpPr>
          <p:cNvPr id="10" name="Picture Placeholder 2"/>
          <p:cNvSpPr>
            <a:spLocks noGrp="1"/>
          </p:cNvSpPr>
          <p:nvPr>
            <p:ph type="pic" idx="13"/>
          </p:nvPr>
        </p:nvSpPr>
        <p:spPr>
          <a:xfrm rot="150321">
            <a:off x="4329929" y="546774"/>
            <a:ext cx="4163077" cy="2961146"/>
          </a:xfrm>
          <a:solidFill>
            <a:srgbClr val="FFFFFF">
              <a:shade val="85000"/>
            </a:srgbClr>
          </a:solidFill>
          <a:ln w="31750" cap="sq">
            <a:solidFill>
              <a:srgbClr val="FDFDFD"/>
            </a:solidFill>
            <a:miter lim="800000"/>
          </a:ln>
          <a:effectLst>
            <a:outerShdw blurRad="88900" dist="317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3" name="Picture Placeholder 2"/>
          <p:cNvSpPr>
            <a:spLocks noGrp="1"/>
          </p:cNvSpPr>
          <p:nvPr>
            <p:ph type="pic" idx="1"/>
          </p:nvPr>
        </p:nvSpPr>
        <p:spPr>
          <a:xfrm rot="21380673">
            <a:off x="699762" y="451178"/>
            <a:ext cx="4163077" cy="2961146"/>
          </a:xfrm>
          <a:solidFill>
            <a:srgbClr val="FFFFFF">
              <a:shade val="85000"/>
            </a:srgbClr>
          </a:solidFill>
          <a:ln w="31750" cap="sq">
            <a:solidFill>
              <a:srgbClr val="FDFDFD"/>
            </a:solidFill>
            <a:miter lim="800000"/>
          </a:ln>
          <a:effectLst>
            <a:outerShdw blurRad="88900" dist="44450" dir="900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3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4983480" y="4800600"/>
            <a:ext cx="3246120" cy="1188720"/>
          </a:xfrm>
        </p:spPr>
        <p:txBody>
          <a:bodyPr vert="horz" lIns="91440" tIns="45720" rIns="91440" bIns="45720" rtlCol="0" anchor="t" anchorCtr="0">
            <a:normAutofit/>
          </a:bodyPr>
          <a:lstStyle>
            <a:lvl1pPr marL="0" indent="0" algn="ctr">
              <a:spcAft>
                <a:spcPts val="300"/>
              </a:spcAft>
              <a:buNone/>
              <a:defRPr sz="20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36BC7122-0275-674C-B3FE-B446EE899CA6}" type="datetimeFigureOut">
              <a:rPr lang="en-US" smtClean="0"/>
              <a:pPr/>
              <a:t>8/12/2017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F3340-0DF6-0744-96A3-7F0383ADF022}" type="slidenum">
              <a:rPr lang="en-US" smtClean="0"/>
              <a:pPr/>
              <a:t>‹#›</a:t>
            </a:fld>
            <a:endParaRPr lang="en-US"/>
          </a:p>
        </p:txBody>
      </p:sp>
      <p:sp>
        <p:nvSpPr>
          <p:cNvPr id="10" name="Picture Placeholder 2"/>
          <p:cNvSpPr>
            <a:spLocks noGrp="1"/>
          </p:cNvSpPr>
          <p:nvPr>
            <p:ph type="pic" idx="13"/>
          </p:nvPr>
        </p:nvSpPr>
        <p:spPr>
          <a:xfrm rot="253865">
            <a:off x="4415567" y="369110"/>
            <a:ext cx="3794703" cy="2729767"/>
          </a:xfrm>
          <a:solidFill>
            <a:srgbClr val="FFFFFF">
              <a:shade val="85000"/>
            </a:srgbClr>
          </a:solidFill>
          <a:ln w="31750" cap="sq">
            <a:solidFill>
              <a:srgbClr val="FDFDFD"/>
            </a:solidFill>
            <a:miter lim="800000"/>
          </a:ln>
          <a:effectLst>
            <a:outerShdw blurRad="88900" dist="44450" dir="60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3" name="Picture Placeholder 2"/>
          <p:cNvSpPr>
            <a:spLocks noGrp="1"/>
          </p:cNvSpPr>
          <p:nvPr>
            <p:ph type="pic" idx="1"/>
          </p:nvPr>
        </p:nvSpPr>
        <p:spPr>
          <a:xfrm rot="20973137">
            <a:off x="530124" y="631160"/>
            <a:ext cx="3837559" cy="2604282"/>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4" name="Picture Placeholder 2"/>
          <p:cNvSpPr>
            <a:spLocks noGrp="1"/>
          </p:cNvSpPr>
          <p:nvPr>
            <p:ph type="pic" idx="14"/>
          </p:nvPr>
        </p:nvSpPr>
        <p:spPr>
          <a:xfrm rot="470783">
            <a:off x="708565" y="3070624"/>
            <a:ext cx="3918749" cy="2827517"/>
          </a:xfrm>
          <a:solidFill>
            <a:srgbClr val="FFFFFF">
              <a:shade val="85000"/>
            </a:srgbClr>
          </a:solidFill>
          <a:ln w="31750" cap="sq">
            <a:solidFill>
              <a:srgbClr val="FDFDFD"/>
            </a:solidFill>
            <a:miter lim="800000"/>
          </a:ln>
          <a:effectLst>
            <a:outerShdw blurRad="88900" dist="44450" dir="114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1" name="Title 1"/>
          <p:cNvSpPr>
            <a:spLocks noGrp="1"/>
          </p:cNvSpPr>
          <p:nvPr>
            <p:ph type="title"/>
          </p:nvPr>
        </p:nvSpPr>
        <p:spPr>
          <a:xfrm rot="21240000">
            <a:off x="4717562" y="3396154"/>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a:t>Click to edit Master title style</a:t>
            </a: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4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762000" y="4876800"/>
            <a:ext cx="3048000" cy="1188720"/>
          </a:xfrm>
        </p:spPr>
        <p:txBody>
          <a:bodyPr vert="horz" lIns="91440" tIns="45720" rIns="91440" bIns="45720" rtlCol="0">
            <a:normAutofit/>
          </a:bodyPr>
          <a:lstStyle>
            <a:lvl1pPr marL="0" indent="0" algn="ctr">
              <a:spcAft>
                <a:spcPts val="300"/>
              </a:spcAft>
              <a:buNone/>
              <a:defRPr sz="2000" kern="12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36BC7122-0275-674C-B3FE-B446EE899CA6}" type="datetimeFigureOut">
              <a:rPr lang="en-US" smtClean="0"/>
              <a:pPr/>
              <a:t>8/12/2017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F3340-0DF6-0744-96A3-7F0383ADF022}" type="slidenum">
              <a:rPr lang="en-US" smtClean="0"/>
              <a:pPr/>
              <a:t>‹#›</a:t>
            </a:fld>
            <a:endParaRPr lang="en-US"/>
          </a:p>
        </p:txBody>
      </p:sp>
      <p:pic>
        <p:nvPicPr>
          <p:cNvPr id="15" name="Picture 14" descr="parAvion.png"/>
          <p:cNvPicPr>
            <a:picLocks noChangeAspect="1"/>
          </p:cNvPicPr>
          <p:nvPr/>
        </p:nvPicPr>
        <p:blipFill>
          <a:blip r:embed="rId3"/>
          <a:stretch>
            <a:fillRect/>
          </a:stretch>
        </p:blipFill>
        <p:spPr>
          <a:xfrm rot="308222">
            <a:off x="7428515" y="2619243"/>
            <a:ext cx="1580737" cy="451639"/>
          </a:xfrm>
          <a:prstGeom prst="rect">
            <a:avLst/>
          </a:prstGeom>
        </p:spPr>
      </p:pic>
      <p:pic>
        <p:nvPicPr>
          <p:cNvPr id="11" name="Picture 10" descr="pictureStamp-Frame.png"/>
          <p:cNvPicPr>
            <a:picLocks noChangeAspect="1"/>
          </p:cNvPicPr>
          <p:nvPr/>
        </p:nvPicPr>
        <p:blipFill>
          <a:blip r:embed="rId4"/>
          <a:stretch>
            <a:fillRect/>
          </a:stretch>
        </p:blipFill>
        <p:spPr>
          <a:xfrm rot="322260">
            <a:off x="6339646" y="604321"/>
            <a:ext cx="1610332" cy="2025115"/>
          </a:xfrm>
          <a:prstGeom prst="rect">
            <a:avLst/>
          </a:prstGeom>
        </p:spPr>
      </p:pic>
      <p:pic>
        <p:nvPicPr>
          <p:cNvPr id="13" name="Picture 12" descr="pictureStamp-Frame.png"/>
          <p:cNvPicPr>
            <a:picLocks noChangeAspect="1"/>
          </p:cNvPicPr>
          <p:nvPr/>
        </p:nvPicPr>
        <p:blipFill>
          <a:blip r:embed="rId4"/>
          <a:stretch>
            <a:fillRect/>
          </a:stretch>
        </p:blipFill>
        <p:spPr>
          <a:xfrm rot="322260">
            <a:off x="4891846" y="985321"/>
            <a:ext cx="1610332" cy="2025115"/>
          </a:xfrm>
          <a:prstGeom prst="rect">
            <a:avLst/>
          </a:prstGeom>
        </p:spPr>
      </p:pic>
      <p:sp>
        <p:nvSpPr>
          <p:cNvPr id="16" name="Picture Placeholder 2"/>
          <p:cNvSpPr>
            <a:spLocks noGrp="1"/>
          </p:cNvSpPr>
          <p:nvPr>
            <p:ph type="pic" idx="14"/>
          </p:nvPr>
        </p:nvSpPr>
        <p:spPr>
          <a:xfrm rot="247118">
            <a:off x="5075220" y="1165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7" name="Picture Placeholder 2"/>
          <p:cNvSpPr>
            <a:spLocks noGrp="1"/>
          </p:cNvSpPr>
          <p:nvPr>
            <p:ph type="pic" idx="15"/>
          </p:nvPr>
        </p:nvSpPr>
        <p:spPr>
          <a:xfrm rot="271248">
            <a:off x="6523020" y="784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0" name="Picture Placeholder 2"/>
          <p:cNvSpPr>
            <a:spLocks noGrp="1"/>
          </p:cNvSpPr>
          <p:nvPr>
            <p:ph type="pic" idx="13"/>
          </p:nvPr>
        </p:nvSpPr>
        <p:spPr>
          <a:xfrm rot="253865">
            <a:off x="4519045" y="2873698"/>
            <a:ext cx="3931920" cy="2834640"/>
          </a:xfrm>
          <a:solidFill>
            <a:srgbClr val="FFFFFF">
              <a:shade val="85000"/>
            </a:srgbClr>
          </a:solidFill>
          <a:ln w="31750" cap="sq">
            <a:solidFill>
              <a:srgbClr val="FDFDFD"/>
            </a:solidFill>
            <a:miter lim="800000"/>
          </a:ln>
          <a:effectLst>
            <a:outerShdw blurRad="88900" dist="44450" dir="6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3" name="Picture Placeholder 2"/>
          <p:cNvSpPr>
            <a:spLocks noGrp="1"/>
          </p:cNvSpPr>
          <p:nvPr>
            <p:ph type="pic" idx="1"/>
          </p:nvPr>
        </p:nvSpPr>
        <p:spPr>
          <a:xfrm rot="21193488">
            <a:off x="610678" y="450635"/>
            <a:ext cx="3931920" cy="2834640"/>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4" name="Title 1"/>
          <p:cNvSpPr>
            <a:spLocks noGrp="1"/>
          </p:cNvSpPr>
          <p:nvPr>
            <p:ph type="title"/>
          </p:nvPr>
        </p:nvSpPr>
        <p:spPr>
          <a:xfrm rot="21240000">
            <a:off x="455724" y="3551615"/>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a:t>Click to edit Master title style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36BC7122-0275-674C-B3FE-B446EE899CA6}" type="datetimeFigureOut">
              <a:rPr lang="en-US" smtClean="0"/>
              <a:pPr/>
              <a:t>8/12/2017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F3340-0DF6-0744-96A3-7F0383ADF022}" type="slidenum">
              <a:rPr lang="en-US" smtClean="0"/>
              <a:pPr/>
              <a:t>‹#›</a:t>
            </a:fld>
            <a:endParaRPr lang="en-US"/>
          </a:p>
        </p:txBody>
      </p:sp>
      <p:pic>
        <p:nvPicPr>
          <p:cNvPr id="7" name="Picture 6"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634" y="577849"/>
            <a:ext cx="1882589" cy="5461001"/>
          </a:xfrm>
        </p:spPr>
        <p:txBody>
          <a:bodyPr vert="eaVert"/>
          <a:lstStyle>
            <a:lvl1pPr>
              <a:defRPr sz="4400"/>
            </a:lvl1pPr>
          </a:lstStyle>
          <a:p>
            <a:r>
              <a:rPr lang="en-US"/>
              <a:t>Click to edit Master title style</a:t>
            </a:r>
            <a:endParaRPr/>
          </a:p>
        </p:txBody>
      </p:sp>
      <p:sp>
        <p:nvSpPr>
          <p:cNvPr id="3" name="Vertical Text Placeholder 2"/>
          <p:cNvSpPr>
            <a:spLocks noGrp="1"/>
          </p:cNvSpPr>
          <p:nvPr>
            <p:ph type="body" orient="vert" idx="1"/>
          </p:nvPr>
        </p:nvSpPr>
        <p:spPr>
          <a:xfrm>
            <a:off x="578224" y="577849"/>
            <a:ext cx="5768788" cy="5461001"/>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36BC7122-0275-674C-B3FE-B446EE899CA6}" type="datetimeFigureOut">
              <a:rPr lang="en-US" smtClean="0"/>
              <a:pPr/>
              <a:t>8/12/2017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F3340-0DF6-0744-96A3-7F0383ADF022}" type="slidenum">
              <a:rPr lang="en-US" smtClean="0"/>
              <a:pPr/>
              <a:t>‹#›</a:t>
            </a:fld>
            <a:endParaRPr lang="en-US"/>
          </a:p>
        </p:txBody>
      </p:sp>
      <p:pic>
        <p:nvPicPr>
          <p:cNvPr id="7" name="Picture 6" descr="verticalRule.png"/>
          <p:cNvPicPr>
            <a:picLocks noChangeAspect="1"/>
          </p:cNvPicPr>
          <p:nvPr/>
        </p:nvPicPr>
        <p:blipFill>
          <a:blip r:embed="rId2"/>
          <a:stretch>
            <a:fillRect/>
          </a:stretch>
        </p:blipFill>
        <p:spPr>
          <a:xfrm>
            <a:off x="6512859" y="1562100"/>
            <a:ext cx="152400" cy="37338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TextPageOverlay.png"/>
          <p:cNvPicPr>
            <a:picLocks noChangeAspect="1"/>
          </p:cNvPicPr>
          <p:nvPr/>
        </p:nvPicPr>
        <p:blipFill>
          <a:blip r:embed="rId18"/>
          <a:stretch>
            <a:fillRect/>
          </a:stretch>
        </p:blipFill>
        <p:spPr>
          <a:xfrm>
            <a:off x="0" y="0"/>
            <a:ext cx="9144000" cy="6858000"/>
          </a:xfrm>
          <a:prstGeom prst="rect">
            <a:avLst/>
          </a:prstGeom>
        </p:spPr>
      </p:pic>
      <p:sp>
        <p:nvSpPr>
          <p:cNvPr id="5" name="Footer Placeholder 4"/>
          <p:cNvSpPr>
            <a:spLocks noGrp="1"/>
          </p:cNvSpPr>
          <p:nvPr>
            <p:ph type="ftr" sz="quarter" idx="3"/>
          </p:nvPr>
        </p:nvSpPr>
        <p:spPr>
          <a:xfrm>
            <a:off x="571500" y="6158753"/>
            <a:ext cx="3200400" cy="365125"/>
          </a:xfrm>
          <a:prstGeom prst="rect">
            <a:avLst/>
          </a:prstGeom>
        </p:spPr>
        <p:txBody>
          <a:bodyPr vert="horz" lIns="91440" tIns="45720" rIns="91440" bIns="45720" rtlCol="0" anchor="ctr"/>
          <a:lstStyle>
            <a:lvl1pPr algn="l">
              <a:defRPr sz="1200">
                <a:solidFill>
                  <a:schemeClr val="bg2"/>
                </a:solidFill>
              </a:defRPr>
            </a:lvl1pPr>
          </a:lstStyle>
          <a:p>
            <a:endParaRPr lang="en-US"/>
          </a:p>
        </p:txBody>
      </p:sp>
      <p:sp>
        <p:nvSpPr>
          <p:cNvPr id="2" name="Title Placeholder 1"/>
          <p:cNvSpPr>
            <a:spLocks noGrp="1"/>
          </p:cNvSpPr>
          <p:nvPr>
            <p:ph type="title"/>
          </p:nvPr>
        </p:nvSpPr>
        <p:spPr>
          <a:xfrm>
            <a:off x="571500" y="274638"/>
            <a:ext cx="8001000" cy="1143000"/>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571500" y="1905000"/>
            <a:ext cx="80010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372100" y="6158753"/>
            <a:ext cx="3200400" cy="365125"/>
          </a:xfrm>
          <a:prstGeom prst="rect">
            <a:avLst/>
          </a:prstGeom>
        </p:spPr>
        <p:txBody>
          <a:bodyPr vert="horz" lIns="91440" tIns="45720" rIns="91440" bIns="45720" rtlCol="0" anchor="ctr"/>
          <a:lstStyle>
            <a:lvl1pPr algn="r">
              <a:defRPr sz="1200">
                <a:solidFill>
                  <a:schemeClr val="bg2"/>
                </a:solidFill>
              </a:defRPr>
            </a:lvl1pPr>
          </a:lstStyle>
          <a:p>
            <a:fld id="{36BC7122-0275-674C-B3FE-B446EE899CA6}" type="datetimeFigureOut">
              <a:rPr lang="en-US" smtClean="0"/>
              <a:pPr/>
              <a:t>8/12/2017</a:t>
            </a:fld>
            <a:endParaRPr lang="en-US"/>
          </a:p>
        </p:txBody>
      </p:sp>
      <p:sp>
        <p:nvSpPr>
          <p:cNvPr id="6" name="Slide Number Placeholder 5"/>
          <p:cNvSpPr>
            <a:spLocks noGrp="1"/>
          </p:cNvSpPr>
          <p:nvPr>
            <p:ph type="sldNum" sz="quarter" idx="4"/>
          </p:nvPr>
        </p:nvSpPr>
        <p:spPr>
          <a:xfrm>
            <a:off x="4046220" y="6158753"/>
            <a:ext cx="1051560" cy="365125"/>
          </a:xfrm>
          <a:prstGeom prst="rect">
            <a:avLst/>
          </a:prstGeom>
        </p:spPr>
        <p:txBody>
          <a:bodyPr vert="horz" lIns="91440" tIns="45720" rIns="91440" bIns="45720" rtlCol="0" anchor="ctr"/>
          <a:lstStyle>
            <a:lvl1pPr algn="ctr">
              <a:defRPr sz="1200">
                <a:solidFill>
                  <a:schemeClr val="bg2"/>
                </a:solidFill>
              </a:defRPr>
            </a:lvl1pPr>
          </a:lstStyle>
          <a:p>
            <a:fld id="{9FFF3340-0DF6-0744-96A3-7F0383ADF0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 id="2147483849" r:id="rId16"/>
  </p:sldLayoutIdLst>
  <p:txStyles>
    <p:titleStyle>
      <a:lvl1pPr algn="ctr" defTabSz="914400" rtl="0" eaLnBrk="1" latinLnBrk="0" hangingPunct="1">
        <a:spcBef>
          <a:spcPct val="0"/>
        </a:spcBef>
        <a:buNone/>
        <a:defRPr sz="5400" kern="1200">
          <a:solidFill>
            <a:schemeClr val="tx1"/>
          </a:solidFill>
          <a:latin typeface="+mj-lt"/>
          <a:ea typeface="+mj-ea"/>
          <a:cs typeface="+mj-cs"/>
        </a:defRPr>
      </a:lvl1pPr>
    </p:titleStyle>
    <p:bodyStyle>
      <a:lvl1pPr marL="457200" indent="-457200" algn="l" defTabSz="914400" rtl="0" eaLnBrk="1" latinLnBrk="0" hangingPunct="1">
        <a:spcBef>
          <a:spcPts val="0"/>
        </a:spcBef>
        <a:spcAft>
          <a:spcPts val="2000"/>
        </a:spcAft>
        <a:buFont typeface="Wingdings 2" pitchFamily="18" charset="2"/>
        <a:buChar char=""/>
        <a:defRPr sz="2400" kern="1200">
          <a:solidFill>
            <a:schemeClr val="tx1"/>
          </a:solidFill>
          <a:latin typeface="+mn-lt"/>
          <a:ea typeface="+mn-ea"/>
          <a:cs typeface="+mn-cs"/>
        </a:defRPr>
      </a:lvl1pPr>
      <a:lvl2pPr marL="914400" indent="-457200" algn="l" defTabSz="914400" rtl="0" eaLnBrk="1" latinLnBrk="0" hangingPunct="1">
        <a:spcBef>
          <a:spcPts val="0"/>
        </a:spcBef>
        <a:spcAft>
          <a:spcPts val="1000"/>
        </a:spcAft>
        <a:buClr>
          <a:schemeClr val="bg2"/>
        </a:buClr>
        <a:buFont typeface="Wingdings 2" pitchFamily="18" charset="2"/>
        <a:buChar char=""/>
        <a:defRPr sz="2200" kern="1200">
          <a:solidFill>
            <a:schemeClr val="tx1"/>
          </a:solidFill>
          <a:latin typeface="+mn-lt"/>
          <a:ea typeface="+mn-ea"/>
          <a:cs typeface="+mn-cs"/>
        </a:defRPr>
      </a:lvl2pPr>
      <a:lvl3pPr marL="1371600" indent="-457200" algn="l" defTabSz="914400" rtl="0" eaLnBrk="1" latinLnBrk="0" hangingPunct="1">
        <a:spcBef>
          <a:spcPts val="0"/>
        </a:spcBef>
        <a:spcAft>
          <a:spcPts val="1000"/>
        </a:spcAft>
        <a:buFont typeface="Wingdings 2" pitchFamily="18" charset="2"/>
        <a:buChar char=""/>
        <a:defRPr sz="2000" kern="1200">
          <a:solidFill>
            <a:schemeClr val="tx1"/>
          </a:solidFill>
          <a:latin typeface="+mn-lt"/>
          <a:ea typeface="+mn-ea"/>
          <a:cs typeface="+mn-cs"/>
        </a:defRPr>
      </a:lvl3pPr>
      <a:lvl4pPr marL="1828800" indent="-457200" algn="l" defTabSz="914400" rtl="0" eaLnBrk="1" latinLnBrk="0" hangingPunct="1">
        <a:spcBef>
          <a:spcPts val="0"/>
        </a:spcBef>
        <a:spcAft>
          <a:spcPts val="1000"/>
        </a:spcAft>
        <a:buClr>
          <a:schemeClr val="bg2"/>
        </a:buClr>
        <a:buFont typeface="Wingdings 2" pitchFamily="18" charset="2"/>
        <a:buChar char=""/>
        <a:defRPr sz="1800" kern="1200">
          <a:solidFill>
            <a:schemeClr val="tx1"/>
          </a:solidFill>
          <a:latin typeface="+mn-lt"/>
          <a:ea typeface="+mn-ea"/>
          <a:cs typeface="+mn-cs"/>
        </a:defRPr>
      </a:lvl4pPr>
      <a:lvl5pPr marL="2286000" indent="-457200" algn="l" defTabSz="914400" rtl="0" eaLnBrk="1" latinLnBrk="0" hangingPunct="1">
        <a:spcBef>
          <a:spcPts val="0"/>
        </a:spcBef>
        <a:spcAft>
          <a:spcPts val="1000"/>
        </a:spcAft>
        <a:buFont typeface="Wingdings 2" pitchFamily="18" charset="2"/>
        <a:buChar char=""/>
        <a:defRPr sz="1800" kern="1200">
          <a:solidFill>
            <a:schemeClr val="tx1"/>
          </a:solidFill>
          <a:latin typeface="+mn-lt"/>
          <a:ea typeface="+mn-ea"/>
          <a:cs typeface="+mn-cs"/>
        </a:defRPr>
      </a:lvl5pPr>
      <a:lvl6pPr marL="27432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6pPr>
      <a:lvl7pPr marL="32051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7pPr>
      <a:lvl8pPr marL="36576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8pPr>
      <a:lvl9pPr marL="41195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DO NOW</a:t>
            </a:r>
          </a:p>
        </p:txBody>
      </p:sp>
      <p:sp>
        <p:nvSpPr>
          <p:cNvPr id="5" name="Content Placeholder 4"/>
          <p:cNvSpPr>
            <a:spLocks noGrp="1"/>
          </p:cNvSpPr>
          <p:nvPr>
            <p:ph idx="1"/>
          </p:nvPr>
        </p:nvSpPr>
        <p:spPr/>
        <p:txBody>
          <a:bodyPr>
            <a:normAutofit/>
          </a:bodyPr>
          <a:lstStyle/>
          <a:p>
            <a:r>
              <a:rPr lang="en-US" sz="2800" dirty="0"/>
              <a:t>Turn in lab safety contract, syllabus, and student information sheet if you have not already.</a:t>
            </a:r>
          </a:p>
          <a:p>
            <a:r>
              <a:rPr lang="en-US" sz="2800" dirty="0"/>
              <a:t>Pick up lab handouts and READ.</a:t>
            </a:r>
          </a:p>
          <a:p>
            <a:r>
              <a:rPr lang="en-US" sz="2800" dirty="0"/>
              <a:t>Get out a calculator.</a:t>
            </a:r>
          </a:p>
          <a:p>
            <a:pPr marL="0" indent="0">
              <a:buNone/>
            </a:pPr>
            <a:endParaRPr lang="en-US" sz="2800" dirty="0"/>
          </a:p>
        </p:txBody>
      </p:sp>
    </p:spTree>
    <p:extLst>
      <p:ext uri="{BB962C8B-B14F-4D97-AF65-F5344CB8AC3E}">
        <p14:creationId xmlns:p14="http://schemas.microsoft.com/office/powerpoint/2010/main" val="2486032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REVIEW</a:t>
            </a:r>
            <a:r>
              <a:rPr lang="en-US" dirty="0"/>
              <a:t>	</a:t>
            </a:r>
          </a:p>
        </p:txBody>
      </p:sp>
      <p:sp>
        <p:nvSpPr>
          <p:cNvPr id="5" name="Content Placeholder 4"/>
          <p:cNvSpPr>
            <a:spLocks noGrp="1"/>
          </p:cNvSpPr>
          <p:nvPr>
            <p:ph sz="quarter" idx="1"/>
          </p:nvPr>
        </p:nvSpPr>
        <p:spPr>
          <a:xfrm>
            <a:off x="381000" y="1905000"/>
            <a:ext cx="3352800" cy="3962400"/>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Which item has the GREATEST density?</a:t>
            </a:r>
          </a:p>
          <a:p>
            <a:pPr marL="0" indent="0">
              <a:buNone/>
            </a:pPr>
            <a:r>
              <a:rPr lang="en-US" sz="2400" dirty="0">
                <a:latin typeface="Times New Roman" panose="02020603050405020304" pitchFamily="18" charset="0"/>
                <a:cs typeface="Times New Roman" panose="02020603050405020304" pitchFamily="18" charset="0"/>
              </a:rPr>
              <a:t>A.  Egg</a:t>
            </a:r>
          </a:p>
          <a:p>
            <a:pPr marL="0" indent="0">
              <a:buNone/>
            </a:pPr>
            <a:r>
              <a:rPr lang="en-US" sz="2400" dirty="0">
                <a:latin typeface="Times New Roman" panose="02020603050405020304" pitchFamily="18" charset="0"/>
                <a:cs typeface="Times New Roman" panose="02020603050405020304" pitchFamily="18" charset="0"/>
              </a:rPr>
              <a:t>B.  Apple</a:t>
            </a:r>
          </a:p>
          <a:p>
            <a:pPr marL="0" indent="0">
              <a:buNone/>
            </a:pPr>
            <a:r>
              <a:rPr lang="en-US" sz="2400" dirty="0">
                <a:latin typeface="Times New Roman" panose="02020603050405020304" pitchFamily="18" charset="0"/>
                <a:cs typeface="Times New Roman" panose="02020603050405020304" pitchFamily="18" charset="0"/>
              </a:rPr>
              <a:t>C. Rock</a:t>
            </a:r>
          </a:p>
          <a:p>
            <a:pPr marL="0" indent="0">
              <a:buNone/>
            </a:pPr>
            <a:r>
              <a:rPr lang="en-US" sz="2400" dirty="0">
                <a:latin typeface="Times New Roman" panose="02020603050405020304" pitchFamily="18" charset="0"/>
                <a:cs typeface="Times New Roman" panose="02020603050405020304" pitchFamily="18" charset="0"/>
              </a:rPr>
              <a:t>D. Golf Ball</a:t>
            </a:r>
          </a:p>
        </p:txBody>
      </p:sp>
      <p:pic>
        <p:nvPicPr>
          <p:cNvPr id="18" name="Picture 17"/>
          <p:cNvPicPr>
            <a:picLocks noChangeAspect="1"/>
          </p:cNvPicPr>
          <p:nvPr/>
        </p:nvPicPr>
        <p:blipFill>
          <a:blip r:embed="rId2" cstate="print"/>
          <a:stretch>
            <a:fillRect/>
          </a:stretch>
        </p:blipFill>
        <p:spPr>
          <a:xfrm>
            <a:off x="4579855" y="1545996"/>
            <a:ext cx="4419600" cy="5215128"/>
          </a:xfrm>
          <a:prstGeom prst="rect">
            <a:avLst/>
          </a:prstGeom>
        </p:spPr>
      </p:pic>
    </p:spTree>
    <p:extLst>
      <p:ext uri="{BB962C8B-B14F-4D97-AF65-F5344CB8AC3E}">
        <p14:creationId xmlns:p14="http://schemas.microsoft.com/office/powerpoint/2010/main" val="2990135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THINKING BACK…</a:t>
            </a:r>
          </a:p>
        </p:txBody>
      </p:sp>
      <p:sp>
        <p:nvSpPr>
          <p:cNvPr id="7" name="Content Placeholder 6"/>
          <p:cNvSpPr>
            <a:spLocks noGrp="1"/>
          </p:cNvSpPr>
          <p:nvPr>
            <p:ph sz="half" idx="2"/>
          </p:nvPr>
        </p:nvSpPr>
        <p:spPr>
          <a:xfrm>
            <a:off x="368153" y="1936751"/>
            <a:ext cx="4568433" cy="4479924"/>
          </a:xfrm>
        </p:spPr>
        <p:txBody>
          <a:bodyPr>
            <a:normAutofit/>
          </a:bodyPr>
          <a:lstStyle/>
          <a:p>
            <a:pPr marL="0" indent="0">
              <a:buNone/>
            </a:pPr>
            <a:r>
              <a:rPr lang="en-US" dirty="0"/>
              <a:t>Yesterday, we looked at the Density of Icy Worlds using the average density of Rock (3.5 g/cm</a:t>
            </a:r>
            <a:r>
              <a:rPr lang="en-US" baseline="30000" dirty="0"/>
              <a:t>3</a:t>
            </a:r>
            <a:r>
              <a:rPr lang="en-US" dirty="0"/>
              <a:t>) and Ice (0.9 g/cm</a:t>
            </a:r>
            <a:r>
              <a:rPr lang="en-US" baseline="30000" dirty="0"/>
              <a:t>3</a:t>
            </a:r>
            <a:r>
              <a:rPr lang="en-US" dirty="0"/>
              <a:t>).  </a:t>
            </a:r>
          </a:p>
          <a:p>
            <a:pPr marL="0" indent="0">
              <a:buNone/>
            </a:pPr>
            <a:r>
              <a:rPr lang="en-US" dirty="0"/>
              <a:t>The terrestrial planets have greater densities because they include heavy metals such as Iron which has a greater density than rock.</a:t>
            </a:r>
          </a:p>
          <a:p>
            <a:pPr marL="0" indent="0">
              <a:buNone/>
            </a:pPr>
            <a:r>
              <a:rPr lang="en-US" dirty="0"/>
              <a:t>What conclusions can you make about the composition of the terrestrial worlds based on their known densities?</a:t>
            </a:r>
          </a:p>
          <a:p>
            <a:pPr marL="0" indent="0">
              <a:buNone/>
            </a:pPr>
            <a:endParaRPr lang="en-US" dirty="0"/>
          </a:p>
        </p:txBody>
      </p:sp>
      <p:pic>
        <p:nvPicPr>
          <p:cNvPr id="3" name="Picture 2"/>
          <p:cNvPicPr>
            <a:picLocks noChangeAspect="1"/>
          </p:cNvPicPr>
          <p:nvPr/>
        </p:nvPicPr>
        <p:blipFill>
          <a:blip r:embed="rId2"/>
          <a:stretch>
            <a:fillRect/>
          </a:stretch>
        </p:blipFill>
        <p:spPr>
          <a:xfrm>
            <a:off x="4936587" y="4333875"/>
            <a:ext cx="3918488" cy="2082800"/>
          </a:xfrm>
          <a:prstGeom prst="rect">
            <a:avLst/>
          </a:prstGeom>
        </p:spPr>
      </p:pic>
      <p:pic>
        <p:nvPicPr>
          <p:cNvPr id="4" name="Picture 3"/>
          <p:cNvPicPr>
            <a:picLocks noChangeAspect="1"/>
          </p:cNvPicPr>
          <p:nvPr/>
        </p:nvPicPr>
        <p:blipFill>
          <a:blip r:embed="rId3"/>
          <a:stretch>
            <a:fillRect/>
          </a:stretch>
        </p:blipFill>
        <p:spPr>
          <a:xfrm>
            <a:off x="5746750" y="1555750"/>
            <a:ext cx="2635250" cy="2635250"/>
          </a:xfrm>
          <a:prstGeom prst="rect">
            <a:avLst/>
          </a:prstGeom>
        </p:spPr>
      </p:pic>
    </p:spTree>
    <p:extLst>
      <p:ext uri="{BB962C8B-B14F-4D97-AF65-F5344CB8AC3E}">
        <p14:creationId xmlns:p14="http://schemas.microsoft.com/office/powerpoint/2010/main" val="1226187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Calculating the Average Density of Planet Earth</a:t>
            </a:r>
            <a:r>
              <a:rPr lang="en-US" dirty="0"/>
              <a:t> </a:t>
            </a:r>
          </a:p>
        </p:txBody>
      </p:sp>
      <p:sp>
        <p:nvSpPr>
          <p:cNvPr id="3" name="Subtitle 2"/>
          <p:cNvSpPr>
            <a:spLocks noGrp="1"/>
          </p:cNvSpPr>
          <p:nvPr>
            <p:ph type="subTitle" idx="1"/>
          </p:nvPr>
        </p:nvSpPr>
        <p:spPr/>
        <p:txBody>
          <a:bodyPr>
            <a:normAutofit fontScale="92500" lnSpcReduction="20000"/>
          </a:bodyPr>
          <a:lstStyle/>
          <a:p>
            <a:endParaRPr lang="en-US" dirty="0"/>
          </a:p>
          <a:p>
            <a:r>
              <a:rPr lang="en-US"/>
              <a:t>SES1b</a:t>
            </a:r>
            <a:r>
              <a:rPr lang="en-US" dirty="0"/>
              <a:t>. Explain how the composition of the Earth’s crust, mantle and core is determined and compare it to that of other solar system objects. </a:t>
            </a:r>
          </a:p>
        </p:txBody>
      </p:sp>
    </p:spTree>
    <p:extLst>
      <p:ext uri="{BB962C8B-B14F-4D97-AF65-F5344CB8AC3E}">
        <p14:creationId xmlns:p14="http://schemas.microsoft.com/office/powerpoint/2010/main" val="2380692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REVIEW: DENSITY</a:t>
            </a:r>
          </a:p>
        </p:txBody>
      </p:sp>
      <p:sp>
        <p:nvSpPr>
          <p:cNvPr id="3" name="Content Placeholder 2"/>
          <p:cNvSpPr>
            <a:spLocks noGrp="1"/>
          </p:cNvSpPr>
          <p:nvPr>
            <p:ph idx="1"/>
          </p:nvPr>
        </p:nvSpPr>
        <p:spPr>
          <a:xfrm>
            <a:off x="571501" y="1905000"/>
            <a:ext cx="3091622" cy="4628619"/>
          </a:xfrm>
        </p:spPr>
        <p:txBody>
          <a:bodyPr>
            <a:normAutofit/>
          </a:bodyPr>
          <a:lstStyle/>
          <a:p>
            <a:pPr>
              <a:spcAft>
                <a:spcPts val="0"/>
              </a:spcAft>
            </a:pPr>
            <a:r>
              <a:rPr lang="en-US" sz="2800" b="1" dirty="0">
                <a:solidFill>
                  <a:srgbClr val="7030A0"/>
                </a:solidFill>
              </a:rPr>
              <a:t>Mass per unit volume</a:t>
            </a:r>
          </a:p>
          <a:p>
            <a:pPr>
              <a:spcAft>
                <a:spcPts val="0"/>
              </a:spcAft>
            </a:pPr>
            <a:r>
              <a:rPr lang="en-US" sz="2800" dirty="0"/>
              <a:t>Measurement of how tightly matter is packed together in something</a:t>
            </a:r>
          </a:p>
          <a:p>
            <a:pPr>
              <a:spcAft>
                <a:spcPts val="0"/>
              </a:spcAft>
            </a:pPr>
            <a:r>
              <a:rPr lang="en-US" sz="2800" dirty="0">
                <a:solidFill>
                  <a:srgbClr val="7030A0"/>
                </a:solidFill>
              </a:rPr>
              <a:t> </a:t>
            </a:r>
            <a:r>
              <a:rPr lang="en-US" sz="2800" b="1" dirty="0">
                <a:solidFill>
                  <a:srgbClr val="7030A0"/>
                </a:solidFill>
              </a:rPr>
              <a:t>D = M/V</a:t>
            </a:r>
          </a:p>
        </p:txBody>
      </p:sp>
      <p:pic>
        <p:nvPicPr>
          <p:cNvPr id="6" name="Picture 4" descr="http://www.nyu.edu/pages/mathmol/textbook/density_box.gif"/>
          <p:cNvPicPr>
            <a:picLocks noChangeAspect="1" noChangeArrowheads="1"/>
          </p:cNvPicPr>
          <p:nvPr/>
        </p:nvPicPr>
        <p:blipFill>
          <a:blip r:embed="rId2" cstate="print"/>
          <a:srcRect/>
          <a:stretch>
            <a:fillRect/>
          </a:stretch>
        </p:blipFill>
        <p:spPr bwMode="auto">
          <a:xfrm>
            <a:off x="3663123" y="3855884"/>
            <a:ext cx="5073889" cy="1828800"/>
          </a:xfrm>
          <a:prstGeom prst="rect">
            <a:avLst/>
          </a:prstGeom>
          <a:noFill/>
        </p:spPr>
      </p:pic>
      <p:sp>
        <p:nvSpPr>
          <p:cNvPr id="7" name="TextBox 6"/>
          <p:cNvSpPr txBox="1"/>
          <p:nvPr/>
        </p:nvSpPr>
        <p:spPr>
          <a:xfrm>
            <a:off x="1362075" y="5834247"/>
            <a:ext cx="6724650" cy="830997"/>
          </a:xfrm>
          <a:prstGeom prst="rect">
            <a:avLst/>
          </a:prstGeom>
          <a:noFill/>
        </p:spPr>
        <p:txBody>
          <a:bodyPr wrap="square" rtlCol="0">
            <a:spAutoFit/>
          </a:bodyPr>
          <a:lstStyle/>
          <a:p>
            <a:pPr algn="ctr"/>
            <a:r>
              <a:rPr lang="en-US" sz="2400" dirty="0"/>
              <a:t>Volume can be determined either by</a:t>
            </a:r>
          </a:p>
          <a:p>
            <a:pPr algn="ctr"/>
            <a:r>
              <a:rPr lang="en-US" sz="2400" dirty="0"/>
              <a:t>linear measurement OR liquid displacement.</a:t>
            </a:r>
          </a:p>
        </p:txBody>
      </p:sp>
      <p:pic>
        <p:nvPicPr>
          <p:cNvPr id="8" name="Picture 2" descr="http://www.green-planet-solar-energy.com/images/formula-for-density.gif"/>
          <p:cNvPicPr>
            <a:picLocks noChangeAspect="1" noChangeArrowheads="1"/>
          </p:cNvPicPr>
          <p:nvPr/>
        </p:nvPicPr>
        <p:blipFill>
          <a:blip r:embed="rId3" cstate="print"/>
          <a:srcRect/>
          <a:stretch>
            <a:fillRect/>
          </a:stretch>
        </p:blipFill>
        <p:spPr bwMode="auto">
          <a:xfrm>
            <a:off x="4744845" y="1905000"/>
            <a:ext cx="2381250" cy="1590675"/>
          </a:xfrm>
          <a:prstGeom prst="rect">
            <a:avLst/>
          </a:prstGeom>
          <a:noFill/>
        </p:spPr>
      </p:pic>
    </p:spTree>
    <p:extLst>
      <p:ext uri="{BB962C8B-B14F-4D97-AF65-F5344CB8AC3E}">
        <p14:creationId xmlns:p14="http://schemas.microsoft.com/office/powerpoint/2010/main" val="2922421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A0EAA-D55B-4DD3-A21C-0C445A3813EB}"/>
              </a:ext>
            </a:extLst>
          </p:cNvPr>
          <p:cNvSpPr>
            <a:spLocks noGrp="1"/>
          </p:cNvSpPr>
          <p:nvPr>
            <p:ph type="title"/>
          </p:nvPr>
        </p:nvSpPr>
        <p:spPr/>
        <p:txBody>
          <a:bodyPr/>
          <a:lstStyle/>
          <a:p>
            <a:r>
              <a:rPr lang="en-US" sz="4800" b="1" dirty="0"/>
              <a:t>CALCULATING THE DENSITY OF THE EARTH </a:t>
            </a:r>
            <a:endParaRPr lang="en-US" sz="4800" dirty="0"/>
          </a:p>
        </p:txBody>
      </p:sp>
      <p:sp>
        <p:nvSpPr>
          <p:cNvPr id="3" name="Content Placeholder 2">
            <a:extLst>
              <a:ext uri="{FF2B5EF4-FFF2-40B4-BE49-F238E27FC236}">
                <a16:creationId xmlns:a16="http://schemas.microsoft.com/office/drawing/2014/main" id="{7720A6D9-BAC4-470D-9B00-B861ECA774C2}"/>
              </a:ext>
            </a:extLst>
          </p:cNvPr>
          <p:cNvSpPr>
            <a:spLocks noGrp="1"/>
          </p:cNvSpPr>
          <p:nvPr>
            <p:ph idx="1"/>
          </p:nvPr>
        </p:nvSpPr>
        <p:spPr/>
        <p:txBody>
          <a:bodyPr>
            <a:normAutofit lnSpcReduction="10000"/>
          </a:bodyPr>
          <a:lstStyle/>
          <a:p>
            <a:r>
              <a:rPr lang="en-US" b="1" dirty="0"/>
              <a:t>Introduction:</a:t>
            </a:r>
            <a:r>
              <a:rPr lang="en-US" dirty="0"/>
              <a:t>  Density differences in air, water and Earth’s lithosphere play a role in weather, ocean currents and plate tectonics.  Different minerals have different known density ranges, which can be used to help identify them.  Density of minerals is also referred to as “specific gravity.”  For this lab you will be finding the density of six different minerals using a water displacement method to determine volume.  You will then find the mass and calculate the density of each specimen.  You will use what you find out to identify each sample.  Remember that the formula for density is </a:t>
            </a:r>
            <a:r>
              <a:rPr lang="en-US" b="1" dirty="0"/>
              <a:t>D = M / V.  </a:t>
            </a:r>
            <a:endParaRPr lang="en-US" dirty="0"/>
          </a:p>
          <a:p>
            <a:endParaRPr lang="en-US" dirty="0"/>
          </a:p>
        </p:txBody>
      </p:sp>
    </p:spTree>
    <p:extLst>
      <p:ext uri="{BB962C8B-B14F-4D97-AF65-F5344CB8AC3E}">
        <p14:creationId xmlns:p14="http://schemas.microsoft.com/office/powerpoint/2010/main" val="3071586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11DBF-1853-4DE6-B662-90FFEC1D69C5}"/>
              </a:ext>
            </a:extLst>
          </p:cNvPr>
          <p:cNvSpPr>
            <a:spLocks noGrp="1"/>
          </p:cNvSpPr>
          <p:nvPr>
            <p:ph type="title"/>
          </p:nvPr>
        </p:nvSpPr>
        <p:spPr/>
        <p:txBody>
          <a:bodyPr/>
          <a:lstStyle/>
          <a:p>
            <a:r>
              <a:rPr lang="en-US" sz="4800" b="1" dirty="0"/>
              <a:t>CALCULATING THE DENSITY OF THE EARTH </a:t>
            </a:r>
            <a:endParaRPr lang="en-US" sz="4800" dirty="0"/>
          </a:p>
        </p:txBody>
      </p:sp>
      <p:sp>
        <p:nvSpPr>
          <p:cNvPr id="3" name="Content Placeholder 2">
            <a:extLst>
              <a:ext uri="{FF2B5EF4-FFF2-40B4-BE49-F238E27FC236}">
                <a16:creationId xmlns:a16="http://schemas.microsoft.com/office/drawing/2014/main" id="{2FA13E18-0BE2-425A-93EA-3A3C1BC4EB58}"/>
              </a:ext>
            </a:extLst>
          </p:cNvPr>
          <p:cNvSpPr>
            <a:spLocks noGrp="1"/>
          </p:cNvSpPr>
          <p:nvPr>
            <p:ph idx="1"/>
          </p:nvPr>
        </p:nvSpPr>
        <p:spPr/>
        <p:txBody>
          <a:bodyPr/>
          <a:lstStyle/>
          <a:p>
            <a:r>
              <a:rPr lang="en-US" b="1" dirty="0"/>
              <a:t>Background Information:</a:t>
            </a:r>
            <a:r>
              <a:rPr lang="en-US" dirty="0"/>
              <a:t>  The Earth is approximately one-third iron, which has an average density of 7.87 g/cm</a:t>
            </a:r>
            <a:r>
              <a:rPr lang="en-US" baseline="30000" dirty="0"/>
              <a:t>3</a:t>
            </a:r>
            <a:r>
              <a:rPr lang="en-US" dirty="0"/>
              <a:t>.  Our planet’s core is made up of iron and nickel and extremely dense while the lithosphere (crust) is the least dense.  The minerals you used in Part 1 are just a few of those found on Earth’s crust.  Now you will use the data you gathered for the density of the rock samples, together with the known average density of Iron, to estimate the average density of the Earth and see how close you came to finding the Earth’s actual average density.</a:t>
            </a:r>
          </a:p>
        </p:txBody>
      </p:sp>
    </p:spTree>
    <p:extLst>
      <p:ext uri="{BB962C8B-B14F-4D97-AF65-F5344CB8AC3E}">
        <p14:creationId xmlns:p14="http://schemas.microsoft.com/office/powerpoint/2010/main" val="3337464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11DBF-1853-4DE6-B662-90FFEC1D69C5}"/>
              </a:ext>
            </a:extLst>
          </p:cNvPr>
          <p:cNvSpPr>
            <a:spLocks noGrp="1"/>
          </p:cNvSpPr>
          <p:nvPr>
            <p:ph type="title"/>
          </p:nvPr>
        </p:nvSpPr>
        <p:spPr/>
        <p:txBody>
          <a:bodyPr/>
          <a:lstStyle/>
          <a:p>
            <a:r>
              <a:rPr lang="en-US" sz="4800" b="1" dirty="0"/>
              <a:t>CALCULATING THE DENSITY OF THE EARTH </a:t>
            </a:r>
            <a:endParaRPr lang="en-US" sz="4800" dirty="0"/>
          </a:p>
        </p:txBody>
      </p:sp>
      <p:sp>
        <p:nvSpPr>
          <p:cNvPr id="3" name="Content Placeholder 2">
            <a:extLst>
              <a:ext uri="{FF2B5EF4-FFF2-40B4-BE49-F238E27FC236}">
                <a16:creationId xmlns:a16="http://schemas.microsoft.com/office/drawing/2014/main" id="{2FA13E18-0BE2-425A-93EA-3A3C1BC4EB58}"/>
              </a:ext>
            </a:extLst>
          </p:cNvPr>
          <p:cNvSpPr>
            <a:spLocks noGrp="1"/>
          </p:cNvSpPr>
          <p:nvPr>
            <p:ph idx="1"/>
          </p:nvPr>
        </p:nvSpPr>
        <p:spPr/>
        <p:txBody>
          <a:bodyPr/>
          <a:lstStyle/>
          <a:p>
            <a:pPr marL="0" indent="0">
              <a:buNone/>
            </a:pPr>
            <a:r>
              <a:rPr lang="en-US" b="1" dirty="0"/>
              <a:t>Materials:  </a:t>
            </a:r>
          </a:p>
          <a:p>
            <a:r>
              <a:rPr lang="en-US" dirty="0"/>
              <a:t>100mL Graduated cylinder, </a:t>
            </a:r>
          </a:p>
          <a:p>
            <a:r>
              <a:rPr lang="en-US" dirty="0"/>
              <a:t>electronic balance, </a:t>
            </a:r>
          </a:p>
          <a:p>
            <a:r>
              <a:rPr lang="en-US" dirty="0"/>
              <a:t>water, </a:t>
            </a:r>
          </a:p>
          <a:p>
            <a:r>
              <a:rPr lang="en-US" dirty="0"/>
              <a:t>Five specimens</a:t>
            </a:r>
          </a:p>
          <a:p>
            <a:r>
              <a:rPr lang="en-US" dirty="0"/>
              <a:t>Colored pencils</a:t>
            </a:r>
          </a:p>
          <a:p>
            <a:endParaRPr lang="en-US" dirty="0"/>
          </a:p>
        </p:txBody>
      </p:sp>
    </p:spTree>
    <p:extLst>
      <p:ext uri="{BB962C8B-B14F-4D97-AF65-F5344CB8AC3E}">
        <p14:creationId xmlns:p14="http://schemas.microsoft.com/office/powerpoint/2010/main" val="2390093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11DBF-1853-4DE6-B662-90FFEC1D69C5}"/>
              </a:ext>
            </a:extLst>
          </p:cNvPr>
          <p:cNvSpPr>
            <a:spLocks noGrp="1"/>
          </p:cNvSpPr>
          <p:nvPr>
            <p:ph type="title"/>
          </p:nvPr>
        </p:nvSpPr>
        <p:spPr/>
        <p:txBody>
          <a:bodyPr/>
          <a:lstStyle/>
          <a:p>
            <a:r>
              <a:rPr lang="en-US" sz="4800" b="1" dirty="0"/>
              <a:t>CALCULATING THE DENSITY OF THE EARTH </a:t>
            </a:r>
            <a:endParaRPr lang="en-US" sz="4800" dirty="0"/>
          </a:p>
        </p:txBody>
      </p:sp>
      <p:sp>
        <p:nvSpPr>
          <p:cNvPr id="3" name="Content Placeholder 2">
            <a:extLst>
              <a:ext uri="{FF2B5EF4-FFF2-40B4-BE49-F238E27FC236}">
                <a16:creationId xmlns:a16="http://schemas.microsoft.com/office/drawing/2014/main" id="{2FA13E18-0BE2-425A-93EA-3A3C1BC4EB58}"/>
              </a:ext>
            </a:extLst>
          </p:cNvPr>
          <p:cNvSpPr>
            <a:spLocks noGrp="1"/>
          </p:cNvSpPr>
          <p:nvPr>
            <p:ph idx="1"/>
          </p:nvPr>
        </p:nvSpPr>
        <p:spPr>
          <a:xfrm>
            <a:off x="571500" y="1627920"/>
            <a:ext cx="8001000" cy="4114800"/>
          </a:xfrm>
        </p:spPr>
        <p:txBody>
          <a:bodyPr/>
          <a:lstStyle/>
          <a:p>
            <a:pPr marL="0" indent="0">
              <a:buNone/>
            </a:pPr>
            <a:r>
              <a:rPr lang="en-US" b="1" dirty="0"/>
              <a:t>Procedure:</a:t>
            </a:r>
            <a:endParaRPr lang="en-US" sz="2800" b="1" dirty="0"/>
          </a:p>
          <a:p>
            <a:pPr>
              <a:buAutoNum type="arabicPeriod"/>
            </a:pPr>
            <a:r>
              <a:rPr lang="en-US" sz="2400" dirty="0"/>
              <a:t>Match the number of the mineral in the first column in Data Table One with the one you are looking at.</a:t>
            </a:r>
          </a:p>
          <a:p>
            <a:pPr>
              <a:buAutoNum type="arabicPeriod"/>
            </a:pPr>
            <a:r>
              <a:rPr lang="en-US" sz="2400" dirty="0"/>
              <a:t>Draw an illustration of each sample in the second column – use colored pencils.</a:t>
            </a:r>
          </a:p>
          <a:p>
            <a:endParaRPr lang="en-US" dirty="0"/>
          </a:p>
        </p:txBody>
      </p:sp>
      <p:pic>
        <p:nvPicPr>
          <p:cNvPr id="4" name="Picture 3">
            <a:extLst>
              <a:ext uri="{FF2B5EF4-FFF2-40B4-BE49-F238E27FC236}">
                <a16:creationId xmlns:a16="http://schemas.microsoft.com/office/drawing/2014/main" id="{A97E27A9-4DAD-4B13-BC85-802AC8A309BA}"/>
              </a:ext>
            </a:extLst>
          </p:cNvPr>
          <p:cNvPicPr>
            <a:picLocks noChangeAspect="1"/>
          </p:cNvPicPr>
          <p:nvPr/>
        </p:nvPicPr>
        <p:blipFill>
          <a:blip r:embed="rId2"/>
          <a:stretch>
            <a:fillRect/>
          </a:stretch>
        </p:blipFill>
        <p:spPr>
          <a:xfrm>
            <a:off x="1847273" y="4054861"/>
            <a:ext cx="5670694" cy="2729392"/>
          </a:xfrm>
          <a:prstGeom prst="rect">
            <a:avLst/>
          </a:prstGeom>
        </p:spPr>
      </p:pic>
    </p:spTree>
    <p:extLst>
      <p:ext uri="{BB962C8B-B14F-4D97-AF65-F5344CB8AC3E}">
        <p14:creationId xmlns:p14="http://schemas.microsoft.com/office/powerpoint/2010/main" val="23735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CALCULATING THE DENSITY OF THE EARTH</a:t>
            </a:r>
            <a:r>
              <a:rPr lang="en-US" b="1" dirty="0"/>
              <a:t>   </a:t>
            </a:r>
          </a:p>
        </p:txBody>
      </p:sp>
      <p:sp>
        <p:nvSpPr>
          <p:cNvPr id="6" name="Content Placeholder 5">
            <a:extLst>
              <a:ext uri="{FF2B5EF4-FFF2-40B4-BE49-F238E27FC236}">
                <a16:creationId xmlns:a16="http://schemas.microsoft.com/office/drawing/2014/main" id="{ED072337-F377-420D-8A84-CA8E9E2A71C6}"/>
              </a:ext>
            </a:extLst>
          </p:cNvPr>
          <p:cNvSpPr>
            <a:spLocks noGrp="1"/>
          </p:cNvSpPr>
          <p:nvPr>
            <p:ph idx="1"/>
          </p:nvPr>
        </p:nvSpPr>
        <p:spPr/>
        <p:txBody>
          <a:bodyPr>
            <a:normAutofit lnSpcReduction="10000"/>
          </a:bodyPr>
          <a:lstStyle/>
          <a:p>
            <a:pPr marL="573088" lvl="1" indent="-342900">
              <a:buNone/>
            </a:pPr>
            <a:r>
              <a:rPr lang="en-US" sz="2400" dirty="0"/>
              <a:t>3. Determine the mass of each sample using the electronic balance and record in the third column, “Mass in grams”.</a:t>
            </a:r>
          </a:p>
          <a:p>
            <a:pPr marL="573088" lvl="1" indent="-342900">
              <a:buNone/>
            </a:pPr>
            <a:r>
              <a:rPr lang="en-US" sz="2400" dirty="0"/>
              <a:t>4. To determine the volume of each sample in milliliters (mL), fill your graduated cylinder with approximately 50 mL of water. Record this volume in “Initial Volume” column.</a:t>
            </a:r>
          </a:p>
          <a:p>
            <a:pPr marL="573088" lvl="1" indent="-342900">
              <a:buNone/>
            </a:pPr>
            <a:r>
              <a:rPr lang="en-US" sz="2400" dirty="0"/>
              <a:t>5. Carefully lower the mineral sample into the graduated cylinder until it is under water.  Record the second volume in the next column, “Final Volume”.  </a:t>
            </a:r>
          </a:p>
          <a:p>
            <a:endParaRPr lang="en-US" dirty="0"/>
          </a:p>
        </p:txBody>
      </p:sp>
    </p:spTree>
    <p:extLst>
      <p:ext uri="{BB962C8B-B14F-4D97-AF65-F5344CB8AC3E}">
        <p14:creationId xmlns:p14="http://schemas.microsoft.com/office/powerpoint/2010/main" val="1867144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CALCULATING THE DENSITY OF THE EARTH</a:t>
            </a:r>
            <a:r>
              <a:rPr lang="en-US" b="1" dirty="0"/>
              <a:t>   </a:t>
            </a:r>
          </a:p>
        </p:txBody>
      </p:sp>
      <p:sp>
        <p:nvSpPr>
          <p:cNvPr id="6" name="Content Placeholder 5">
            <a:extLst>
              <a:ext uri="{FF2B5EF4-FFF2-40B4-BE49-F238E27FC236}">
                <a16:creationId xmlns:a16="http://schemas.microsoft.com/office/drawing/2014/main" id="{ED072337-F377-420D-8A84-CA8E9E2A71C6}"/>
              </a:ext>
            </a:extLst>
          </p:cNvPr>
          <p:cNvSpPr>
            <a:spLocks noGrp="1"/>
          </p:cNvSpPr>
          <p:nvPr>
            <p:ph idx="1"/>
          </p:nvPr>
        </p:nvSpPr>
        <p:spPr/>
        <p:txBody>
          <a:bodyPr>
            <a:normAutofit/>
          </a:bodyPr>
          <a:lstStyle/>
          <a:p>
            <a:pPr marL="0" indent="0">
              <a:buNone/>
            </a:pPr>
            <a:r>
              <a:rPr lang="en-US" b="1" dirty="0"/>
              <a:t>Calculations</a:t>
            </a:r>
          </a:p>
          <a:p>
            <a:pPr marL="341313" indent="-341313">
              <a:buNone/>
            </a:pPr>
            <a:r>
              <a:rPr lang="en-US" dirty="0"/>
              <a:t>6. Calculate the amount of water displaced which the volume of the sample.  Subtract the initial volume from the final volume.  For example, if you start with 50.0 mL of water and after you lower the sample into the cylinder the new volume reads 65.0mL, then the volume of the sample is 15.0mL.  Change the units to cm</a:t>
            </a:r>
            <a:r>
              <a:rPr lang="en-US" baseline="30000" dirty="0"/>
              <a:t>3</a:t>
            </a:r>
            <a:r>
              <a:rPr lang="en-US" dirty="0"/>
              <a:t> as 1mL = 1cm</a:t>
            </a:r>
            <a:r>
              <a:rPr lang="en-US" baseline="30000" dirty="0"/>
              <a:t>3</a:t>
            </a:r>
            <a:r>
              <a:rPr lang="en-US" dirty="0"/>
              <a:t>.  Put this information in the final column of Data Table One, “Specimen volume”.</a:t>
            </a:r>
          </a:p>
          <a:p>
            <a:endParaRPr lang="en-US" dirty="0"/>
          </a:p>
        </p:txBody>
      </p:sp>
    </p:spTree>
    <p:extLst>
      <p:ext uri="{BB962C8B-B14F-4D97-AF65-F5344CB8AC3E}">
        <p14:creationId xmlns:p14="http://schemas.microsoft.com/office/powerpoint/2010/main" val="2209099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CALCULATING THE DENSITY OF THE EARTH</a:t>
            </a:r>
            <a:r>
              <a:rPr lang="en-US" b="1" dirty="0"/>
              <a:t>   </a:t>
            </a:r>
          </a:p>
        </p:txBody>
      </p:sp>
      <p:sp>
        <p:nvSpPr>
          <p:cNvPr id="6" name="Content Placeholder 5">
            <a:extLst>
              <a:ext uri="{FF2B5EF4-FFF2-40B4-BE49-F238E27FC236}">
                <a16:creationId xmlns:a16="http://schemas.microsoft.com/office/drawing/2014/main" id="{ED072337-F377-420D-8A84-CA8E9E2A71C6}"/>
              </a:ext>
            </a:extLst>
          </p:cNvPr>
          <p:cNvSpPr>
            <a:spLocks noGrp="1"/>
          </p:cNvSpPr>
          <p:nvPr>
            <p:ph idx="1"/>
          </p:nvPr>
        </p:nvSpPr>
        <p:spPr/>
        <p:txBody>
          <a:bodyPr>
            <a:normAutofit/>
          </a:bodyPr>
          <a:lstStyle/>
          <a:p>
            <a:pPr marL="341313" indent="-341313">
              <a:buNone/>
            </a:pPr>
            <a:r>
              <a:rPr lang="en-US" dirty="0"/>
              <a:t>7. Calculate the density of each specimen in your table using the formula </a:t>
            </a:r>
            <a:r>
              <a:rPr lang="en-US" b="1" dirty="0"/>
              <a:t>d</a:t>
            </a:r>
            <a:r>
              <a:rPr lang="en-US" dirty="0"/>
              <a:t> = </a:t>
            </a:r>
            <a:r>
              <a:rPr lang="en-US" b="1" dirty="0"/>
              <a:t>m/v</a:t>
            </a:r>
            <a:r>
              <a:rPr lang="en-US" dirty="0"/>
              <a:t>.  Record this value in Calculation Table One in the second column.  Call a teacher over to check your work after you have done one or two.</a:t>
            </a:r>
          </a:p>
          <a:p>
            <a:endParaRPr lang="en-US" dirty="0"/>
          </a:p>
        </p:txBody>
      </p:sp>
      <p:pic>
        <p:nvPicPr>
          <p:cNvPr id="3" name="Picture 2">
            <a:extLst>
              <a:ext uri="{FF2B5EF4-FFF2-40B4-BE49-F238E27FC236}">
                <a16:creationId xmlns:a16="http://schemas.microsoft.com/office/drawing/2014/main" id="{B057039B-7F73-47FF-85C6-9AD47FD9DAC8}"/>
              </a:ext>
            </a:extLst>
          </p:cNvPr>
          <p:cNvPicPr>
            <a:picLocks noChangeAspect="1"/>
          </p:cNvPicPr>
          <p:nvPr/>
        </p:nvPicPr>
        <p:blipFill>
          <a:blip r:embed="rId2"/>
          <a:stretch>
            <a:fillRect/>
          </a:stretch>
        </p:blipFill>
        <p:spPr>
          <a:xfrm>
            <a:off x="2013527" y="3586991"/>
            <a:ext cx="5258666" cy="3121783"/>
          </a:xfrm>
          <a:prstGeom prst="rect">
            <a:avLst/>
          </a:prstGeom>
        </p:spPr>
      </p:pic>
    </p:spTree>
    <p:extLst>
      <p:ext uri="{BB962C8B-B14F-4D97-AF65-F5344CB8AC3E}">
        <p14:creationId xmlns:p14="http://schemas.microsoft.com/office/powerpoint/2010/main" val="3732525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202576"/>
          </a:xfrm>
        </p:spPr>
        <p:txBody>
          <a:bodyPr/>
          <a:lstStyle/>
          <a:p>
            <a:r>
              <a:rPr lang="en-US" sz="4400" b="1" dirty="0"/>
              <a:t>CALCULATING THE AVERAGE DENSITY EARTH </a:t>
            </a:r>
            <a:endParaRPr lang="en-US" dirty="0"/>
          </a:p>
        </p:txBody>
      </p:sp>
      <p:sp>
        <p:nvSpPr>
          <p:cNvPr id="3" name="Content Placeholder 2"/>
          <p:cNvSpPr>
            <a:spLocks noGrp="1"/>
          </p:cNvSpPr>
          <p:nvPr>
            <p:ph idx="1"/>
          </p:nvPr>
        </p:nvSpPr>
        <p:spPr>
          <a:xfrm>
            <a:off x="323557" y="1905000"/>
            <a:ext cx="8248943" cy="4573406"/>
          </a:xfrm>
        </p:spPr>
        <p:txBody>
          <a:bodyPr>
            <a:normAutofit/>
          </a:bodyPr>
          <a:lstStyle/>
          <a:p>
            <a:pPr marL="457200" lvl="1" indent="-346075">
              <a:buNone/>
            </a:pPr>
            <a:r>
              <a:rPr lang="en-US" sz="2400" dirty="0"/>
              <a:t>8. The known (expected) densities of the minerals that these could be are:</a:t>
            </a:r>
          </a:p>
          <a:p>
            <a:pPr marL="0" indent="0">
              <a:buNone/>
            </a:pPr>
            <a:r>
              <a:rPr lang="en-US" sz="1800" b="1" i="1" dirty="0"/>
              <a:t>Corundum – 4.02g/cm</a:t>
            </a:r>
            <a:r>
              <a:rPr lang="en-US" sz="1800" b="1" i="1" baseline="30000" dirty="0"/>
              <a:t>3</a:t>
            </a:r>
            <a:r>
              <a:rPr lang="en-US" sz="1800" b="1" i="1" dirty="0"/>
              <a:t>		Quartz – 2.652g/cm</a:t>
            </a:r>
            <a:r>
              <a:rPr lang="en-US" sz="1800" b="1" i="1" baseline="30000" dirty="0"/>
              <a:t>3</a:t>
            </a:r>
            <a:r>
              <a:rPr lang="en-US" sz="1800" b="1" i="1" dirty="0"/>
              <a:t>  </a:t>
            </a:r>
            <a:endParaRPr lang="en-US" sz="1800" dirty="0"/>
          </a:p>
          <a:p>
            <a:pPr marL="0" indent="0">
              <a:buNone/>
            </a:pPr>
            <a:r>
              <a:rPr lang="en-US" sz="1800" b="1" i="1" dirty="0"/>
              <a:t>Calcite – 2.71g/cm</a:t>
            </a:r>
            <a:r>
              <a:rPr lang="en-US" sz="1800" b="1" i="1" baseline="30000" dirty="0"/>
              <a:t>3</a:t>
            </a:r>
            <a:r>
              <a:rPr lang="en-US" sz="1800" b="1" i="1" dirty="0"/>
              <a:t> 		Fluorite– 3.13g/cm</a:t>
            </a:r>
            <a:r>
              <a:rPr lang="en-US" sz="1800" b="1" i="1" baseline="30000" dirty="0"/>
              <a:t>3</a:t>
            </a:r>
            <a:r>
              <a:rPr lang="en-US" sz="1800" b="1" i="1" dirty="0"/>
              <a:t>	</a:t>
            </a:r>
            <a:endParaRPr lang="en-US" sz="1800" dirty="0"/>
          </a:p>
          <a:p>
            <a:pPr marL="0" indent="0">
              <a:buNone/>
            </a:pPr>
            <a:r>
              <a:rPr lang="en-US" sz="1800" b="1" i="1" dirty="0"/>
              <a:t>Iron Pyrite –5.022g/cm</a:t>
            </a:r>
            <a:r>
              <a:rPr lang="en-US" sz="1800" b="1" i="1" baseline="30000" dirty="0"/>
              <a:t>3</a:t>
            </a:r>
            <a:r>
              <a:rPr lang="en-US" sz="1800" b="1" i="1" dirty="0"/>
              <a:t>     		Hematite – 5.262g/cm</a:t>
            </a:r>
            <a:r>
              <a:rPr lang="en-US" sz="1800" b="1" i="1" baseline="30000" dirty="0"/>
              <a:t>3</a:t>
            </a:r>
            <a:endParaRPr lang="en-US" sz="1800" dirty="0"/>
          </a:p>
          <a:p>
            <a:pPr marL="0" indent="0">
              <a:buNone/>
            </a:pPr>
            <a:r>
              <a:rPr lang="en-US" dirty="0"/>
              <a:t>Determine which type of mineral that each sample is according to its density and write its name in the third column of the Calculation Table, “Identification”.</a:t>
            </a:r>
            <a:endParaRPr lang="en-US" sz="2800" dirty="0"/>
          </a:p>
          <a:p>
            <a:pPr marL="0" indent="0">
              <a:spcAft>
                <a:spcPts val="0"/>
              </a:spcAft>
              <a:buNone/>
            </a:pPr>
            <a:endParaRPr lang="en-US" dirty="0"/>
          </a:p>
        </p:txBody>
      </p:sp>
      <p:sp>
        <p:nvSpPr>
          <p:cNvPr id="2050" name="AutoShape 2" descr="Image result for mineral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2" name="AutoShape 4" descr="Image result for mineral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59751948-34D1-4AB5-8AE7-76B3505D666D}"/>
              </a:ext>
            </a:extLst>
          </p:cNvPr>
          <p:cNvPicPr>
            <a:picLocks noChangeAspect="1"/>
          </p:cNvPicPr>
          <p:nvPr/>
        </p:nvPicPr>
        <p:blipFill>
          <a:blip r:embed="rId2"/>
          <a:stretch>
            <a:fillRect/>
          </a:stretch>
        </p:blipFill>
        <p:spPr>
          <a:xfrm>
            <a:off x="2047728" y="5573568"/>
            <a:ext cx="4800600" cy="1104900"/>
          </a:xfrm>
          <a:prstGeom prst="rect">
            <a:avLst/>
          </a:prstGeom>
        </p:spPr>
      </p:pic>
    </p:spTree>
    <p:extLst>
      <p:ext uri="{BB962C8B-B14F-4D97-AF65-F5344CB8AC3E}">
        <p14:creationId xmlns:p14="http://schemas.microsoft.com/office/powerpoint/2010/main" val="1867144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CALCULATING THE DENSITY OF THE EARTH</a:t>
            </a:r>
            <a:r>
              <a:rPr lang="en-US" b="1" dirty="0"/>
              <a:t>   </a:t>
            </a:r>
          </a:p>
        </p:txBody>
      </p:sp>
      <p:sp>
        <p:nvSpPr>
          <p:cNvPr id="6" name="Content Placeholder 5">
            <a:extLst>
              <a:ext uri="{FF2B5EF4-FFF2-40B4-BE49-F238E27FC236}">
                <a16:creationId xmlns:a16="http://schemas.microsoft.com/office/drawing/2014/main" id="{ED072337-F377-420D-8A84-CA8E9E2A71C6}"/>
              </a:ext>
            </a:extLst>
          </p:cNvPr>
          <p:cNvSpPr>
            <a:spLocks noGrp="1"/>
          </p:cNvSpPr>
          <p:nvPr>
            <p:ph idx="1"/>
          </p:nvPr>
        </p:nvSpPr>
        <p:spPr>
          <a:xfrm>
            <a:off x="571500" y="1905000"/>
            <a:ext cx="5884718" cy="4114800"/>
          </a:xfrm>
        </p:spPr>
        <p:txBody>
          <a:bodyPr>
            <a:normAutofit/>
          </a:bodyPr>
          <a:lstStyle/>
          <a:p>
            <a:pPr marL="0" indent="0">
              <a:buNone/>
            </a:pPr>
            <a:r>
              <a:rPr lang="en-US" b="1" dirty="0"/>
              <a:t>Calculations and Analysis</a:t>
            </a:r>
            <a:endParaRPr lang="en-US" dirty="0"/>
          </a:p>
          <a:p>
            <a:pPr lvl="0">
              <a:buAutoNum type="arabicPeriod"/>
            </a:pPr>
            <a:r>
              <a:rPr lang="en-US" dirty="0"/>
              <a:t>Calculate the average density of all your mineral samples combined by adding all densities and dividing by 6.  Do this in the box to the right -  “</a:t>
            </a:r>
            <a:r>
              <a:rPr lang="en-US" b="1" dirty="0"/>
              <a:t>Average density of rock”</a:t>
            </a:r>
          </a:p>
          <a:p>
            <a:pPr marL="0" lvl="0" indent="0">
              <a:buNone/>
            </a:pPr>
            <a:endParaRPr lang="en-US" dirty="0"/>
          </a:p>
          <a:p>
            <a:endParaRPr lang="en-US" dirty="0"/>
          </a:p>
        </p:txBody>
      </p:sp>
      <p:pic>
        <p:nvPicPr>
          <p:cNvPr id="3" name="Picture 2">
            <a:extLst>
              <a:ext uri="{FF2B5EF4-FFF2-40B4-BE49-F238E27FC236}">
                <a16:creationId xmlns:a16="http://schemas.microsoft.com/office/drawing/2014/main" id="{733EF3EC-914C-4F89-8069-50A1ED7D08E9}"/>
              </a:ext>
            </a:extLst>
          </p:cNvPr>
          <p:cNvPicPr>
            <a:picLocks noChangeAspect="1"/>
          </p:cNvPicPr>
          <p:nvPr/>
        </p:nvPicPr>
        <p:blipFill>
          <a:blip r:embed="rId2"/>
          <a:stretch>
            <a:fillRect/>
          </a:stretch>
        </p:blipFill>
        <p:spPr>
          <a:xfrm>
            <a:off x="6585527" y="1760392"/>
            <a:ext cx="2291484" cy="4930163"/>
          </a:xfrm>
          <a:prstGeom prst="rect">
            <a:avLst/>
          </a:prstGeom>
        </p:spPr>
      </p:pic>
    </p:spTree>
    <p:extLst>
      <p:ext uri="{BB962C8B-B14F-4D97-AF65-F5344CB8AC3E}">
        <p14:creationId xmlns:p14="http://schemas.microsoft.com/office/powerpoint/2010/main" val="4076673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CALCULATING THE DENSITY OF THE EARTH</a:t>
            </a:r>
            <a:r>
              <a:rPr lang="en-US" b="1" dirty="0"/>
              <a:t>   </a:t>
            </a:r>
          </a:p>
        </p:txBody>
      </p:sp>
      <p:sp>
        <p:nvSpPr>
          <p:cNvPr id="6" name="Content Placeholder 5">
            <a:extLst>
              <a:ext uri="{FF2B5EF4-FFF2-40B4-BE49-F238E27FC236}">
                <a16:creationId xmlns:a16="http://schemas.microsoft.com/office/drawing/2014/main" id="{ED072337-F377-420D-8A84-CA8E9E2A71C6}"/>
              </a:ext>
            </a:extLst>
          </p:cNvPr>
          <p:cNvSpPr>
            <a:spLocks noGrp="1"/>
          </p:cNvSpPr>
          <p:nvPr>
            <p:ph idx="1"/>
          </p:nvPr>
        </p:nvSpPr>
        <p:spPr>
          <a:xfrm>
            <a:off x="571500" y="1905000"/>
            <a:ext cx="5884718" cy="4114800"/>
          </a:xfrm>
        </p:spPr>
        <p:txBody>
          <a:bodyPr>
            <a:normAutofit/>
          </a:bodyPr>
          <a:lstStyle/>
          <a:p>
            <a:pPr marL="0" lvl="0" indent="0">
              <a:buNone/>
            </a:pPr>
            <a:endParaRPr lang="en-US" dirty="0"/>
          </a:p>
          <a:p>
            <a:endParaRPr lang="en-US" dirty="0"/>
          </a:p>
        </p:txBody>
      </p:sp>
      <p:sp>
        <p:nvSpPr>
          <p:cNvPr id="4" name="Rectangle 3">
            <a:extLst>
              <a:ext uri="{FF2B5EF4-FFF2-40B4-BE49-F238E27FC236}">
                <a16:creationId xmlns:a16="http://schemas.microsoft.com/office/drawing/2014/main" id="{B73E250D-6BCC-4E37-A266-64722140DB90}"/>
              </a:ext>
            </a:extLst>
          </p:cNvPr>
          <p:cNvSpPr/>
          <p:nvPr/>
        </p:nvSpPr>
        <p:spPr>
          <a:xfrm>
            <a:off x="571499" y="1890157"/>
            <a:ext cx="8286173" cy="3046988"/>
          </a:xfrm>
          <a:prstGeom prst="rect">
            <a:avLst/>
          </a:prstGeom>
        </p:spPr>
        <p:txBody>
          <a:bodyPr wrap="square">
            <a:spAutoFit/>
          </a:bodyPr>
          <a:lstStyle/>
          <a:p>
            <a:pPr marL="341313" marR="1554480" lvl="0" indent="-341313">
              <a:spcBef>
                <a:spcPts val="0"/>
              </a:spcBef>
              <a:spcAft>
                <a:spcPts val="0"/>
              </a:spcAft>
              <a:tabLst>
                <a:tab pos="457200" algn="l"/>
              </a:tabLs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2. We learned in our “Icy Worlds” activity last week that the average density of rock is 3.5 g/cm</a:t>
            </a:r>
            <a:r>
              <a:rPr lang="en-US" sz="2400" baseline="30000" dirty="0">
                <a:latin typeface="Times New Roman" panose="02020603050405020304" pitchFamily="18" charset="0"/>
                <a:ea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How close did you come?</a:t>
            </a:r>
          </a:p>
          <a:p>
            <a:pPr marR="1554480">
              <a:tabLst>
                <a:tab pos="457200" algn="l"/>
              </a:tabLst>
            </a:pPr>
            <a:r>
              <a:rPr lang="en-US" sz="2400" dirty="0">
                <a:latin typeface="Times New Roman" panose="02020603050405020304" pitchFamily="18" charset="0"/>
                <a:ea typeface="Times New Roman" panose="02020603050405020304" pitchFamily="18" charset="0"/>
              </a:rPr>
              <a:t> </a:t>
            </a:r>
          </a:p>
          <a:p>
            <a:pPr marL="341313" marR="1554480" lvl="0" indent="-341313">
              <a:spcBef>
                <a:spcPts val="0"/>
              </a:spcBef>
              <a:spcAft>
                <a:spcPts val="0"/>
              </a:spcAf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Add the average density of iron (7.87 g/cm</a:t>
            </a:r>
            <a:r>
              <a:rPr lang="en-US" sz="2400"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to the average density of YOUR rock and divide by two (2) to find a combined average.  Show your work in the box below:</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D79EE62-3DA5-44AE-AC97-E04F86929DEE}"/>
              </a:ext>
            </a:extLst>
          </p:cNvPr>
          <p:cNvPicPr>
            <a:picLocks noChangeAspect="1"/>
          </p:cNvPicPr>
          <p:nvPr/>
        </p:nvPicPr>
        <p:blipFill>
          <a:blip r:embed="rId2"/>
          <a:stretch>
            <a:fillRect/>
          </a:stretch>
        </p:blipFill>
        <p:spPr>
          <a:xfrm>
            <a:off x="1611448" y="5192797"/>
            <a:ext cx="6673569" cy="1455034"/>
          </a:xfrm>
          <a:prstGeom prst="rect">
            <a:avLst/>
          </a:prstGeom>
        </p:spPr>
      </p:pic>
    </p:spTree>
    <p:extLst>
      <p:ext uri="{BB962C8B-B14F-4D97-AF65-F5344CB8AC3E}">
        <p14:creationId xmlns:p14="http://schemas.microsoft.com/office/powerpoint/2010/main" val="235664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CALCULATING THE DENSITY OF THE EARTH</a:t>
            </a:r>
            <a:r>
              <a:rPr lang="en-US" b="1" dirty="0"/>
              <a:t>   </a:t>
            </a:r>
          </a:p>
        </p:txBody>
      </p:sp>
      <p:sp>
        <p:nvSpPr>
          <p:cNvPr id="6" name="Content Placeholder 5">
            <a:extLst>
              <a:ext uri="{FF2B5EF4-FFF2-40B4-BE49-F238E27FC236}">
                <a16:creationId xmlns:a16="http://schemas.microsoft.com/office/drawing/2014/main" id="{ED072337-F377-420D-8A84-CA8E9E2A71C6}"/>
              </a:ext>
            </a:extLst>
          </p:cNvPr>
          <p:cNvSpPr>
            <a:spLocks noGrp="1"/>
          </p:cNvSpPr>
          <p:nvPr>
            <p:ph idx="1"/>
          </p:nvPr>
        </p:nvSpPr>
        <p:spPr>
          <a:xfrm>
            <a:off x="571500" y="1905000"/>
            <a:ext cx="5884718" cy="4114800"/>
          </a:xfrm>
        </p:spPr>
        <p:txBody>
          <a:bodyPr>
            <a:normAutofit/>
          </a:bodyPr>
          <a:lstStyle/>
          <a:p>
            <a:pPr marL="0" lvl="0" indent="0">
              <a:buNone/>
            </a:pPr>
            <a:endParaRPr lang="en-US" dirty="0"/>
          </a:p>
          <a:p>
            <a:endParaRPr lang="en-US" dirty="0"/>
          </a:p>
        </p:txBody>
      </p:sp>
      <p:sp>
        <p:nvSpPr>
          <p:cNvPr id="3" name="Rectangle 2">
            <a:extLst>
              <a:ext uri="{FF2B5EF4-FFF2-40B4-BE49-F238E27FC236}">
                <a16:creationId xmlns:a16="http://schemas.microsoft.com/office/drawing/2014/main" id="{B1AF9EA7-6093-40D0-9E36-2FE192C3A45C}"/>
              </a:ext>
            </a:extLst>
          </p:cNvPr>
          <p:cNvSpPr/>
          <p:nvPr/>
        </p:nvSpPr>
        <p:spPr>
          <a:xfrm>
            <a:off x="571500" y="2090172"/>
            <a:ext cx="8001000" cy="1569660"/>
          </a:xfrm>
          <a:prstGeom prst="rect">
            <a:avLst/>
          </a:prstGeom>
        </p:spPr>
        <p:txBody>
          <a:bodyPr wrap="square">
            <a:spAutoFit/>
          </a:bodyPr>
          <a:lstStyle/>
          <a:p>
            <a:pPr marL="341313" marR="0" lvl="0" indent="-341313">
              <a:spcBef>
                <a:spcPts val="0"/>
              </a:spcBef>
              <a:spcAft>
                <a:spcPts val="0"/>
              </a:spcAf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The actual average density of the Earth is 5.52 g/cm</a:t>
            </a:r>
            <a:r>
              <a:rPr lang="en-US" sz="2400"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(its true value).  To compare the actual density of Earth to your value, calculate the </a:t>
            </a:r>
            <a:r>
              <a:rPr lang="en-US" sz="2400" b="1" i="1" dirty="0">
                <a:latin typeface="Times New Roman" panose="02020603050405020304" pitchFamily="18" charset="0"/>
                <a:ea typeface="Times New Roman" panose="02020603050405020304" pitchFamily="18" charset="0"/>
                <a:cs typeface="Times New Roman" panose="02020603050405020304" pitchFamily="18" charset="0"/>
              </a:rPr>
              <a:t>percent error.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Calculate this in the box below, using the formula provided.</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9F6FEA4C-DFA3-43B6-B549-2BC350DEE4D0}"/>
              </a:ext>
            </a:extLst>
          </p:cNvPr>
          <p:cNvPicPr>
            <a:picLocks noChangeAspect="1"/>
          </p:cNvPicPr>
          <p:nvPr/>
        </p:nvPicPr>
        <p:blipFill>
          <a:blip r:embed="rId2"/>
          <a:stretch>
            <a:fillRect/>
          </a:stretch>
        </p:blipFill>
        <p:spPr>
          <a:xfrm>
            <a:off x="2524125" y="3743324"/>
            <a:ext cx="4095750" cy="809625"/>
          </a:xfrm>
          <a:prstGeom prst="rect">
            <a:avLst/>
          </a:prstGeom>
        </p:spPr>
      </p:pic>
      <p:pic>
        <p:nvPicPr>
          <p:cNvPr id="4" name="Picture 3">
            <a:extLst>
              <a:ext uri="{FF2B5EF4-FFF2-40B4-BE49-F238E27FC236}">
                <a16:creationId xmlns:a16="http://schemas.microsoft.com/office/drawing/2014/main" id="{47B1FEDB-1796-4F80-8D2B-0A68E84EA7A2}"/>
              </a:ext>
            </a:extLst>
          </p:cNvPr>
          <p:cNvPicPr>
            <a:picLocks noChangeAspect="1"/>
          </p:cNvPicPr>
          <p:nvPr/>
        </p:nvPicPr>
        <p:blipFill>
          <a:blip r:embed="rId3"/>
          <a:stretch>
            <a:fillRect/>
          </a:stretch>
        </p:blipFill>
        <p:spPr>
          <a:xfrm>
            <a:off x="1762384" y="5736544"/>
            <a:ext cx="5981700" cy="1009650"/>
          </a:xfrm>
          <a:prstGeom prst="rect">
            <a:avLst/>
          </a:prstGeom>
        </p:spPr>
      </p:pic>
      <p:sp>
        <p:nvSpPr>
          <p:cNvPr id="7" name="TextBox 6">
            <a:extLst>
              <a:ext uri="{FF2B5EF4-FFF2-40B4-BE49-F238E27FC236}">
                <a16:creationId xmlns:a16="http://schemas.microsoft.com/office/drawing/2014/main" id="{05FAF04F-1AAF-4781-AF72-E337A36A5E81}"/>
              </a:ext>
            </a:extLst>
          </p:cNvPr>
          <p:cNvSpPr txBox="1"/>
          <p:nvPr/>
        </p:nvSpPr>
        <p:spPr>
          <a:xfrm>
            <a:off x="1852502" y="4705058"/>
            <a:ext cx="5826930" cy="707886"/>
          </a:xfrm>
          <a:prstGeom prst="rect">
            <a:avLst/>
          </a:prstGeom>
          <a:solidFill>
            <a:schemeClr val="accent1">
              <a:lumMod val="20000"/>
              <a:lumOff val="80000"/>
            </a:schemeClr>
          </a:solidFill>
          <a:scene3d>
            <a:camera prst="orthographicFront"/>
            <a:lightRig rig="threePt" dir="t"/>
          </a:scene3d>
          <a:sp3d>
            <a:bevelT prst="relaxedInset"/>
          </a:sp3d>
        </p:spPr>
        <p:txBody>
          <a:bodyPr wrap="square" rtlCol="0">
            <a:spAutoFit/>
          </a:bodyPr>
          <a:lstStyle/>
          <a:p>
            <a:pPr algn="ctr"/>
            <a:r>
              <a:rPr lang="en-US" sz="2000" b="1" i="1" dirty="0">
                <a:solidFill>
                  <a:srgbClr val="FF0000"/>
                </a:solidFill>
              </a:rPr>
              <a:t>The actual average density of the Earth is 5.52 g/cm</a:t>
            </a:r>
            <a:r>
              <a:rPr lang="en-US" sz="2000" b="1" i="1" baseline="30000" dirty="0">
                <a:solidFill>
                  <a:srgbClr val="FF0000"/>
                </a:solidFill>
              </a:rPr>
              <a:t>3</a:t>
            </a:r>
            <a:r>
              <a:rPr lang="en-US" sz="2000" b="1" i="1" dirty="0">
                <a:solidFill>
                  <a:srgbClr val="FF0000"/>
                </a:solidFill>
              </a:rPr>
              <a:t> </a:t>
            </a:r>
          </a:p>
          <a:p>
            <a:pPr algn="ctr"/>
            <a:r>
              <a:rPr lang="en-US" sz="2000" b="1" i="1" dirty="0">
                <a:solidFill>
                  <a:srgbClr val="FF0000"/>
                </a:solidFill>
              </a:rPr>
              <a:t>(its expected or “known” value). </a:t>
            </a:r>
          </a:p>
        </p:txBody>
      </p:sp>
    </p:spTree>
    <p:extLst>
      <p:ext uri="{BB962C8B-B14F-4D97-AF65-F5344CB8AC3E}">
        <p14:creationId xmlns:p14="http://schemas.microsoft.com/office/powerpoint/2010/main" val="204052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CALCULATING THE DENSITY OF THE EARTH</a:t>
            </a:r>
            <a:r>
              <a:rPr lang="en-US" b="1" dirty="0"/>
              <a:t>   </a:t>
            </a:r>
          </a:p>
        </p:txBody>
      </p:sp>
      <p:sp>
        <p:nvSpPr>
          <p:cNvPr id="6" name="Content Placeholder 5">
            <a:extLst>
              <a:ext uri="{FF2B5EF4-FFF2-40B4-BE49-F238E27FC236}">
                <a16:creationId xmlns:a16="http://schemas.microsoft.com/office/drawing/2014/main" id="{ED072337-F377-420D-8A84-CA8E9E2A71C6}"/>
              </a:ext>
            </a:extLst>
          </p:cNvPr>
          <p:cNvSpPr>
            <a:spLocks noGrp="1"/>
          </p:cNvSpPr>
          <p:nvPr>
            <p:ph idx="1"/>
          </p:nvPr>
        </p:nvSpPr>
        <p:spPr>
          <a:xfrm>
            <a:off x="571500" y="1905000"/>
            <a:ext cx="5884718" cy="4114800"/>
          </a:xfrm>
        </p:spPr>
        <p:txBody>
          <a:bodyPr>
            <a:normAutofit/>
          </a:bodyPr>
          <a:lstStyle/>
          <a:p>
            <a:pPr marL="0" lvl="0" indent="0">
              <a:buNone/>
            </a:pPr>
            <a:endParaRPr lang="en-US" dirty="0"/>
          </a:p>
          <a:p>
            <a:endParaRPr lang="en-US" dirty="0"/>
          </a:p>
        </p:txBody>
      </p:sp>
      <p:pic>
        <p:nvPicPr>
          <p:cNvPr id="3" name="Picture 2">
            <a:extLst>
              <a:ext uri="{FF2B5EF4-FFF2-40B4-BE49-F238E27FC236}">
                <a16:creationId xmlns:a16="http://schemas.microsoft.com/office/drawing/2014/main" id="{8DEA8AF5-5F02-4F82-97D4-658C3BB088C8}"/>
              </a:ext>
            </a:extLst>
          </p:cNvPr>
          <p:cNvPicPr>
            <a:picLocks noChangeAspect="1"/>
          </p:cNvPicPr>
          <p:nvPr/>
        </p:nvPicPr>
        <p:blipFill>
          <a:blip r:embed="rId2"/>
          <a:stretch>
            <a:fillRect/>
          </a:stretch>
        </p:blipFill>
        <p:spPr>
          <a:xfrm>
            <a:off x="286329" y="2081212"/>
            <a:ext cx="8540028" cy="3399195"/>
          </a:xfrm>
          <a:prstGeom prst="rect">
            <a:avLst/>
          </a:prstGeom>
        </p:spPr>
      </p:pic>
    </p:spTree>
    <p:extLst>
      <p:ext uri="{BB962C8B-B14F-4D97-AF65-F5344CB8AC3E}">
        <p14:creationId xmlns:p14="http://schemas.microsoft.com/office/powerpoint/2010/main" val="3604944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3D113-EE27-4D22-9140-BAFED1F62C4E}"/>
              </a:ext>
            </a:extLst>
          </p:cNvPr>
          <p:cNvSpPr>
            <a:spLocks noGrp="1"/>
          </p:cNvSpPr>
          <p:nvPr>
            <p:ph type="title"/>
          </p:nvPr>
        </p:nvSpPr>
        <p:spPr/>
        <p:txBody>
          <a:bodyPr/>
          <a:lstStyle/>
          <a:p>
            <a:r>
              <a:rPr lang="en-US" b="1" dirty="0"/>
              <a:t>TO DO</a:t>
            </a:r>
          </a:p>
        </p:txBody>
      </p:sp>
      <p:sp>
        <p:nvSpPr>
          <p:cNvPr id="3" name="Content Placeholder 2">
            <a:extLst>
              <a:ext uri="{FF2B5EF4-FFF2-40B4-BE49-F238E27FC236}">
                <a16:creationId xmlns:a16="http://schemas.microsoft.com/office/drawing/2014/main" id="{1FBAB23B-A234-440E-A2B4-522B34A18236}"/>
              </a:ext>
            </a:extLst>
          </p:cNvPr>
          <p:cNvSpPr>
            <a:spLocks noGrp="1"/>
          </p:cNvSpPr>
          <p:nvPr>
            <p:ph idx="1"/>
          </p:nvPr>
        </p:nvSpPr>
        <p:spPr>
          <a:xfrm>
            <a:off x="571500" y="1905000"/>
            <a:ext cx="5201227" cy="4114800"/>
          </a:xfrm>
        </p:spPr>
        <p:txBody>
          <a:bodyPr/>
          <a:lstStyle/>
          <a:p>
            <a:r>
              <a:rPr lang="en-US" dirty="0"/>
              <a:t>Get with your lab partner.</a:t>
            </a:r>
          </a:p>
          <a:p>
            <a:r>
              <a:rPr lang="en-US" dirty="0"/>
              <a:t>Go to your lab desk.</a:t>
            </a:r>
          </a:p>
          <a:p>
            <a:r>
              <a:rPr lang="en-US" dirty="0"/>
              <a:t>Mass each specimen.</a:t>
            </a:r>
          </a:p>
          <a:p>
            <a:r>
              <a:rPr lang="en-US" dirty="0"/>
              <a:t>Determine the volume of each specimen</a:t>
            </a:r>
          </a:p>
        </p:txBody>
      </p:sp>
      <p:pic>
        <p:nvPicPr>
          <p:cNvPr id="4" name="Picture 3">
            <a:extLst>
              <a:ext uri="{FF2B5EF4-FFF2-40B4-BE49-F238E27FC236}">
                <a16:creationId xmlns:a16="http://schemas.microsoft.com/office/drawing/2014/main" id="{05A1457D-C91D-4AEF-9E9C-BBC25644DDDC}"/>
              </a:ext>
            </a:extLst>
          </p:cNvPr>
          <p:cNvPicPr>
            <a:picLocks noChangeAspect="1"/>
          </p:cNvPicPr>
          <p:nvPr/>
        </p:nvPicPr>
        <p:blipFill>
          <a:blip r:embed="rId2"/>
          <a:stretch>
            <a:fillRect/>
          </a:stretch>
        </p:blipFill>
        <p:spPr>
          <a:xfrm>
            <a:off x="3797493" y="4257963"/>
            <a:ext cx="2270797" cy="2322945"/>
          </a:xfrm>
          <a:prstGeom prst="rect">
            <a:avLst/>
          </a:prstGeom>
        </p:spPr>
      </p:pic>
      <p:pic>
        <p:nvPicPr>
          <p:cNvPr id="5" name="Picture 4">
            <a:extLst>
              <a:ext uri="{FF2B5EF4-FFF2-40B4-BE49-F238E27FC236}">
                <a16:creationId xmlns:a16="http://schemas.microsoft.com/office/drawing/2014/main" id="{7C77C474-1022-43AC-BCD8-B70EEEF51A0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585671" y="1786660"/>
            <a:ext cx="2124075" cy="2933700"/>
          </a:xfrm>
          <a:prstGeom prst="rect">
            <a:avLst/>
          </a:prstGeom>
          <a:noFill/>
          <a:ln>
            <a:noFill/>
          </a:ln>
        </p:spPr>
      </p:pic>
    </p:spTree>
    <p:extLst>
      <p:ext uri="{BB962C8B-B14F-4D97-AF65-F5344CB8AC3E}">
        <p14:creationId xmlns:p14="http://schemas.microsoft.com/office/powerpoint/2010/main" val="429614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93837-9AF5-405A-A34F-D6412ED89CCD}"/>
              </a:ext>
            </a:extLst>
          </p:cNvPr>
          <p:cNvSpPr>
            <a:spLocks noGrp="1"/>
          </p:cNvSpPr>
          <p:nvPr>
            <p:ph type="title"/>
          </p:nvPr>
        </p:nvSpPr>
        <p:spPr/>
        <p:txBody>
          <a:bodyPr/>
          <a:lstStyle/>
          <a:p>
            <a:r>
              <a:rPr lang="en-US" b="1" dirty="0"/>
              <a:t>DO NOW</a:t>
            </a:r>
          </a:p>
        </p:txBody>
      </p:sp>
      <p:sp>
        <p:nvSpPr>
          <p:cNvPr id="3" name="Content Placeholder 2">
            <a:extLst>
              <a:ext uri="{FF2B5EF4-FFF2-40B4-BE49-F238E27FC236}">
                <a16:creationId xmlns:a16="http://schemas.microsoft.com/office/drawing/2014/main" id="{71E39EA5-3635-4594-B715-CFB88778F7A1}"/>
              </a:ext>
            </a:extLst>
          </p:cNvPr>
          <p:cNvSpPr>
            <a:spLocks noGrp="1"/>
          </p:cNvSpPr>
          <p:nvPr>
            <p:ph idx="1"/>
          </p:nvPr>
        </p:nvSpPr>
        <p:spPr/>
        <p:txBody>
          <a:bodyPr>
            <a:normAutofit/>
          </a:bodyPr>
          <a:lstStyle/>
          <a:p>
            <a:r>
              <a:rPr lang="en-US" sz="3200" dirty="0"/>
              <a:t>Get out your lab sheets</a:t>
            </a:r>
          </a:p>
          <a:p>
            <a:r>
              <a:rPr lang="en-US" sz="3200" dirty="0"/>
              <a:t>Get a calculator.</a:t>
            </a:r>
          </a:p>
        </p:txBody>
      </p:sp>
    </p:spTree>
    <p:extLst>
      <p:ext uri="{BB962C8B-B14F-4D97-AF65-F5344CB8AC3E}">
        <p14:creationId xmlns:p14="http://schemas.microsoft.com/office/powerpoint/2010/main" val="276287284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velogue">
  <a:themeElements>
    <a:clrScheme name="Travelogue">
      <a:dk1>
        <a:sysClr val="windowText" lastClr="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Travelogue">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Travelogue.thmx</Template>
  <TotalTime>440</TotalTime>
  <Words>959</Words>
  <Application>Microsoft Office PowerPoint</Application>
  <PresentationFormat>On-screen Show (4:3)</PresentationFormat>
  <Paragraphs>73</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Calisto MT</vt:lpstr>
      <vt:lpstr>Mistral</vt:lpstr>
      <vt:lpstr>Times New Roman</vt:lpstr>
      <vt:lpstr>Wingdings 2</vt:lpstr>
      <vt:lpstr>Travelogue</vt:lpstr>
      <vt:lpstr>DO NOW</vt:lpstr>
      <vt:lpstr>REVIEW </vt:lpstr>
      <vt:lpstr>THINKING BACK…</vt:lpstr>
      <vt:lpstr>Calculating the Average Density of Planet Earth </vt:lpstr>
      <vt:lpstr>REVIEW: DENSITY</vt:lpstr>
      <vt:lpstr>CALCULATING THE DENSITY OF THE EARTH </vt:lpstr>
      <vt:lpstr>CALCULATING THE DENSITY OF THE EARTH </vt:lpstr>
      <vt:lpstr>CALCULATING THE DENSITY OF THE EARTH </vt:lpstr>
      <vt:lpstr>CALCULATING THE DENSITY OF THE EARTH </vt:lpstr>
      <vt:lpstr>CALCULATING THE DENSITY OF THE EARTH   </vt:lpstr>
      <vt:lpstr>CALCULATING THE DENSITY OF THE EARTH   </vt:lpstr>
      <vt:lpstr>CALCULATING THE DENSITY OF THE EARTH   </vt:lpstr>
      <vt:lpstr>CALCULATING THE AVERAGE DENSITY EARTH </vt:lpstr>
      <vt:lpstr>CALCULATING THE DENSITY OF THE EARTH   </vt:lpstr>
      <vt:lpstr>CALCULATING THE DENSITY OF THE EARTH   </vt:lpstr>
      <vt:lpstr>CALCULATING THE DENSITY OF THE EARTH   </vt:lpstr>
      <vt:lpstr>CALCULATING THE DENSITY OF THE EARTH   </vt:lpstr>
      <vt:lpstr>TO DO</vt:lpstr>
      <vt:lpstr>DO NOW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back….</dc:title>
  <dc:creator>Donna Governor</dc:creator>
  <cp:lastModifiedBy>Nancy Brim</cp:lastModifiedBy>
  <cp:revision>33</cp:revision>
  <dcterms:created xsi:type="dcterms:W3CDTF">2013-08-16T02:23:30Z</dcterms:created>
  <dcterms:modified xsi:type="dcterms:W3CDTF">2017-08-13T01:15:11Z</dcterms:modified>
</cp:coreProperties>
</file>