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71" r:id="rId7"/>
    <p:sldId id="269" r:id="rId8"/>
    <p:sldId id="272" r:id="rId9"/>
    <p:sldId id="264" r:id="rId10"/>
    <p:sldId id="263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A194F-58D7-4FFB-8048-10CDAB35297C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3A224-6E90-48F0-9B4F-C60F4E192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11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1A8C9-F24D-45AE-80F1-DE82B95A304E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14982-C320-448E-B804-EA95865A0D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5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A4BCE-098E-4884-87B3-E82F8F63521E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60110-C16B-4E4F-AADD-0562DCD957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121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D530D-FA2A-458A-86DC-E5E3FF2D5B1E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73E08-158C-40D5-9C02-6DE885AF51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03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8510F-4CA5-41DA-972D-AFA0D2E07964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C47F-A3A0-4FED-A2C4-EAB770C143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30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2988-F370-461F-8F19-76BE9FED4E27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506AC-648E-4358-8DF0-E0EA2BCCA6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19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5DC4-90FC-4899-BC95-8AD819C5FDBF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0DB5D-93F6-47A3-83CD-B9D9419C0B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20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1F6A-8D76-4868-9B4A-079968AC4208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88CD0-AE87-44A4-B91B-36BC11A19D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42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7EDCA-0BDB-4CCA-BE35-8C75820036EA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7C213-CBCC-4D8E-AFAF-70C7B19088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2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C1A8F-1B6F-4472-9FDA-3E45448A72B2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4A259-86CB-4295-B769-3DDA6A9FE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25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5A770-98FA-44FC-8A55-E999E60D62DF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17C90-F2D0-4249-B1E2-F47092294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79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888AE8-892E-4CBE-A981-C401ADAEBDF6}" type="datetimeFigureOut">
              <a:rPr lang="en-US"/>
              <a:pPr>
                <a:defRPr/>
              </a:pPr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53FFF83A-3ED5-4E9B-9BAC-51D2027686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5" r:id="rId5"/>
    <p:sldLayoutId id="2147483680" r:id="rId6"/>
    <p:sldLayoutId id="2147483679" r:id="rId7"/>
    <p:sldLayoutId id="2147483686" r:id="rId8"/>
    <p:sldLayoutId id="2147483678" r:id="rId9"/>
    <p:sldLayoutId id="2147483677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/>
              <a:t>GRAPHING 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WHAT IS </a:t>
            </a:r>
            <a:r>
              <a:rPr lang="en-US" b="1" dirty="0" smtClean="0"/>
              <a:t>DATA?</a:t>
            </a:r>
            <a:endParaRPr lang="en-US" b="1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48000"/>
          </a:xfrm>
        </p:spPr>
        <p:txBody>
          <a:bodyPr/>
          <a:lstStyle/>
          <a:p>
            <a:r>
              <a:rPr lang="en-US" altLang="en-US" sz="3200" dirty="0"/>
              <a:t>Information </a:t>
            </a:r>
          </a:p>
          <a:p>
            <a:pPr lvl="1"/>
            <a:r>
              <a:rPr lang="en-US" altLang="en-US" sz="2800" dirty="0"/>
              <a:t>Quantitative – numbers</a:t>
            </a:r>
          </a:p>
          <a:p>
            <a:pPr lvl="1"/>
            <a:r>
              <a:rPr lang="en-US" altLang="en-US" sz="2800" dirty="0"/>
              <a:t>Qualitative </a:t>
            </a:r>
            <a:r>
              <a:rPr lang="en-US" altLang="en-US" sz="2800" dirty="0" smtClean="0"/>
              <a:t>– observations</a:t>
            </a:r>
          </a:p>
          <a:p>
            <a:pPr lvl="1"/>
            <a:endParaRPr lang="en-US" altLang="en-US" sz="2800" dirty="0"/>
          </a:p>
          <a:p>
            <a:pPr lvl="1"/>
            <a:endParaRPr lang="en-US" altLang="en-US" sz="2800" dirty="0" smtClean="0"/>
          </a:p>
          <a:p>
            <a:pPr marL="274637" lvl="1" indent="0">
              <a:buNone/>
            </a:pPr>
            <a:r>
              <a:rPr lang="en-US" altLang="en-US" sz="3200" dirty="0" smtClean="0"/>
              <a:t>If you are graphing,  then the data is quantitative.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DETERMINING THE PROPER GRAPH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191000"/>
          </a:xfrm>
        </p:spPr>
        <p:txBody>
          <a:bodyPr/>
          <a:lstStyle/>
          <a:p>
            <a:r>
              <a:rPr lang="en-US" altLang="en-US" sz="2800" b="1" dirty="0"/>
              <a:t>Circle Graph</a:t>
            </a:r>
          </a:p>
          <a:p>
            <a:pPr lvl="1"/>
            <a:r>
              <a:rPr lang="en-US" altLang="en-US" sz="2400" dirty="0"/>
              <a:t>For data that together equals 100%.</a:t>
            </a:r>
          </a:p>
          <a:p>
            <a:pPr lvl="1"/>
            <a:r>
              <a:rPr lang="en-US" altLang="en-US" sz="2400" dirty="0"/>
              <a:t>trying to compare parts of a whole.</a:t>
            </a:r>
          </a:p>
        </p:txBody>
      </p:sp>
      <p:sp>
        <p:nvSpPr>
          <p:cNvPr id="10244" name="AutoShape 2" descr="data:image/jpg;base64,/9j/4AAQSkZJRgABAQAAAQABAAD/2wCEAAkGBhIQEBQQEhQVFREVFRMTFxUVFhYXFxgVFxYYFxYREhkYHDIfFxkjGhMWHy8gJigtLSwtFx4xNTAqNSYrLSoBCQoKDgwOGg8PGi0lHyQqLCwsKiwtLCwsLCksLCksKSwtLCwsKSwsLCwpLCwsLCwsLCwxKSwsLCwsLCksLCwpKf/AABEIAOEA4QMBIgACEQEDEQH/xAAcAAEAAQUBAQAAAAAAAAAAAAAABQEDBAYHAgj/xABKEAACAgEDAQUEBAkIBwkAAAABAgADEQQSITEFBhMiQSMyUWEHFDRzFUJSU3GBkrPRFjNDcpGUobEkVGJjwdLTF4KTorLCw9Th/8QAGgEBAAIDAQAAAAAAAAAAAAAAAAECAwQFBv/EACsRAQACAQIEBQQCAwAAAAAAAAABAgMEERIhMUEUMlFhkQUicbFCoRPR4f/aAAwDAQACEQMRAD8A7jERAREQETy7gAkkAAZJPQAdSZzfvb9NVGnzXowuos9bMkUr1HBHNp4Hu4Ug+96S1azadoXpS152rDpWZrva30hdnaU7bdTXu/JTdaw+bLUGIHHUicC7xd+dbryfGubwz/QoSlQGQQCoPnwQCC24gjiQA+E26aSZ80t6mhtPml3DXfTzpFOKqL7OTknZWMehGWJOfmBIq/6fn3ez0a7eMb7iG+eQtZHX5zksDrM8aTG2I0WKOu7v/Zn0i6i2qu46aorYiOFS5tw3KGG7dXjofSZtf0gMD7TSOB/u7KnOfmHKjHXnPw4+Gnd2vsWm+4o/drJKbEaDFasTzcLiluGk786R8B3aljxtvRqxn8kOfZuf6rGTtdoYBlIKkAgg5BB5BB9ROYkcEeh4I+PyMtafSipi9JalyclqTsyfjYo8lnU++DjJxgnMw3+nT/CflMXdWiaX2d32trwupTxF/O1DzAfGyrOT8cpnPPkGBna+z+0qtQgsqdXU+qnofVWHVWBBBBwQQQZzcmK+OdrQtE7smIiY0kREBERAREQEREBERAREQEREBInvH3n0/Z9Pjah9qk7VUDc7t+Sijqf8B64njvT3qo7OoN9x+SIMbrG9EQf5noByZ8495+89/aF5vuPxCIPdrTPuJ/xPUnk+gGfDhnJPs2cGnnLPslO+f0i6ntJsEmrTjIFKMcEE9bj/AEjYwOeBjgcnOqxE6tKVpG0O1THXHG1YIiJZcgdYgdYHW+7X2LTfcUfu1klI3u19i033FH7tZJTdp5Y/Dyc9SIiWQRS71WeNS3h28AsACHA6JcCPOvA+DDnay5OUSt6VvG1oG7dhd6K9T7Nh4d4GTUxXzADl6SD7RM55wCONyrnEmpy10zjkgghlZThlYdGU+hH/AOcgkTc+63eE6hTVbgaivrjjxE4xcg9Bk7SPRh8CueFqtJOH7o6Mtbbp+IiaKxERAREQEREBERAREQEtarUrWjWOQFUFiT0AAyTLsge0H+tXikfzNDq9h/KuXa9Va/ELnxGPowrx+NtmI3VtaKxvLi30qarW26lbNUjV0sG+rL6CskcN8LiApYHkcDoBNJn1P2h2dXqKmotQPU42sp6Efq5BB5BHIIBE4135+imzS7r9Jus043MyHl6hn09bEAPX3hgk56zo4csVjhlu6L6hSYjHfl79nPYlAZWbjtkREBA6xA6wOt92vsWm+4o/drJKRvdr7FpvuKP3aySm7Tyx+Hk56kREsgiIgJ5IIKurFLEO5HHVT0yPiCOCDwQSDPUSJiLRtI3vu3219aoDkAWqfDtUdFsUDdt5ztIIZc8lWU+slZzbsrtT6peLv6JsJcPQL+LfjplDjJP4hf1UA9IVsjI6Tzeowzhvw/DNE7qxETXSREQEREBERAREQMbtPXCimy5ulaM5HTO0ZwM+p6SN7G0jV1Zfm2wm204wPEflgAeQq8IoPIVFBJOSad4m326bTfivZ4z/ADXT4sVR8D4vgn4FVceszpkpHdqai3SqsREyNRoPfn6LatZuv02KtT5mYY8lrHnz/ksT+OOuTkHqOK9o9nW6e1qbkKWr7ytjI+B4OCD6EEg+hn1RIbvL3T0/aFfh3pkjOyxeHQkYyp/x2nIOBkHAmbHmmnLs6ek+oWw/bfnX9PmiJsfe/uLqOzW8430EgLeowpJHusMko3B4JIPoTNcm9W0WjeHpceWuWvFSd4IHWIHWWZHW+7X2LTfcUfu1klI3u19i033FH7tZJTdp5Y/Dyc9SIiWQREQEREChGeCAR6g8gj1BHqJuHcbXmzSCpjmzTnwGySWKqB4TsSclmqKEnjLFsDE1CSHdXWGrXBPxNQjBh/vKgGR/l5PEUnqcVjovHP1+Pix8XotWeboERE4TKREQEREBERAREQNfDeJ2ha3Vaaaqcj85YzW2I3zCLpm+Qs9c8Sci+yeb9aw5U6kYPodum06Nj9Doyn5qR6SUmavRzs073kiIlmIiIgWtRpksUpYqujcFWAZSPgQeDORd9/oiavN+gBZPLnT+ZnX0LVsxyw6HaeRk4JAAnYolq2ms7wz4NRfBbipL5PI/h+v1BgdZ3/vv9G9PaANqYq1XlHic7WA422qOvHAbqMAcgYnDu2OxL9Hcab0KOOmejAHG+s/jLx1H+HSb2PNF+Xd6fS62mojbpPp/p03u19i033FH7tZJSN7tfYtN9xR+7WSU6dPLH4cGepEQJZBErtPwP9hmL+E6fztX/iJ/GRMxAyYkdb3i0qna19QI/wBsf8JafvVpR0s3/dpZYB+kopx+uUnLSOsx8rRS09IS0olmy7TWdSup0/Hx8Swac/2C8t+lRIWzvfpwPKLWPwFTqf05tCr/AI5+Uwe1O9ddlFqCq4Fq7FGRUBkqRziwnHPwMwZs2K1JrxR0ZK4Ms84rPw7yIljQaoW1JaBgOiuAeoDANg/2y/POpIiICIiAiIgIiIGm9l94dLSdRXbqKa3Gq1JKvbWrAGwkEhjnkTOHezRnhNRVY3olTi2w/wBSurLt8eAeAT6S/wBjeW/WV8gDUK6r08tmnpYuo/Ja3xjnoWD+oMl5htquGeHZgnTxad90H/KSr8jU/wBy1v8A0Y/D4P8AN0ap/j7B68fD+fCZ/VnpzjiTmImPxdvRPhqIP8OP/qmq/Yq/6sfhPUnkaOzHpm2hTj5jfwflJ2JHi7p8NRBfX9UeBoyCehe+oKPmxUlgP0KT8jK+Jr/zGm/vVv8A9WTk8XXKis7kKigszMQAFAyWYngAD1keKyJ8PT0Qwp1z8501OPTFuoz885q2/owf0zTfpF1hWk6bUWaW+xhvWpdNarKc4FhsGqJp6HnBJwwwwyJ472/ScbM06IlU5DXkYLAj+gGcr1PnYZ44HRpoBOSWJJZiWZiSSzHqzE8sx+J5m1ijLP3WnZ0dN9PidrWjaP7ZGj7W1NVaVLaNqIqD2adFAA689BPVnbGpbk3uP6grUf2bTzMWJu/5b9OKfl1I0uGP4wu2a25uGvuP/fKf417Sf1y05ZhtZ7WU9Ve211P6VZyD+sRErN7T1leMGOOlY+Fj6lX+Qn7I/hLngr+Sv9gnuJVkisR0gU44HA+UExELKTxqPcb+q3+RlyWtSfI39Vv8oRM7Ru+iu7/2TT/c0/8AoWSEs6PTCqtK1ztRVQZ64UYGfngS9MDyxERAREQEREBERAhH8naJ/wB9plA9OaLHOB8SRqiflsHXPEtIrvIPD8LVj+gcb/nTZ7O3J9Au5beASfB2jG7MlBNHURtbdaFYiJrrESk0PvZ9JqVZp0ZW23obfeqT4hSD7R/TAOBzk5G03pSbztC1KWvO1YbN3j70UaCsPcTubcErUEu5AzhR6DoCxwoyMkZnIe83e6/Xsd5KUZytKnyjGMGwj+cbjPPAPQepiNTqXtdrbGZ7GxudsFjjgZwMYA9AABLc6WLTxTnPV18GkrTnbnJERNhukREBERAREQEREBJLuxpTbrtJWOp1FL564FTC85x8RTt/SwkbN6+iLsjxNVbqj7tKCpfvLfM3rxtRV9CD43oVkWnk1tVfgxT8fLrYiImF54iIgIiICIiAiIgWtTp1sRq2GVdSrDJGVYYIyORwZF93728NqXObKGNDNwNwUApbgAY3IyE8AbtwGQATMyF7Yr8CxdWvu8JeB0NZIAvPzr659ENmc4XGHNTiqmErMLtbtinS1m69wiAgZOeSeiqByx+Q+BkD3q+kCjRgpXi7UcYrBO1Qc+a1wCF6Hy8seOMZI5N2t2zdq7PFvcu3oOiKPhWnRR8+SfUmYMWnm/Oejcw6a2Xn0hPd6/pBu1ma6t1OmPG3pa/BB8VlYgKc+4PgMnkrNUlYnSpSKRtDsY8VccbVIiJZlIiICIiAiIgIiICIiBRjj4n5DqT6AfMnid47ld3vqOjSo48U+0tIzg2NywGfxV4UcDhR65nOPoy7t/WdV9YcHwtMysOOGvI3Ip4/EBWz45NZ6deyZmO0uLrs3Fbgjt+1YlMxmUc9WJTMZgViUzGYFYlMxmBWIiAlCM8SsQOHd+O534PuBrH+i2sxrwMCtupoPp0931KqR+ISdbn0Z2j2dXqKmpuUPW4wynP6QQRyCCAQRyCARzOId8O6VnZ1oDHdQ5xVaccn0qs9BZ/gw5Hqq5K27Oxo9TEx/jt17IKIiXdIiIgIiICIiAiIgIiICSPd/sG3W3rRUPyWd/SuvOC5z68EKOckdMBsW+yOxbtXaKaELNxk9EQE432t+KvB+ZwcAkYnbe6ndSrs+nYnmsbBstI8zt/7VHovp8ySTW1tmjqtTGOOGvX9IjtDsHSaZtLQ1SNpqqtZaVdRZkqtZNjBgdz8sc9eTLPZVnZWpYougrVhU1w36WlQyKVB2nB59ovB+Mme29KLdXp6mztenWIcdcMtQOP1GW+x+5FWmcuLbrCanoHiGrCo5QtjZWvPs15Oekp9vDO/Xt/1w+7AVOxthc6bTgAKSPqinliBsTFZFjBmCkJkg8HEvansvs4JW1Og095tBZFrp04yoALNlwAMZAxnOT+mZlvcypqzUbLfD4KITWy1tu3M6qyEMSc8OGA3EKFBxM3Udgq1daK9lZqBVXrKhwpGGXzKRyAPTjAIwQJEndB6insevO/TaddrBDnSA4YqWK5FeDtUZbHCjGcZErZpuxlNgOn0uaygYDSqclzhdmK/aZII8ueRjrJLXd0aLVAYvxY1mfKxywCsvtFPBCjn3geQQeZb03cqiu5rw1hZmDYJTAxYbAMhNzAEkeYkgYGcAYgeOzuwuy9QperS6VlBxn6tWPQMCMpyCrKQRwQQRkGZf8jtB/qel/u9X/LMvsvspNOpWvODs6nPuVpUP/LWv68zNkzt2EP/ACO0H+p6X+71f8siu9HdfR1aO6yvS6dLFQsrpTWrKQRhlYLkH5ibbIbvl9g1H3ZkCZiIgIiICWtVpktRq7FDI4KsrDIKkYKkeol2IHIe9X0YXUE2aQNdRgsUJBtTHOF/Orjp+Px+OTNHDA9PQ4PyI6g/A/KfS01zvL3D0uuO9w1d2MeLWQGI5wHBBVxknqM/OXi3q6GHXWryvzj+3DYm3dt/RfrKCTSBqa/QqVS3HHvIxCk89Q2OCcLwJqWpQ1NstVq3HO21WrbHx2uAcfOXiYl1MefHk8sqRGJSSzKxECAieS4ztz5uBj1yegA6kzYeyu4Ov1OMUGpD+Pfmr49EwbPTHKjqPQ5kTOzFfLSnmlr5P8f1fEzYe7XcfU67a6qa9OSM3PgZXrmlTzZweGxt56nBE6J3e+jDS6Yiy3/SLQQQbABWpHqlWcdeQW3EYHORmbgBjpKTb0c3Nr5nlj+WB2J2DRo6vCoQKvUnqzNgDe7HlmwBzJCIlHM33a93h1Xhami3GdlGtfGcZ2rUcZ9Okgu6P0kXa6yyt6K69une9WFjPypQbWBRePafH0mx9qVhtdpVYAqatWCCMggioEEHqJk6Du1pNOS1OmoqLKUY101oSp6qxVRkcDj5R2XrNYid4QHZvezUlN1lYYms2L7G7TbseEGQLYzOSDbgEA784HTmS1HeO2vJs0+FWnxWxYCVbAxS2FxuLHaME5wTiSeq7I09yhLKarEAwFetGUDIOACMAZVf2R8JZHdvSZLfVqMlPDJ8GvJTaF8Mnbyu0AY6YGJMqPXYXaw1VC3bShJdSrZBDI7VsDuAPVD1APxAkhLOl0ldS7K0VEGSFRQqgkkkgDjkkn9cvSJCIiAkN3y+waj7syZkN3y+waj7swJmIiAiIgIiICIiAlnU6Ou0bbEV1Bzh1DDPTIB9eT/bL0QNa1f0b9m2HJ0yockk1NZTnP5Xgsu79fSRur+iHQuco2oqGMbVt3gn8rNyu2enAOOOnXO7xJ3XjJevSZaD/wBjek/P6r9qn/oyT0/0X9moQTQXwOltt1injqyO5Qn193j0xNriN5TOW89bT8sHs3sLTaYYopqq4I8iKpwTkjIGcZmdESGMiIgIiIGt95rXW+pq8+INPrimBk7wlZXA9TnHEweye0rXt2rfqLkOlvdxZSte20GkVhGWhDuIa3jJ6fKTPaH2/Sfd6r/4pMFvWVmN0w5ye1Ndo9M5VLDbikqrtqdUp9jY7OHZdyl2UJ4YHlYegcNNgu7b1YuNa1eXKqGNb49rg1PnPuoFtD/Pb0zzsOl1ldq7q3V1zjKMGGfhkHrL0vMoaj3os1IttFRu2tRWoNe7Ctm6xmXHRitQTI59ovynntDvLqgLgiYaosCWptx/PsqBSAQxNQU56eYElc8bTpdfVbnw7EfacHYytg/A4PBl/MhO/Jplfa+uw9gBw6gqj0P5H+r6dsgBzhdzWeTJ5z5s5l3Udt6xHtTqECgt9Xs8g3VL9YGGxaCr2vsXkeHj4521WBGQcg+olZKGm29t9obQ6quNmSPAsJJ8K2zd73lz4SLt9DbjqBnH1Xa+ov0naC3LgIp2EVugxk5XL4YkYH4o+TMCMb1Ibvl9g1H3ZgTMREgIiICIiAiIgIiICIiAiIgIiICIiAiIga33n07WX1Vp776fXIvOPMyVgc+nJkb2T3bdbCU0iaYfVL6WKmkeJY5p2E+H1A8N+W6bvmZNdrXKmt0zscKtWrYk9AAKiSf1T12P3z0Wsdk0+oSxlUuQueEBALcjplh/bHY25xPogX7B1bVZrrNBIqQ113eGxKVWILi9fGBY6HbnkJyDwpkOx1v+vWh/GKhX3OxtFLEsnhipHGwFVDAlP1k5zJBO9mmwGZzWpYKrWq1ancrMrKzgAqQhwc8njqRMq7tuhOHsVW9oQpI3sKgS5Rc5bABPAkzz6m20bNcPdrUVaSimprC4A34u8Iq/hbVO+tRvrR+dpzkejdJ6fsnW77STYyl8kDUuvir4rMop83+j7ayikDbuKnOep2RO16CVUW17m3bV3ruOz3wBnJK+vw9ZQdsUms2rYr1hgm6shxuLBdvkzzkj9EjrJ2eexNI1WmpqfG9K0VsHI3BQDg+vMzpYfWoGZCwBVQ5yQPLyN3Pp5TLNnbWnXfuuqGwhXzYg2s3Kq/PlJ9AYGbIbvl9g1H3ZklpddXbu8N0faxRtjK21h1VsHg/IyN75fYNR92YEzERAREQEREBERAREQEREBERAREQEREBERA1nvQ1f1ihbbFqV6dbXvdlUAstQ43EAn1x8pq3cfudo+zbrLT2jTaHpajbmtMBmUls+KefJ/jOmW0q/DKGHzAP+ctfg+r82n7K/wk7ztMeq0WmI2hqllWnsrFduv07KgdKwPCGFNFlILZsJZ8W5JyAdowq5M8WaPSk2Y12n227vEDGpm952Tw2L+TBtbOQc+mw5M278H1fm0/ZX+Efg+r82n7K/wkbo3aWvY+iDofrtBVFCAM6k7ULtWAfF2kg2HJZWJAHQ7mbOC6RdPZSms04LmlgxasgGpKkGVDjcD4A9R168TZvwfV+bT9lf4R+D6vzafsr/AAk7oavcuntcW267TGz2YfwyiqyIbN1eGtYgMLADyfcB+Us6Hs/Q1XG363pz7Y2r51yATYxVi1pBO608gL05BPM278H1fm0/ZX+Efg+r82n7K/wke41zu6dLpDafrlDByuALFUKq5wBusbHXou1fgoyZc72dvaZ9Feq30sxQgAWoST8AAeTJ/wDB9X5tP2V/hKjQVDkVpn+qv8IF+IiAiIgIiICIiBh9r6o1ae2xfeVGK8bvNjyjbnzc4GM8yC0HeO2uo2377c7iFSgUsi1ErbZb4lm1VzjAJBPpn02DX9nV3qFsXcoZXAyR5lOVPB9Dz+oSx2n2Bp9Tjxq1fAK85xgnOCAecEZGeh5GDAw6u9SMD7K4WBihqPhF9/kKJgWEZYPkHOAFbcVxPA74IeBVdxU9rECshAhsVlsIsxndUwGMg+hODiRv7EocOGrHtGV3IJViyqFVtwO7IVQM56Sp7Go2PX4ahHQVsqjaCgG1U46ADoB0gj3Qrd9RXkW1OrAVBRmkNZa1fiWVVqbeqKV4J5JwM8Zvd5u17ahSKSys5JYeCbSE24yQGGzzsgJPAyfhM9+7mmJJNY5fxT5m5fAUlueQQACDwccgzIXs2sW+OF9psFecn3AchcZx1+UnkQi6+8wqwlwclQ4NyIBW9lfvpUm82E9BwpXPG7PEXd7UVGY1XB0L70xUSiooZrHYWeGFAZeN2T0AJBEzj3f05axvDG60FWOT0JyQvPkyQCduMkA9RLNvdXSOqo1KlVBUDn1O4lufM27zbjk7iTnPMqLfZXbTGpzqFZXpVTa+1VVm27m8NA7OAPmBn0zMe7vJZYy0U1tXc9jITaKz4aisWeKyLblgQyDbkEbuQOAZTS9h0VI6JWAtmd4JJzn0O45xyeOgyZj9md3kotZ1I24IRQuNobabC7Ek2MxQeY84wOZPcRj94rV1lik509QJs9iwAUVjLV27vaP4pC7ApPJz6TLs73KquTTd4ibt1XstyqqK7WMfE2Ku2xTywPPTPEy07taYKE8MbR4vUsf53+c5JydxAJ+YB6x/JnS7UTwl2oSwBycljli/PnyQCd2ckZkDBfvtSLTV4dxIfZuATaTmocefPW9RgjOQRjOAZHX6txdRVWRl2dnBGfZIvJHPB3vWM89Z6fsWgkE1jIYODyDuDmwHI/2yTPT9k1G03FfaMhqLbm9w8lQM4HQdPhJEa3aV1aap2dHVFPhlEIxb5gaeWxZhtgzxySD04mdIHFaCwg2bV3lQQpbHmKgk4Gc8ZkdX3W0q1CgV4qDrYF3v7y+6c7s4HoOnyktJCIiQEREBERAREQEREBERAREQEREBERAREQEREBERAREQEREBERAREQEREBERAREQP//Z"/>
          <p:cNvSpPr>
            <a:spLocks noChangeAspect="1" noChangeArrowheads="1"/>
          </p:cNvSpPr>
          <p:nvPr/>
        </p:nvSpPr>
        <p:spPr bwMode="auto">
          <a:xfrm>
            <a:off x="120650" y="-795338"/>
            <a:ext cx="1638300" cy="163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5" name="AutoShape 4" descr="data:image/jpg;base64,/9j/4AAQSkZJRgABAQAAAQABAAD/2wCEAAkGBhIQEBQQEhQVFREVFRMTFxUVFhYXFxgVFxYYFxYREhkYHDIfFxkjGhMWHy8gJigtLSwtFx4xNTAqNSYrLSoBCQoKDgwOGg8PGi0lHyQqLCwsKiwtLCwsLCksLCksKSwtLCwsKSwsLCwpLCwsLCwsLCwxKSwsLCwsLCksLCwpKf/AABEIAOEA4QMBIgACEQEDEQH/xAAcAAEAAQUBAQAAAAAAAAAAAAAABQEDBAYHAgj/xABKEAACAgEDAQUEBAkIBwkAAAABAgADEQQSITEFBhMiQSMyUWEHFDRzFUJSU3GBkrPRFjNDcpGUobEkVGJjwdLTF4KTorLCw9Th/8QAGgEBAAIDAQAAAAAAAAAAAAAAAAECAwQFBv/EACsRAQACAQIEBQQCAwAAAAAAAAABAgMEERIhMUEUMlFhkQUicbFCoRPR4f/aAAwDAQACEQMRAD8A7jERAREQETy7gAkkAAZJPQAdSZzfvb9NVGnzXowuos9bMkUr1HBHNp4Hu4Ug+96S1azadoXpS152rDpWZrva30hdnaU7bdTXu/JTdaw+bLUGIHHUicC7xd+dbryfGubwz/QoSlQGQQCoPnwQCC24gjiQA+E26aSZ80t6mhtPml3DXfTzpFOKqL7OTknZWMehGWJOfmBIq/6fn3ez0a7eMb7iG+eQtZHX5zksDrM8aTG2I0WKOu7v/Zn0i6i2qu46aorYiOFS5tw3KGG7dXjofSZtf0gMD7TSOB/u7KnOfmHKjHXnPw4+Gnd2vsWm+4o/drJKbEaDFasTzcLiluGk786R8B3aljxtvRqxn8kOfZuf6rGTtdoYBlIKkAgg5BB5BB9ROYkcEeh4I+PyMtafSipi9JalyclqTsyfjYo8lnU++DjJxgnMw3+nT/CflMXdWiaX2d32trwupTxF/O1DzAfGyrOT8cpnPPkGBna+z+0qtQgsqdXU+qnofVWHVWBBBBwQQQZzcmK+OdrQtE7smIiY0kREBERAREQEREBERAREQEREBInvH3n0/Z9Pjah9qk7VUDc7t+Sijqf8B64njvT3qo7OoN9x+SIMbrG9EQf5noByZ8495+89/aF5vuPxCIPdrTPuJ/xPUnk+gGfDhnJPs2cGnnLPslO+f0i6ntJsEmrTjIFKMcEE9bj/AEjYwOeBjgcnOqxE6tKVpG0O1THXHG1YIiJZcgdYgdYHW+7X2LTfcUfu1klI3u19i033FH7tZJTdp5Y/Dyc9SIiWQRS71WeNS3h28AsACHA6JcCPOvA+DDnay5OUSt6VvG1oG7dhd6K9T7Nh4d4GTUxXzADl6SD7RM55wCONyrnEmpy10zjkgghlZThlYdGU+hH/AOcgkTc+63eE6hTVbgaivrjjxE4xcg9Bk7SPRh8CueFqtJOH7o6Mtbbp+IiaKxERAREQEREBERAREQEtarUrWjWOQFUFiT0AAyTLsge0H+tXikfzNDq9h/KuXa9Va/ELnxGPowrx+NtmI3VtaKxvLi30qarW26lbNUjV0sG+rL6CskcN8LiApYHkcDoBNJn1P2h2dXqKmotQPU42sp6Efq5BB5BHIIBE4135+imzS7r9Jus043MyHl6hn09bEAPX3hgk56zo4csVjhlu6L6hSYjHfl79nPYlAZWbjtkREBA6xA6wOt92vsWm+4o/drJKRvdr7FpvuKP3aySm7Tyx+Hk56kREsgiIgJ5IIKurFLEO5HHVT0yPiCOCDwQSDPUSJiLRtI3vu3219aoDkAWqfDtUdFsUDdt5ztIIZc8lWU+slZzbsrtT6peLv6JsJcPQL+LfjplDjJP4hf1UA9IVsjI6Tzeowzhvw/DNE7qxETXSREQEREBERAREQMbtPXCimy5ulaM5HTO0ZwM+p6SN7G0jV1Zfm2wm204wPEflgAeQq8IoPIVFBJOSad4m326bTfivZ4z/ADXT4sVR8D4vgn4FVceszpkpHdqai3SqsREyNRoPfn6LatZuv02KtT5mYY8lrHnz/ksT+OOuTkHqOK9o9nW6e1qbkKWr7ytjI+B4OCD6EEg+hn1RIbvL3T0/aFfh3pkjOyxeHQkYyp/x2nIOBkHAmbHmmnLs6ek+oWw/bfnX9PmiJsfe/uLqOzW8430EgLeowpJHusMko3B4JIPoTNcm9W0WjeHpceWuWvFSd4IHWIHWWZHW+7X2LTfcUfu1klI3u19i033FH7tZJTdp5Y/Dyc9SIiWQREQEREChGeCAR6g8gj1BHqJuHcbXmzSCpjmzTnwGySWKqB4TsSclmqKEnjLFsDE1CSHdXWGrXBPxNQjBh/vKgGR/l5PEUnqcVjovHP1+Pix8XotWeboERE4TKREQEREBERAREQNfDeJ2ha3Vaaaqcj85YzW2I3zCLpm+Qs9c8Sci+yeb9aw5U6kYPodum06Nj9Doyn5qR6SUmavRzs073kiIlmIiIgWtRpksUpYqujcFWAZSPgQeDORd9/oiavN+gBZPLnT+ZnX0LVsxyw6HaeRk4JAAnYolq2ms7wz4NRfBbipL5PI/h+v1BgdZ3/vv9G9PaANqYq1XlHic7WA422qOvHAbqMAcgYnDu2OxL9Hcab0KOOmejAHG+s/jLx1H+HSb2PNF+Xd6fS62mojbpPp/p03u19i033FH7tZJSN7tfYtN9xR+7WSU6dPLH4cGepEQJZBErtPwP9hmL+E6fztX/iJ/GRMxAyYkdb3i0qna19QI/wBsf8JafvVpR0s3/dpZYB+kopx+uUnLSOsx8rRS09IS0olmy7TWdSup0/Hx8Swac/2C8t+lRIWzvfpwPKLWPwFTqf05tCr/AI5+Uwe1O9ddlFqCq4Fq7FGRUBkqRziwnHPwMwZs2K1JrxR0ZK4Ms84rPw7yIljQaoW1JaBgOiuAeoDANg/2y/POpIiICIiAiIgIiIGm9l94dLSdRXbqKa3Gq1JKvbWrAGwkEhjnkTOHezRnhNRVY3olTi2w/wBSurLt8eAeAT6S/wBjeW/WV8gDUK6r08tmnpYuo/Ja3xjnoWD+oMl5htquGeHZgnTxad90H/KSr8jU/wBy1v8A0Y/D4P8AN0ap/j7B68fD+fCZ/VnpzjiTmImPxdvRPhqIP8OP/qmq/Yq/6sfhPUnkaOzHpm2hTj5jfwflJ2JHi7p8NRBfX9UeBoyCehe+oKPmxUlgP0KT8jK+Jr/zGm/vVv8A9WTk8XXKis7kKigszMQAFAyWYngAD1keKyJ8PT0Qwp1z8501OPTFuoz885q2/owf0zTfpF1hWk6bUWaW+xhvWpdNarKc4FhsGqJp6HnBJwwwwyJ472/ScbM06IlU5DXkYLAj+gGcr1PnYZ44HRpoBOSWJJZiWZiSSzHqzE8sx+J5m1ijLP3WnZ0dN9PidrWjaP7ZGj7W1NVaVLaNqIqD2adFAA689BPVnbGpbk3uP6grUf2bTzMWJu/5b9OKfl1I0uGP4wu2a25uGvuP/fKf417Sf1y05ZhtZ7WU9Ve211P6VZyD+sRErN7T1leMGOOlY+Fj6lX+Qn7I/hLngr+Sv9gnuJVkisR0gU44HA+UExELKTxqPcb+q3+RlyWtSfI39Vv8oRM7Ru+iu7/2TT/c0/8AoWSEs6PTCqtK1ztRVQZ64UYGfngS9MDyxERAREQEREBERAhH8naJ/wB9plA9OaLHOB8SRqiflsHXPEtIrvIPD8LVj+gcb/nTZ7O3J9Au5beASfB2jG7MlBNHURtbdaFYiJrrESk0PvZ9JqVZp0ZW23obfeqT4hSD7R/TAOBzk5G03pSbztC1KWvO1YbN3j70UaCsPcTubcErUEu5AzhR6DoCxwoyMkZnIe83e6/Xsd5KUZytKnyjGMGwj+cbjPPAPQepiNTqXtdrbGZ7GxudsFjjgZwMYA9AABLc6WLTxTnPV18GkrTnbnJERNhukREBERAREQEREBJLuxpTbrtJWOp1FL564FTC85x8RTt/SwkbN6+iLsjxNVbqj7tKCpfvLfM3rxtRV9CD43oVkWnk1tVfgxT8fLrYiImF54iIgIiICIiAiIgWtTp1sRq2GVdSrDJGVYYIyORwZF93728NqXObKGNDNwNwUApbgAY3IyE8AbtwGQATMyF7Yr8CxdWvu8JeB0NZIAvPzr659ENmc4XGHNTiqmErMLtbtinS1m69wiAgZOeSeiqByx+Q+BkD3q+kCjRgpXi7UcYrBO1Qc+a1wCF6Hy8seOMZI5N2t2zdq7PFvcu3oOiKPhWnRR8+SfUmYMWnm/Oejcw6a2Xn0hPd6/pBu1ma6t1OmPG3pa/BB8VlYgKc+4PgMnkrNUlYnSpSKRtDsY8VccbVIiJZlIiICIiAiIgIiICIiBRjj4n5DqT6AfMnid47ld3vqOjSo48U+0tIzg2NywGfxV4UcDhR65nOPoy7t/WdV9YcHwtMysOOGvI3Ip4/EBWz45NZ6deyZmO0uLrs3Fbgjt+1YlMxmUc9WJTMZgViUzGYFYlMxmBWIiAlCM8SsQOHd+O534PuBrH+i2sxrwMCtupoPp0931KqR+ISdbn0Z2j2dXqKmpuUPW4wynP6QQRyCCAQRyCARzOId8O6VnZ1oDHdQ5xVaccn0qs9BZ/gw5Hqq5K27Oxo9TEx/jt17IKIiXdIiIgIiICIiAiIgIiICSPd/sG3W3rRUPyWd/SuvOC5z68EKOckdMBsW+yOxbtXaKaELNxk9EQE432t+KvB+ZwcAkYnbe6ndSrs+nYnmsbBstI8zt/7VHovp8ySTW1tmjqtTGOOGvX9IjtDsHSaZtLQ1SNpqqtZaVdRZkqtZNjBgdz8sc9eTLPZVnZWpYougrVhU1w36WlQyKVB2nB59ovB+Mme29KLdXp6mztenWIcdcMtQOP1GW+x+5FWmcuLbrCanoHiGrCo5QtjZWvPs15Oekp9vDO/Xt/1w+7AVOxthc6bTgAKSPqinliBsTFZFjBmCkJkg8HEvansvs4JW1Og095tBZFrp04yoALNlwAMZAxnOT+mZlvcypqzUbLfD4KITWy1tu3M6qyEMSc8OGA3EKFBxM3Udgq1daK9lZqBVXrKhwpGGXzKRyAPTjAIwQJEndB6insevO/TaddrBDnSA4YqWK5FeDtUZbHCjGcZErZpuxlNgOn0uaygYDSqclzhdmK/aZII8ueRjrJLXd0aLVAYvxY1mfKxywCsvtFPBCjn3geQQeZb03cqiu5rw1hZmDYJTAxYbAMhNzAEkeYkgYGcAYgeOzuwuy9QperS6VlBxn6tWPQMCMpyCrKQRwQQRkGZf8jtB/qel/u9X/LMvsvspNOpWvODs6nPuVpUP/LWv68zNkzt2EP/ACO0H+p6X+71f8siu9HdfR1aO6yvS6dLFQsrpTWrKQRhlYLkH5ibbIbvl9g1H3ZkCZiIgIiICWtVpktRq7FDI4KsrDIKkYKkeol2IHIe9X0YXUE2aQNdRgsUJBtTHOF/Orjp+Px+OTNHDA9PQ4PyI6g/A/KfS01zvL3D0uuO9w1d2MeLWQGI5wHBBVxknqM/OXi3q6GHXWryvzj+3DYm3dt/RfrKCTSBqa/QqVS3HHvIxCk89Q2OCcLwJqWpQ1NstVq3HO21WrbHx2uAcfOXiYl1MefHk8sqRGJSSzKxECAieS4ztz5uBj1yegA6kzYeyu4Ov1OMUGpD+Pfmr49EwbPTHKjqPQ5kTOzFfLSnmlr5P8f1fEzYe7XcfU67a6qa9OSM3PgZXrmlTzZweGxt56nBE6J3e+jDS6Yiy3/SLQQQbABWpHqlWcdeQW3EYHORmbgBjpKTb0c3Nr5nlj+WB2J2DRo6vCoQKvUnqzNgDe7HlmwBzJCIlHM33a93h1Xhami3GdlGtfGcZ2rUcZ9Okgu6P0kXa6yyt6K69une9WFjPypQbWBRePafH0mx9qVhtdpVYAqatWCCMggioEEHqJk6Du1pNOS1OmoqLKUY101oSp6qxVRkcDj5R2XrNYid4QHZvezUlN1lYYms2L7G7TbseEGQLYzOSDbgEA784HTmS1HeO2vJs0+FWnxWxYCVbAxS2FxuLHaME5wTiSeq7I09yhLKarEAwFetGUDIOACMAZVf2R8JZHdvSZLfVqMlPDJ8GvJTaF8Mnbyu0AY6YGJMqPXYXaw1VC3bShJdSrZBDI7VsDuAPVD1APxAkhLOl0ldS7K0VEGSFRQqgkkkgDjkkn9cvSJCIiAkN3y+waj7syZkN3y+waj7swJmIiAiIgIiICIiAlnU6Ou0bbEV1Bzh1DDPTIB9eT/bL0QNa1f0b9m2HJ0yockk1NZTnP5Xgsu79fSRur+iHQuco2oqGMbVt3gn8rNyu2enAOOOnXO7xJ3XjJevSZaD/wBjek/P6r9qn/oyT0/0X9moQTQXwOltt1injqyO5Qn193j0xNriN5TOW89bT8sHs3sLTaYYopqq4I8iKpwTkjIGcZmdESGMiIgIiIGt95rXW+pq8+INPrimBk7wlZXA9TnHEweye0rXt2rfqLkOlvdxZSte20GkVhGWhDuIa3jJ6fKTPaH2/Sfd6r/4pMFvWVmN0w5ye1Ndo9M5VLDbikqrtqdUp9jY7OHZdyl2UJ4YHlYegcNNgu7b1YuNa1eXKqGNb49rg1PnPuoFtD/Pb0zzsOl1ldq7q3V1zjKMGGfhkHrL0vMoaj3os1IttFRu2tRWoNe7Ctm6xmXHRitQTI59ovynntDvLqgLgiYaosCWptx/PsqBSAQxNQU56eYElc8bTpdfVbnw7EfacHYytg/A4PBl/MhO/Jplfa+uw9gBw6gqj0P5H+r6dsgBzhdzWeTJ5z5s5l3Udt6xHtTqECgt9Xs8g3VL9YGGxaCr2vsXkeHj4521WBGQcg+olZKGm29t9obQ6quNmSPAsJJ8K2zd73lz4SLt9DbjqBnH1Xa+ov0naC3LgIp2EVugxk5XL4YkYH4o+TMCMb1Ibvl9g1H3ZgTMREgIiICIiAiIgIiICIiAiIgIiICIiAiIga33n07WX1Vp776fXIvOPMyVgc+nJkb2T3bdbCU0iaYfVL6WKmkeJY5p2E+H1A8N+W6bvmZNdrXKmt0zscKtWrYk9AAKiSf1T12P3z0Wsdk0+oSxlUuQueEBALcjplh/bHY25xPogX7B1bVZrrNBIqQ113eGxKVWILi9fGBY6HbnkJyDwpkOx1v+vWh/GKhX3OxtFLEsnhipHGwFVDAlP1k5zJBO9mmwGZzWpYKrWq1ancrMrKzgAqQhwc8njqRMq7tuhOHsVW9oQpI3sKgS5Rc5bABPAkzz6m20bNcPdrUVaSimprC4A34u8Iq/hbVO+tRvrR+dpzkejdJ6fsnW77STYyl8kDUuvir4rMop83+j7ayikDbuKnOep2RO16CVUW17m3bV3ruOz3wBnJK+vw9ZQdsUms2rYr1hgm6shxuLBdvkzzkj9EjrJ2eexNI1WmpqfG9K0VsHI3BQDg+vMzpYfWoGZCwBVQ5yQPLyN3Pp5TLNnbWnXfuuqGwhXzYg2s3Kq/PlJ9AYGbIbvl9g1H3ZklpddXbu8N0faxRtjK21h1VsHg/IyN75fYNR92YEzERAREQEREBERAREQEREBERAREQEREBERA1nvQ1f1ihbbFqV6dbXvdlUAstQ43EAn1x8pq3cfudo+zbrLT2jTaHpajbmtMBmUls+KefJ/jOmW0q/DKGHzAP+ctfg+r82n7K/wk7ztMeq0WmI2hqllWnsrFduv07KgdKwPCGFNFlILZsJZ8W5JyAdowq5M8WaPSk2Y12n227vEDGpm952Tw2L+TBtbOQc+mw5M278H1fm0/ZX+Efg+r82n7K/wkbo3aWvY+iDofrtBVFCAM6k7ULtWAfF2kg2HJZWJAHQ7mbOC6RdPZSms04LmlgxasgGpKkGVDjcD4A9R168TZvwfV+bT9lf4R+D6vzafsr/AAk7oavcuntcW267TGz2YfwyiqyIbN1eGtYgMLADyfcB+Us6Hs/Q1XG363pz7Y2r51yATYxVi1pBO608gL05BPM278H1fm0/ZX+Efg+r82n7K/wke41zu6dLpDafrlDByuALFUKq5wBusbHXou1fgoyZc72dvaZ9Feq30sxQgAWoST8AAeTJ/wDB9X5tP2V/hKjQVDkVpn+qv8IF+IiAiIgIiICIiBh9r6o1ae2xfeVGK8bvNjyjbnzc4GM8yC0HeO2uo2377c7iFSgUsi1ErbZb4lm1VzjAJBPpn02DX9nV3qFsXcoZXAyR5lOVPB9Dz+oSx2n2Bp9Tjxq1fAK85xgnOCAecEZGeh5GDAw6u9SMD7K4WBihqPhF9/kKJgWEZYPkHOAFbcVxPA74IeBVdxU9rECshAhsVlsIsxndUwGMg+hODiRv7EocOGrHtGV3IJViyqFVtwO7IVQM56Sp7Go2PX4ahHQVsqjaCgG1U46ADoB0gj3Qrd9RXkW1OrAVBRmkNZa1fiWVVqbeqKV4J5JwM8Zvd5u17ahSKSys5JYeCbSE24yQGGzzsgJPAyfhM9+7mmJJNY5fxT5m5fAUlueQQACDwccgzIXs2sW+OF9psFecn3AchcZx1+UnkQi6+8wqwlwclQ4NyIBW9lfvpUm82E9BwpXPG7PEXd7UVGY1XB0L70xUSiooZrHYWeGFAZeN2T0AJBEzj3f05axvDG60FWOT0JyQvPkyQCduMkA9RLNvdXSOqo1KlVBUDn1O4lufM27zbjk7iTnPMqLfZXbTGpzqFZXpVTa+1VVm27m8NA7OAPmBn0zMe7vJZYy0U1tXc9jITaKz4aisWeKyLblgQyDbkEbuQOAZTS9h0VI6JWAtmd4JJzn0O45xyeOgyZj9md3kotZ1I24IRQuNobabC7Ek2MxQeY84wOZPcRj94rV1lik509QJs9iwAUVjLV27vaP4pC7ApPJz6TLs73KquTTd4ibt1XstyqqK7WMfE2Ku2xTywPPTPEy07taYKE8MbR4vUsf53+c5JydxAJ+YB6x/JnS7UTwl2oSwBycljli/PnyQCd2ckZkDBfvtSLTV4dxIfZuATaTmocefPW9RgjOQRjOAZHX6txdRVWRl2dnBGfZIvJHPB3vWM89Z6fsWgkE1jIYODyDuDmwHI/2yTPT9k1G03FfaMhqLbm9w8lQM4HQdPhJEa3aV1aap2dHVFPhlEIxb5gaeWxZhtgzxySD04mdIHFaCwg2bV3lQQpbHmKgk4Gc8ZkdX3W0q1CgV4qDrYF3v7y+6c7s4HoOnyktJCIiQEREBERAREQEREBERAREQEREBERAREQEREBERAREQEREBERAREQEREBERAREQP//Z"/>
          <p:cNvSpPr>
            <a:spLocks noChangeAspect="1" noChangeArrowheads="1"/>
          </p:cNvSpPr>
          <p:nvPr/>
        </p:nvSpPr>
        <p:spPr bwMode="auto">
          <a:xfrm>
            <a:off x="273050" y="-642938"/>
            <a:ext cx="1638300" cy="163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246" name="Picture 6" descr="http://hotmath.com/images/gt/lessons/genericalg1/circle_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676400"/>
            <a:ext cx="36957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DETERMINING THE PROPER GRAPH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7800"/>
          </a:xfrm>
        </p:spPr>
        <p:txBody>
          <a:bodyPr/>
          <a:lstStyle/>
          <a:p>
            <a:r>
              <a:rPr lang="en-US" altLang="en-US" sz="2800" b="1" dirty="0"/>
              <a:t>Bar Graph</a:t>
            </a:r>
          </a:p>
          <a:p>
            <a:pPr lvl="1"/>
            <a:r>
              <a:rPr lang="en-US" altLang="en-US" sz="2400" dirty="0"/>
              <a:t>How a quantity varies with time, location, temperature, etc.</a:t>
            </a:r>
          </a:p>
        </p:txBody>
      </p:sp>
      <p:pic>
        <p:nvPicPr>
          <p:cNvPr id="11268" name="Picture 2" descr="http://www.myschoolhouse.com/courses/M/2/Images/SummerBooksR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667000"/>
            <a:ext cx="48006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DETERMINING THE PROPER GRAPH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495800"/>
          </a:xfrm>
        </p:spPr>
        <p:txBody>
          <a:bodyPr/>
          <a:lstStyle/>
          <a:p>
            <a:r>
              <a:rPr lang="en-US" altLang="en-US" sz="2800" b="1" dirty="0"/>
              <a:t>Line Graph</a:t>
            </a:r>
          </a:p>
          <a:p>
            <a:pPr lvl="1"/>
            <a:r>
              <a:rPr lang="en-US" altLang="en-US" sz="2400" dirty="0"/>
              <a:t>Most of what we will use in chemistry.  </a:t>
            </a:r>
          </a:p>
          <a:p>
            <a:pPr lvl="1"/>
            <a:r>
              <a:rPr lang="en-US" altLang="en-US" sz="2400" dirty="0"/>
              <a:t>Independent variable – x axis </a:t>
            </a:r>
          </a:p>
          <a:p>
            <a:pPr lvl="1"/>
            <a:r>
              <a:rPr lang="en-US" altLang="en-US" sz="2400" dirty="0"/>
              <a:t>Dependent variable – y axis</a:t>
            </a:r>
          </a:p>
          <a:p>
            <a:pPr lvl="1"/>
            <a:r>
              <a:rPr lang="en-US" altLang="en-US" sz="2400" dirty="0"/>
              <a:t>These graphs track changes over long or short periods of time.</a:t>
            </a:r>
          </a:p>
        </p:txBody>
      </p:sp>
      <p:pic>
        <p:nvPicPr>
          <p:cNvPr id="5" name="Picture 2" descr="http://www.mathgoodies.com/lessons/graphs/images/line_examp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1676400"/>
            <a:ext cx="50387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CAR DEPRECIATION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bought a car in 2004 and it has slowly lost value as the years have gone by.  Here is my information.  In 2004, it was worth $24,000.  In 2005, it was worth $22,500.  In 2006, it had dropped to $19,700.  In 2007, it was worth $17,500 and in 2008, it was worth $14,500.  In 2009, it was worth $10,000 and when I sold it in 2010, I got $5800.</a:t>
            </a:r>
          </a:p>
        </p:txBody>
      </p:sp>
    </p:spTree>
    <p:extLst>
      <p:ext uri="{BB962C8B-B14F-4D97-AF65-F5344CB8AC3E}">
        <p14:creationId xmlns:p14="http://schemas.microsoft.com/office/powerpoint/2010/main" val="136751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TABLE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3" indent="0">
              <a:buNone/>
            </a:pPr>
            <a:r>
              <a:rPr lang="en-US" sz="3600" dirty="0"/>
              <a:t>How is data table set up?</a:t>
            </a:r>
          </a:p>
          <a:p>
            <a:pPr lvl="0"/>
            <a:r>
              <a:rPr lang="en-US" sz="3200" dirty="0"/>
              <a:t>Order</a:t>
            </a:r>
          </a:p>
          <a:p>
            <a:pPr lvl="0"/>
            <a:r>
              <a:rPr lang="en-US" sz="3200" dirty="0"/>
              <a:t>Title</a:t>
            </a:r>
          </a:p>
          <a:p>
            <a:pPr lvl="0"/>
            <a:r>
              <a:rPr lang="en-US" sz="3200" dirty="0"/>
              <a:t>Variables</a:t>
            </a:r>
          </a:p>
          <a:p>
            <a:pPr lvl="0"/>
            <a:r>
              <a:rPr lang="en-US" sz="3200" dirty="0"/>
              <a:t>Units</a:t>
            </a:r>
          </a:p>
          <a:p>
            <a:pPr lvl="0"/>
            <a:r>
              <a:rPr lang="en-US" sz="3200" dirty="0"/>
              <a:t>Data</a:t>
            </a:r>
          </a:p>
          <a:p>
            <a:pPr lvl="0"/>
            <a:r>
              <a:rPr lang="en-US" sz="3200" dirty="0"/>
              <a:t>Neat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CAR DEPRECIATION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bought a car in 2004 and it has slowly lost value as the years have gone by.  Here is my information.  In 2004, it was worth $24,000.  In 2005, it was worth $22,500.  In 2006, it had dropped to $19, 700.  In 2007, it was worth $17,500 and in 2008, it was worth $14,500.  In 2009, it was worth $10,000 and when I sold it in 2010, I got $5800.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data table with the car data from 2004 to 2010.</a:t>
            </a:r>
          </a:p>
        </p:txBody>
      </p:sp>
    </p:spTree>
    <p:extLst>
      <p:ext uri="{BB962C8B-B14F-4D97-AF65-F5344CB8AC3E}">
        <p14:creationId xmlns:p14="http://schemas.microsoft.com/office/powerpoint/2010/main" val="273607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/>
              <a:t>THE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82880" indent="-182880" fontAlgn="auto">
              <a:spcAft>
                <a:spcPts val="0"/>
              </a:spcAft>
              <a:defRPr/>
            </a:pPr>
            <a:r>
              <a:rPr lang="en-US" sz="3200" dirty="0"/>
              <a:t>WHAT ARE WE GRAPHING?</a:t>
            </a:r>
          </a:p>
          <a:p>
            <a:pPr marL="457517" lvl="1" indent="-182880" fontAlgn="auto">
              <a:spcAft>
                <a:spcPts val="0"/>
              </a:spcAft>
              <a:defRPr/>
            </a:pPr>
            <a:r>
              <a:rPr lang="en-US" sz="2800" dirty="0" smtClean="0"/>
              <a:t>Years and money</a:t>
            </a:r>
            <a:endParaRPr lang="en-US" sz="2800" dirty="0"/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en-US" sz="3200" dirty="0"/>
              <a:t>What type of graph should we use</a:t>
            </a:r>
            <a:r>
              <a:rPr lang="en-US" sz="3200" dirty="0" smtClean="0"/>
              <a:t>?</a:t>
            </a:r>
          </a:p>
          <a:p>
            <a:pPr marL="457517" lvl="1" indent="-182880" fontAlgn="auto">
              <a:spcAft>
                <a:spcPts val="0"/>
              </a:spcAft>
              <a:defRPr/>
            </a:pPr>
            <a:r>
              <a:rPr lang="en-US" sz="2800" dirty="0" smtClean="0"/>
              <a:t>Circle		     Bar</a:t>
            </a:r>
            <a:r>
              <a:rPr lang="en-US" sz="2800" dirty="0"/>
              <a:t>	</a:t>
            </a:r>
            <a:r>
              <a:rPr lang="en-US" sz="2800" dirty="0" smtClean="0"/>
              <a:t>	      Line</a:t>
            </a:r>
            <a:endParaRPr lang="en-US" sz="2800" dirty="0"/>
          </a:p>
        </p:txBody>
      </p:sp>
      <p:pic>
        <p:nvPicPr>
          <p:cNvPr id="4" name="Picture 6" descr="http://hotmath.com/images/gt/lessons/genericalg1/circle_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9493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myschoolhouse.com/courses/M/2/Images/SummerBooksRe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3898900"/>
            <a:ext cx="24003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mathgoodies.com/lessons/graphs/images/line_example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011561"/>
            <a:ext cx="2149407" cy="188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DEVELOP A SCALE FOR THE GRAPH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Turn to graph </a:t>
            </a:r>
            <a:r>
              <a:rPr lang="en-US" altLang="en-US" sz="2800" dirty="0" smtClean="0"/>
              <a:t>sheet.</a:t>
            </a:r>
          </a:p>
          <a:p>
            <a:r>
              <a:rPr lang="en-US" altLang="en-US" sz="2800" dirty="0" smtClean="0"/>
              <a:t>What gets graphed where?</a:t>
            </a: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 smtClean="0"/>
              <a:t>The independent variable goes on the X axis and the dependent variable goes on the Y axis.</a:t>
            </a:r>
          </a:p>
          <a:p>
            <a:endParaRPr lang="en-US" altLang="en-US" sz="2800" dirty="0"/>
          </a:p>
          <a:p>
            <a:r>
              <a:rPr lang="en-US" altLang="en-US" sz="2800" dirty="0"/>
              <a:t>Count the number of lines going up.</a:t>
            </a:r>
          </a:p>
          <a:p>
            <a:pPr marL="274637" lvl="1" indent="0">
              <a:buNone/>
            </a:pPr>
            <a:r>
              <a:rPr lang="en-US" altLang="en-US" sz="2400" dirty="0" smtClean="0"/>
              <a:t>	This will be for the money $5000 to $25000</a:t>
            </a:r>
            <a:endParaRPr lang="en-US" altLang="en-US" sz="2400" dirty="0"/>
          </a:p>
          <a:p>
            <a:r>
              <a:rPr lang="en-US" altLang="en-US" sz="2800" dirty="0"/>
              <a:t>Count the number of lines going across</a:t>
            </a:r>
            <a:r>
              <a:rPr lang="en-US" altLang="en-US" sz="2800" dirty="0" smtClean="0"/>
              <a:t>.</a:t>
            </a:r>
          </a:p>
          <a:p>
            <a:pPr lvl="3"/>
            <a:r>
              <a:rPr lang="en-US" altLang="en-US" sz="2400" dirty="0" smtClean="0"/>
              <a:t>This will be for the years 2004 to 2010</a:t>
            </a:r>
            <a:endParaRPr lang="en-US" altLang="en-US" sz="2400" dirty="0"/>
          </a:p>
          <a:p>
            <a:endParaRPr lang="en-US" altLang="en-US" sz="2800" dirty="0" smtClean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/>
              <a:t>PLOT THE DATA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07653"/>
              </p:ext>
            </p:extLst>
          </p:nvPr>
        </p:nvGraphicFramePr>
        <p:xfrm>
          <a:off x="1981201" y="1469566"/>
          <a:ext cx="4800599" cy="514350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057399"/>
                <a:gridCol w="2743200"/>
              </a:tblGrid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Year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Worth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2004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$24,000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$22,500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$19,700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$17,500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$14,500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2009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$10,000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  <a:tr h="642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2010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$5,800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663" marR="24663" marT="24663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/>
              <a:t>ADDITIONAL STUFF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Put a title on your graph</a:t>
            </a:r>
          </a:p>
          <a:p>
            <a:r>
              <a:rPr lang="en-US" altLang="en-US" sz="2800" dirty="0"/>
              <a:t>Label the X axis with what it is and units.</a:t>
            </a:r>
          </a:p>
          <a:p>
            <a:r>
              <a:rPr lang="en-US" altLang="en-US" sz="2800" dirty="0"/>
              <a:t>Label the Y axis with what it is and units.</a:t>
            </a:r>
          </a:p>
          <a:p>
            <a:r>
              <a:rPr lang="en-US" altLang="en-US" sz="2800" dirty="0"/>
              <a:t>Do you need to make a key?  A legend for parts of the graph?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INTERPRETING THE DATA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Okay, so now we get to interpret what we see</a:t>
            </a:r>
            <a:r>
              <a:rPr lang="en-US" altLang="en-US" sz="2800" dirty="0" smtClean="0"/>
              <a:t>.</a:t>
            </a:r>
            <a:endParaRPr lang="en-US" altLang="en-US" sz="2800" dirty="0"/>
          </a:p>
          <a:p>
            <a:r>
              <a:rPr lang="en-US" altLang="en-US" sz="2800" dirty="0" smtClean="0"/>
              <a:t>Answer the questions on the back side of the graph sheet.</a:t>
            </a:r>
          </a:p>
          <a:p>
            <a:endParaRPr lang="en-US" altLang="en-US" sz="2800" dirty="0"/>
          </a:p>
          <a:p>
            <a:r>
              <a:rPr lang="en-US" altLang="en-US" sz="2800" dirty="0" smtClean="0"/>
              <a:t>Then do </a:t>
            </a:r>
            <a:r>
              <a:rPr lang="en-US" altLang="en-US" sz="2800" dirty="0" err="1" smtClean="0"/>
              <a:t>Brainstretcher</a:t>
            </a:r>
            <a:r>
              <a:rPr lang="en-US" altLang="en-US" sz="2800" dirty="0" smtClean="0"/>
              <a:t> #6 – finish for homework.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305</TotalTime>
  <Words>487</Words>
  <Application>Microsoft Office PowerPoint</Application>
  <PresentationFormat>On-screen Show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GRAPHING PRACTICE</vt:lpstr>
      <vt:lpstr>WHAT IS DATA?</vt:lpstr>
      <vt:lpstr>DETERMINING THE PROPER GRAPH</vt:lpstr>
      <vt:lpstr>DETERMINING THE PROPER GRAPH</vt:lpstr>
      <vt:lpstr>DETERMINING THE PROPER GRAPH</vt:lpstr>
      <vt:lpstr>CAR DEPRECIATION</vt:lpstr>
      <vt:lpstr>DATA TABLE</vt:lpstr>
      <vt:lpstr>CAR DEPRECIATION</vt:lpstr>
      <vt:lpstr>THE GRAPH</vt:lpstr>
      <vt:lpstr>DEVELOP A SCALE FOR THE GRAPH</vt:lpstr>
      <vt:lpstr>PLOT THE DATA</vt:lpstr>
      <vt:lpstr>ADDITIONAL STUFF</vt:lpstr>
      <vt:lpstr>INTERPRETING THE DATA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GRAPHING PRACTICE</dc:title>
  <dc:creator>Nancy Brim</dc:creator>
  <cp:lastModifiedBy>JCBOE</cp:lastModifiedBy>
  <cp:revision>15</cp:revision>
  <dcterms:created xsi:type="dcterms:W3CDTF">2011-08-18T15:54:00Z</dcterms:created>
  <dcterms:modified xsi:type="dcterms:W3CDTF">2016-08-12T20:43:23Z</dcterms:modified>
</cp:coreProperties>
</file>