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7" r:id="rId2"/>
    <p:sldId id="354" r:id="rId3"/>
    <p:sldId id="358" r:id="rId4"/>
    <p:sldId id="355" r:id="rId5"/>
    <p:sldId id="356" r:id="rId6"/>
    <p:sldId id="357" r:id="rId7"/>
    <p:sldId id="256" r:id="rId8"/>
    <p:sldId id="259" r:id="rId9"/>
    <p:sldId id="260" r:id="rId10"/>
    <p:sldId id="261" r:id="rId11"/>
    <p:sldId id="342" r:id="rId12"/>
    <p:sldId id="263" r:id="rId13"/>
    <p:sldId id="264" r:id="rId14"/>
    <p:sldId id="335" r:id="rId15"/>
    <p:sldId id="265" r:id="rId16"/>
    <p:sldId id="336" r:id="rId17"/>
    <p:sldId id="337" r:id="rId18"/>
    <p:sldId id="272" r:id="rId19"/>
    <p:sldId id="273" r:id="rId20"/>
    <p:sldId id="338" r:id="rId21"/>
    <p:sldId id="287" r:id="rId22"/>
    <p:sldId id="353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45" autoAdjust="0"/>
    <p:restoredTop sz="94660"/>
  </p:normalViewPr>
  <p:slideViewPr>
    <p:cSldViewPr>
      <p:cViewPr varScale="1">
        <p:scale>
          <a:sx n="101" d="100"/>
          <a:sy n="101" d="100"/>
        </p:scale>
        <p:origin x="115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-1588" y="-1588"/>
            <a:ext cx="9145588" cy="6859588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72C779-77E5-44BC-B563-277D558A6C53}" type="datetimeFigureOut">
              <a:rPr lang="en-US"/>
              <a:pPr>
                <a:defRPr/>
              </a:pPr>
              <a:t>4/28/2017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2AA9E4-4A6B-4024-9266-D9216E8805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796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62CED-1FC5-43F3-948A-91CB076F8CBC}" type="datetimeFigureOut">
              <a:rPr lang="en-US"/>
              <a:pPr>
                <a:defRPr/>
              </a:pPr>
              <a:t>4/28/2017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5B54AC-9998-4BFF-8186-0E54171178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652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-1588" y="-1588"/>
            <a:ext cx="9145588" cy="6859588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ight Triangle 4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3D197-C066-44F2-9962-102DCA2C2006}" type="datetimeFigureOut">
              <a:rPr lang="en-US"/>
              <a:pPr>
                <a:defRPr/>
              </a:pPr>
              <a:t>4/28/2017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7697B9-155C-4DB3-8552-2B0BB78FCB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872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B1786-3EE0-4425-B419-D57E277B2E6D}" type="datetimeFigureOut">
              <a:rPr lang="en-US"/>
              <a:pPr>
                <a:defRPr/>
              </a:pPr>
              <a:t>4/28/2017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45C8E6-02C9-46FF-8ED8-BC15E0FCC9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210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C31EB3-CED9-4055-A959-29DFDC9EB94F}" type="datetimeFigureOut">
              <a:rPr lang="en-US"/>
              <a:pPr>
                <a:defRPr/>
              </a:pPr>
              <a:t>4/28/2017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87687E-7218-4C1F-864B-90B32D720E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427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B9FA20-4471-4A38-9CED-42B2D9247746}" type="datetimeFigureOut">
              <a:rPr lang="en-US"/>
              <a:pPr>
                <a:defRPr/>
              </a:pPr>
              <a:t>4/28/2017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C6E311-2BAD-4B09-8F74-97778B1B5F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418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04994A-2B34-4355-A518-F4D66EE53967}" type="datetimeFigureOut">
              <a:rPr lang="en-US"/>
              <a:pPr>
                <a:defRPr/>
              </a:pPr>
              <a:t>4/28/2017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F569DE-BD99-4793-9EFB-2FD1D19E4F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172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4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5"/>
          <p:cNvSpPr/>
          <p:nvPr/>
        </p:nvSpPr>
        <p:spPr>
          <a:xfrm rot="5400000">
            <a:off x="433388" y="-433388"/>
            <a:ext cx="6858000" cy="7724775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CA35CC-54F8-45D9-BDD0-8E8639803C6A}" type="datetimeFigureOut">
              <a:rPr lang="en-US"/>
              <a:pPr>
                <a:defRPr/>
              </a:pPr>
              <a:t>4/28/2017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6FA2822-08CB-459C-934A-ACBF3E8508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621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4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rtlCol="0" anchor="ctr">
            <a:normAutofit/>
          </a:bodyPr>
          <a:lstStyle>
            <a:lvl1pPr algn="r">
              <a:defRPr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23AED2-CBC2-4ADA-92F7-0CEFA39F4116}" type="datetimeFigureOut">
              <a:rPr lang="en-US"/>
              <a:pPr>
                <a:defRPr/>
              </a:pPr>
              <a:t>4/28/2017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4416F2-6BA4-4B75-81B2-ED5BE4B0D5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275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5FFFD-594B-4335-AE99-E47343956926}" type="datetimeFigureOut">
              <a:rPr lang="en-US"/>
              <a:pPr>
                <a:defRPr/>
              </a:pPr>
              <a:t>4/28/2017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5E943F-3518-4C3A-9240-D0FE62E740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089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B1097A-244D-49E6-91E9-863FAB8CB064}" type="datetimeFigureOut">
              <a:rPr lang="en-US"/>
              <a:pPr>
                <a:defRPr/>
              </a:pPr>
              <a:t>4/28/2017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E59936-736B-438C-B8DC-F03D3D14D9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501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1425"/>
            <a:ext cx="3575050" cy="1806575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588" y="5051425"/>
            <a:ext cx="9145588" cy="180657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325" y="365125"/>
            <a:ext cx="7521575" cy="5492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22325" y="1100138"/>
            <a:ext cx="7521575" cy="357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613" y="5870575"/>
            <a:ext cx="2176462" cy="201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1127C2C-45A7-40E2-BC71-6E4F738E68D8}" type="datetimeFigureOut">
              <a:rPr lang="en-US"/>
              <a:pPr>
                <a:defRPr/>
              </a:pPr>
              <a:t>4/28/2017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900" y="6284913"/>
            <a:ext cx="4724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cap="all" spc="200" baseline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50" y="6170613"/>
            <a:ext cx="503238" cy="503237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5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E853BFA-6E14-4FA7-A04C-93EE208C47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14" r:id="rId2"/>
    <p:sldLayoutId id="2147483822" r:id="rId3"/>
    <p:sldLayoutId id="2147483815" r:id="rId4"/>
    <p:sldLayoutId id="2147483816" r:id="rId5"/>
    <p:sldLayoutId id="2147483817" r:id="rId6"/>
    <p:sldLayoutId id="2147483818" r:id="rId7"/>
    <p:sldLayoutId id="2147483823" r:id="rId8"/>
    <p:sldLayoutId id="2147483824" r:id="rId9"/>
    <p:sldLayoutId id="2147483819" r:id="rId10"/>
    <p:sldLayoutId id="214748382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kern="1200" cap="all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ts val="800"/>
        </a:spcBef>
        <a:spcAft>
          <a:spcPct val="0"/>
        </a:spcAft>
        <a:buFont typeface="Arial" charset="0"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038" indent="-173038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1638" indent="-16351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238" indent="-16351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8838" indent="-173038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7521575" cy="5492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DO NOW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57200" y="1100138"/>
            <a:ext cx="8382000" cy="4691062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dirty="0"/>
              <a:t>Pick up notes and small white paper.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dirty="0"/>
              <a:t>Shift and Shout lab due tomorrow. 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562600"/>
            <a:ext cx="7521575" cy="549275"/>
          </a:xfrm>
        </p:spPr>
        <p:txBody>
          <a:bodyPr/>
          <a:lstStyle/>
          <a:p>
            <a:r>
              <a:rPr lang="en-US" sz="4800" dirty="0"/>
              <a:t>SMALL WHITE PAPER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AutoNum type="arabicPeriod"/>
            </a:pPr>
            <a:r>
              <a:rPr lang="en-US" sz="2800" dirty="0"/>
              <a:t>Write your name on the blank side.</a:t>
            </a:r>
          </a:p>
          <a:p>
            <a:pPr>
              <a:buAutoNum type="arabicPeriod"/>
            </a:pPr>
            <a:r>
              <a:rPr lang="en-US" sz="2800" dirty="0"/>
              <a:t>List any EOC or AP tests you will be taking in the next two weeks.</a:t>
            </a:r>
          </a:p>
        </p:txBody>
      </p:sp>
    </p:spTree>
    <p:extLst>
      <p:ext uri="{BB962C8B-B14F-4D97-AF65-F5344CB8AC3E}">
        <p14:creationId xmlns:p14="http://schemas.microsoft.com/office/powerpoint/2010/main" val="1466066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715000"/>
            <a:ext cx="7521575" cy="549275"/>
          </a:xfrm>
        </p:spPr>
        <p:txBody>
          <a:bodyPr/>
          <a:lstStyle/>
          <a:p>
            <a:r>
              <a:rPr lang="en-US" sz="4800" dirty="0"/>
              <a:t>STUDY HALL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Remember:</a:t>
            </a:r>
          </a:p>
          <a:p>
            <a:r>
              <a:rPr lang="en-US" sz="2400" dirty="0"/>
              <a:t>- 	If you want to go to study hall, you have to tell me by signing the clipboard.</a:t>
            </a:r>
          </a:p>
        </p:txBody>
      </p:sp>
    </p:spTree>
    <p:extLst>
      <p:ext uri="{BB962C8B-B14F-4D97-AF65-F5344CB8AC3E}">
        <p14:creationId xmlns:p14="http://schemas.microsoft.com/office/powerpoint/2010/main" val="2399113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791200"/>
            <a:ext cx="7521575" cy="549275"/>
          </a:xfrm>
        </p:spPr>
        <p:txBody>
          <a:bodyPr/>
          <a:lstStyle/>
          <a:p>
            <a:r>
              <a:rPr lang="en-US" sz="4800" b="1" dirty="0"/>
              <a:t>CALENDAR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THIS WEEK</a:t>
            </a:r>
          </a:p>
          <a:p>
            <a:pPr>
              <a:tabLst>
                <a:tab pos="2286000" algn="l"/>
              </a:tabLst>
            </a:pPr>
            <a:r>
              <a:rPr lang="en-US" sz="2800" b="0" dirty="0"/>
              <a:t>Monday	Acid and Base notes</a:t>
            </a:r>
          </a:p>
          <a:p>
            <a:pPr>
              <a:tabLst>
                <a:tab pos="2286000" algn="l"/>
              </a:tabLst>
            </a:pPr>
            <a:r>
              <a:rPr lang="en-US" sz="2800" b="0" dirty="0"/>
              <a:t>Tuesday	Acid and Base lab</a:t>
            </a:r>
          </a:p>
          <a:p>
            <a:pPr>
              <a:tabLst>
                <a:tab pos="2286000" algn="l"/>
              </a:tabLst>
            </a:pPr>
            <a:r>
              <a:rPr lang="en-US" sz="2800" b="0" dirty="0"/>
              <a:t>Wednesday 	Acid and Base notes</a:t>
            </a:r>
          </a:p>
          <a:p>
            <a:pPr>
              <a:tabLst>
                <a:tab pos="2286000" algn="l"/>
              </a:tabLst>
            </a:pPr>
            <a:r>
              <a:rPr lang="en-US" sz="2800" b="0" dirty="0"/>
              <a:t>Thursday	Calculating pH</a:t>
            </a:r>
          </a:p>
          <a:p>
            <a:pPr>
              <a:tabLst>
                <a:tab pos="2286000" algn="l"/>
              </a:tabLst>
            </a:pPr>
            <a:r>
              <a:rPr lang="en-US" sz="2800" b="0" dirty="0"/>
              <a:t>Friday	Practice</a:t>
            </a:r>
          </a:p>
        </p:txBody>
      </p:sp>
    </p:spTree>
    <p:extLst>
      <p:ext uri="{BB962C8B-B14F-4D97-AF65-F5344CB8AC3E}">
        <p14:creationId xmlns:p14="http://schemas.microsoft.com/office/powerpoint/2010/main" val="402699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791200"/>
            <a:ext cx="7521575" cy="549275"/>
          </a:xfrm>
        </p:spPr>
        <p:txBody>
          <a:bodyPr/>
          <a:lstStyle/>
          <a:p>
            <a:r>
              <a:rPr lang="en-US" sz="4800" b="1" dirty="0"/>
              <a:t>CALENDAR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2286000" algn="l"/>
              </a:tabLst>
            </a:pPr>
            <a:r>
              <a:rPr lang="en-US" sz="2400" dirty="0"/>
              <a:t>NEXT WEEK</a:t>
            </a:r>
          </a:p>
          <a:p>
            <a:pPr>
              <a:tabLst>
                <a:tab pos="2286000" algn="l"/>
              </a:tabLst>
            </a:pPr>
            <a:r>
              <a:rPr lang="en-US" sz="2400" b="0" dirty="0"/>
              <a:t>Monday	Chemistry Exam Review/11</a:t>
            </a:r>
            <a:r>
              <a:rPr lang="en-US" sz="2400" b="0" baseline="30000" dirty="0"/>
              <a:t>th</a:t>
            </a:r>
            <a:r>
              <a:rPr lang="en-US" sz="2400" b="0" dirty="0"/>
              <a:t> Lit EOC	</a:t>
            </a:r>
          </a:p>
          <a:p>
            <a:pPr>
              <a:tabLst>
                <a:tab pos="2286000" algn="l"/>
              </a:tabLst>
            </a:pPr>
            <a:r>
              <a:rPr lang="en-US" sz="2400" b="0" dirty="0"/>
              <a:t>Tuesday	Chemistry Exam Review/11</a:t>
            </a:r>
            <a:r>
              <a:rPr lang="en-US" sz="2400" b="0" baseline="30000" dirty="0"/>
              <a:t>th</a:t>
            </a:r>
            <a:r>
              <a:rPr lang="en-US" sz="2400" b="0" dirty="0"/>
              <a:t> Lit EOC</a:t>
            </a:r>
          </a:p>
          <a:p>
            <a:pPr>
              <a:tabLst>
                <a:tab pos="2286000" algn="l"/>
              </a:tabLst>
            </a:pPr>
            <a:r>
              <a:rPr lang="en-US" sz="2400" b="0" dirty="0"/>
              <a:t>Wednesday	Indicator notes</a:t>
            </a:r>
          </a:p>
          <a:p>
            <a:pPr>
              <a:tabLst>
                <a:tab pos="2286000" algn="l"/>
              </a:tabLst>
            </a:pPr>
            <a:r>
              <a:rPr lang="en-US" sz="2400" b="0" dirty="0"/>
              <a:t>Thursday	Review for Acid-Base test </a:t>
            </a:r>
          </a:p>
          <a:p>
            <a:pPr>
              <a:tabLst>
                <a:tab pos="2286000" algn="l"/>
              </a:tabLst>
            </a:pPr>
            <a:r>
              <a:rPr lang="en-US" sz="2400" b="0" dirty="0"/>
              <a:t>		Tie and soak shirts for Tie Dye</a:t>
            </a:r>
          </a:p>
          <a:p>
            <a:pPr>
              <a:tabLst>
                <a:tab pos="2286000" algn="l"/>
              </a:tabLst>
            </a:pPr>
            <a:r>
              <a:rPr lang="en-US" sz="2400" b="0" dirty="0"/>
              <a:t>Friday	Dye shirts lab</a:t>
            </a:r>
          </a:p>
        </p:txBody>
      </p:sp>
    </p:spTree>
    <p:extLst>
      <p:ext uri="{BB962C8B-B14F-4D97-AF65-F5344CB8AC3E}">
        <p14:creationId xmlns:p14="http://schemas.microsoft.com/office/powerpoint/2010/main" val="30061326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791200"/>
            <a:ext cx="7521575" cy="549275"/>
          </a:xfrm>
        </p:spPr>
        <p:txBody>
          <a:bodyPr/>
          <a:lstStyle/>
          <a:p>
            <a:r>
              <a:rPr lang="en-US" sz="4800" b="1" dirty="0"/>
              <a:t>CALENDAR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2343150" algn="l"/>
              </a:tabLst>
            </a:pPr>
            <a:r>
              <a:rPr lang="en-US" sz="2400" b="0" dirty="0"/>
              <a:t>Monday	Acid and Base test</a:t>
            </a:r>
          </a:p>
          <a:p>
            <a:pPr>
              <a:tabLst>
                <a:tab pos="2343150" algn="l"/>
              </a:tabLst>
            </a:pPr>
            <a:r>
              <a:rPr lang="en-US" sz="2400" b="0" dirty="0"/>
              <a:t>Tuesday	Exam Review / US History EOC</a:t>
            </a:r>
          </a:p>
          <a:p>
            <a:pPr>
              <a:tabLst>
                <a:tab pos="2343150" algn="l"/>
              </a:tabLst>
            </a:pPr>
            <a:r>
              <a:rPr lang="en-US" sz="2400" b="0" dirty="0"/>
              <a:t>Wednesday	Exam Review </a:t>
            </a:r>
          </a:p>
          <a:p>
            <a:pPr>
              <a:tabLst>
                <a:tab pos="2343150" algn="l"/>
              </a:tabLst>
            </a:pPr>
            <a:r>
              <a:rPr lang="en-US" sz="2400" b="0" dirty="0"/>
              <a:t>		Seniors exam – first period</a:t>
            </a:r>
          </a:p>
          <a:p>
            <a:pPr>
              <a:tabLst>
                <a:tab pos="2343150" algn="l"/>
              </a:tabLst>
            </a:pPr>
            <a:r>
              <a:rPr lang="en-US" sz="2400" b="0" dirty="0"/>
              <a:t>Thursday	Exam Review</a:t>
            </a:r>
          </a:p>
          <a:p>
            <a:pPr>
              <a:tabLst>
                <a:tab pos="2343150" algn="l"/>
              </a:tabLst>
            </a:pPr>
            <a:r>
              <a:rPr lang="en-US" sz="2400" b="0" dirty="0"/>
              <a:t>		Seniors exam – sixth period</a:t>
            </a:r>
          </a:p>
          <a:p>
            <a:pPr>
              <a:tabLst>
                <a:tab pos="2343150" algn="l"/>
              </a:tabLst>
            </a:pPr>
            <a:r>
              <a:rPr lang="en-US" sz="2400" b="0" dirty="0"/>
              <a:t>Friday	Honors Program – morning</a:t>
            </a:r>
          </a:p>
          <a:p>
            <a:pPr>
              <a:tabLst>
                <a:tab pos="2343150" algn="l"/>
              </a:tabLst>
            </a:pPr>
            <a:r>
              <a:rPr lang="en-US" sz="2400" b="0" dirty="0"/>
              <a:t>		Seventh Period exam</a:t>
            </a:r>
          </a:p>
        </p:txBody>
      </p:sp>
    </p:spTree>
    <p:extLst>
      <p:ext uri="{BB962C8B-B14F-4D97-AF65-F5344CB8AC3E}">
        <p14:creationId xmlns:p14="http://schemas.microsoft.com/office/powerpoint/2010/main" val="1564461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563" y="1730375"/>
            <a:ext cx="5648325" cy="120491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dirty="0"/>
              <a:t>ACIDS AND BASES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850" y="2470150"/>
            <a:ext cx="6510338" cy="3302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/>
              <a:t>UNIT 15</a:t>
            </a:r>
            <a:endParaRPr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91200"/>
            <a:ext cx="7521575" cy="5492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/>
              <a:t>ACIDS AND BASES PROPERTIES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304800"/>
            <a:ext cx="7521575" cy="4614862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u="sng" dirty="0"/>
              <a:t>A.  </a:t>
            </a:r>
            <a:r>
              <a:rPr lang="en-US" sz="2400" u="sng" dirty="0">
                <a:solidFill>
                  <a:srgbClr val="FF0000"/>
                </a:solidFill>
              </a:rPr>
              <a:t>Taste</a:t>
            </a:r>
            <a:r>
              <a:rPr lang="en-US" sz="2400" u="sng" dirty="0"/>
              <a:t> </a:t>
            </a:r>
          </a:p>
          <a:p>
            <a:pPr marL="798513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400" dirty="0"/>
              <a:t>Acids taste sour or tart.</a:t>
            </a:r>
          </a:p>
          <a:p>
            <a:pPr marL="798513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400" dirty="0"/>
              <a:t>Bases (water solutions) taste bitter.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u="sng" dirty="0"/>
              <a:t>B.  </a:t>
            </a:r>
            <a:r>
              <a:rPr lang="en-US" sz="2400" u="sng" dirty="0">
                <a:solidFill>
                  <a:srgbClr val="FF0000"/>
                </a:solidFill>
              </a:rPr>
              <a:t>Touch</a:t>
            </a:r>
            <a:r>
              <a:rPr lang="en-US" sz="2400" u="sng" dirty="0"/>
              <a:t> </a:t>
            </a:r>
            <a:endParaRPr lang="en-US" sz="2400" dirty="0"/>
          </a:p>
          <a:p>
            <a:pPr marL="798513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400" dirty="0"/>
              <a:t>Dilute acids feel like water.  Stronger acids are corrosive.</a:t>
            </a:r>
          </a:p>
          <a:p>
            <a:pPr marL="798513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400" dirty="0"/>
              <a:t>Mild bases feel smooth and slippery.  Strong bases are corrosive.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u="sng" dirty="0"/>
              <a:t>C.  </a:t>
            </a:r>
            <a:r>
              <a:rPr lang="en-US" sz="2400" u="sng" dirty="0">
                <a:solidFill>
                  <a:srgbClr val="FF0000"/>
                </a:solidFill>
              </a:rPr>
              <a:t>Reaction with metals </a:t>
            </a:r>
            <a:endParaRPr lang="en-US" sz="2400" dirty="0">
              <a:solidFill>
                <a:srgbClr val="FF0000"/>
              </a:solidFill>
            </a:endParaRPr>
          </a:p>
          <a:p>
            <a:pPr marL="798513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400" dirty="0"/>
              <a:t>Acids react vigorously with metals, sometimes producing a gas.  Mg  +  </a:t>
            </a:r>
            <a:r>
              <a:rPr lang="en-US" sz="2400" dirty="0" err="1"/>
              <a:t>HCl</a:t>
            </a:r>
            <a:r>
              <a:rPr lang="en-US" sz="2400" dirty="0"/>
              <a:t>  </a:t>
            </a:r>
            <a:r>
              <a:rPr lang="en-US" sz="2400" dirty="0">
                <a:sym typeface="Wingdings"/>
              </a:rPr>
              <a:t></a:t>
            </a:r>
            <a:r>
              <a:rPr lang="en-US" sz="2400" dirty="0"/>
              <a:t>  MgCl</a:t>
            </a:r>
            <a:r>
              <a:rPr lang="en-US" sz="2400" baseline="-25000" dirty="0"/>
              <a:t>2</a:t>
            </a:r>
            <a:r>
              <a:rPr lang="en-US" sz="2400" dirty="0"/>
              <a:t>  +  H</a:t>
            </a:r>
            <a:r>
              <a:rPr lang="en-US" sz="2400" baseline="-25000" dirty="0"/>
              <a:t>2 (g)</a:t>
            </a:r>
            <a:endParaRPr lang="en-US" sz="240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19800"/>
            <a:ext cx="8305800" cy="5492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ACIDS AND BASES PROPERTIES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04800"/>
            <a:ext cx="7521575" cy="4157662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u="sng" dirty="0"/>
              <a:t>D.  </a:t>
            </a:r>
            <a:r>
              <a:rPr lang="en-US" sz="2400" u="sng" dirty="0">
                <a:solidFill>
                  <a:srgbClr val="FF0000"/>
                </a:solidFill>
              </a:rPr>
              <a:t>Reaction with Carbonates/Hydrogen Carbonates</a:t>
            </a:r>
          </a:p>
          <a:p>
            <a:pPr marL="798513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400" dirty="0"/>
              <a:t>Acids react vigorously with carbonates or hydrogen carbonates, producing a gas.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/>
              <a:t>	NaHCO</a:t>
            </a:r>
            <a:r>
              <a:rPr lang="en-US" sz="2400" baseline="-25000" dirty="0"/>
              <a:t>3</a:t>
            </a:r>
            <a:r>
              <a:rPr lang="en-US" sz="2400" dirty="0"/>
              <a:t>  +  HC</a:t>
            </a:r>
            <a:r>
              <a:rPr lang="en-US" sz="2400" baseline="-25000" dirty="0"/>
              <a:t>2</a:t>
            </a:r>
            <a:r>
              <a:rPr lang="en-US" sz="2400" dirty="0"/>
              <a:t>H</a:t>
            </a:r>
            <a:r>
              <a:rPr lang="en-US" sz="2400" baseline="-25000" dirty="0"/>
              <a:t>3</a:t>
            </a:r>
            <a:r>
              <a:rPr lang="en-US" sz="2400" dirty="0"/>
              <a:t>O</a:t>
            </a:r>
            <a:r>
              <a:rPr lang="en-US" sz="2400" baseline="-25000" dirty="0"/>
              <a:t>2</a:t>
            </a:r>
            <a:r>
              <a:rPr lang="en-US" sz="2400" dirty="0"/>
              <a:t> </a:t>
            </a:r>
            <a:r>
              <a:rPr lang="en-US" sz="2400" dirty="0">
                <a:sym typeface="Wingdings"/>
              </a:rPr>
              <a:t></a:t>
            </a:r>
            <a:r>
              <a:rPr lang="en-US" sz="2400" dirty="0"/>
              <a:t>  Na C</a:t>
            </a:r>
            <a:r>
              <a:rPr lang="en-US" sz="2400" baseline="-25000" dirty="0"/>
              <a:t>2</a:t>
            </a:r>
            <a:r>
              <a:rPr lang="en-US" sz="2400" dirty="0"/>
              <a:t>H</a:t>
            </a:r>
            <a:r>
              <a:rPr lang="en-US" sz="2400" baseline="-25000" dirty="0"/>
              <a:t>3</a:t>
            </a:r>
            <a:r>
              <a:rPr lang="en-US" sz="2400" dirty="0"/>
              <a:t>O</a:t>
            </a:r>
            <a:r>
              <a:rPr lang="en-US" sz="2400" baseline="-25000" dirty="0"/>
              <a:t>2</a:t>
            </a:r>
            <a:r>
              <a:rPr lang="en-US" sz="2400" dirty="0"/>
              <a:t>  +  H</a:t>
            </a:r>
            <a:r>
              <a:rPr lang="en-US" sz="2400" baseline="-25000" dirty="0"/>
              <a:t>2</a:t>
            </a:r>
            <a:r>
              <a:rPr lang="en-US" sz="2400" dirty="0"/>
              <a:t>O  +  CO</a:t>
            </a:r>
            <a:r>
              <a:rPr lang="en-US" sz="2400" baseline="-25000" dirty="0"/>
              <a:t>2</a:t>
            </a:r>
            <a:endParaRPr lang="en-US" sz="240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u="sng" dirty="0"/>
              <a:t>E.  </a:t>
            </a:r>
            <a:r>
              <a:rPr lang="en-US" sz="2400" u="sng" dirty="0">
                <a:solidFill>
                  <a:srgbClr val="FF0000"/>
                </a:solidFill>
              </a:rPr>
              <a:t>Electrical conductivity</a:t>
            </a:r>
            <a:endParaRPr lang="en-US" sz="2400" dirty="0">
              <a:solidFill>
                <a:srgbClr val="FF0000"/>
              </a:solidFill>
            </a:endParaRPr>
          </a:p>
          <a:p>
            <a:pPr marL="798513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400" dirty="0"/>
              <a:t>Pure water is an extremely poor conductor of electricity.  </a:t>
            </a:r>
          </a:p>
          <a:p>
            <a:pPr marL="798513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400" dirty="0"/>
              <a:t>An aqueous solution of a strong acid or base conducts electricity well.  </a:t>
            </a:r>
          </a:p>
          <a:p>
            <a:pPr marL="798513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400" dirty="0"/>
              <a:t>Acids and bases are examples of electrolytes.  (</a:t>
            </a:r>
            <a:r>
              <a:rPr lang="en-US" sz="2400" dirty="0">
                <a:solidFill>
                  <a:srgbClr val="FF0000"/>
                </a:solidFill>
              </a:rPr>
              <a:t>Electrolytes</a:t>
            </a:r>
            <a:r>
              <a:rPr lang="en-US" sz="2400" dirty="0"/>
              <a:t> ionize when they dissolve in water.  A solution containing electrolytes conducts electricity.)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791200"/>
            <a:ext cx="7902575" cy="5492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ACIDS AND BASES PROPERTIES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534400" cy="4572000"/>
          </a:xfrm>
        </p:spPr>
        <p:txBody>
          <a:bodyPr/>
          <a:lstStyle/>
          <a:p>
            <a:pPr eaLnBrk="1" hangingPunct="1"/>
            <a:r>
              <a:rPr lang="en-US" sz="2400" u="sng" dirty="0"/>
              <a:t>F.  </a:t>
            </a:r>
            <a:r>
              <a:rPr lang="en-US" sz="2400" u="sng" dirty="0">
                <a:solidFill>
                  <a:srgbClr val="FF0000"/>
                </a:solidFill>
              </a:rPr>
              <a:t>Indicators</a:t>
            </a:r>
          </a:p>
          <a:p>
            <a:pPr marL="798513" eaLnBrk="1" hangingPunct="1">
              <a:buFont typeface="Wingdings" panose="05000000000000000000" pitchFamily="2" charset="2"/>
              <a:buChar char="§"/>
            </a:pPr>
            <a:r>
              <a:rPr lang="en-US" sz="2400" dirty="0"/>
              <a:t>An acid-base indicator is a substance that turns one color in an acidic solution and another color in a basic solution.</a:t>
            </a:r>
          </a:p>
          <a:p>
            <a:pPr marL="798513" eaLnBrk="1" hangingPunct="1">
              <a:buFont typeface="Wingdings" panose="05000000000000000000" pitchFamily="2" charset="2"/>
              <a:buChar char="§"/>
            </a:pPr>
            <a:r>
              <a:rPr lang="en-US" sz="2400" dirty="0"/>
              <a:t>Ex.  Litmus (acid is red and base is blue), phenolphthalein, methyl red</a:t>
            </a:r>
          </a:p>
          <a:p>
            <a:pPr eaLnBrk="1" hangingPunct="1"/>
            <a:r>
              <a:rPr lang="en-US" sz="2400" u="sng" dirty="0"/>
              <a:t>G. </a:t>
            </a:r>
            <a:r>
              <a:rPr lang="en-US" sz="2400" u="sng" dirty="0">
                <a:solidFill>
                  <a:srgbClr val="FF0000"/>
                </a:solidFill>
              </a:rPr>
              <a:t>Neutralization</a:t>
            </a:r>
          </a:p>
          <a:p>
            <a:pPr marL="798513" eaLnBrk="1" hangingPunct="1">
              <a:buFont typeface="Wingdings" panose="05000000000000000000" pitchFamily="2" charset="2"/>
              <a:buChar char="§"/>
            </a:pPr>
            <a:r>
              <a:rPr lang="en-US" sz="2400" dirty="0"/>
              <a:t> If an acid and a base are mixed together, two new compounds are formed.  The properties of the acid and base are destroyed; the acid and base are neutralized.  One of the products formed is always an ionic compound and is called a salt.	HCl  +  NaOH  </a:t>
            </a:r>
            <a:r>
              <a:rPr lang="en-US" sz="2400" dirty="0">
                <a:sym typeface="Wingdings" pitchFamily="2" charset="2"/>
              </a:rPr>
              <a:t>  NaCl  +  H</a:t>
            </a:r>
            <a:r>
              <a:rPr lang="en-US" sz="2400" baseline="-25000" dirty="0">
                <a:sym typeface="Wingdings" pitchFamily="2" charset="2"/>
              </a:rPr>
              <a:t>2</a:t>
            </a:r>
            <a:r>
              <a:rPr lang="en-US" sz="2400" dirty="0">
                <a:sym typeface="Wingdings" pitchFamily="2" charset="2"/>
              </a:rPr>
              <a:t>O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715000"/>
            <a:ext cx="7521575" cy="549275"/>
          </a:xfrm>
        </p:spPr>
        <p:txBody>
          <a:bodyPr/>
          <a:lstStyle/>
          <a:p>
            <a:r>
              <a:rPr lang="en-US" sz="4400" dirty="0"/>
              <a:t>DEMO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325" y="381000"/>
            <a:ext cx="7521575" cy="4298950"/>
          </a:xfrm>
        </p:spPr>
        <p:txBody>
          <a:bodyPr/>
          <a:lstStyle/>
          <a:p>
            <a:r>
              <a:rPr lang="en-US" sz="3200" dirty="0"/>
              <a:t>Indicating acids and bases</a:t>
            </a:r>
          </a:p>
        </p:txBody>
      </p:sp>
    </p:spTree>
    <p:extLst>
      <p:ext uri="{BB962C8B-B14F-4D97-AF65-F5344CB8AC3E}">
        <p14:creationId xmlns:p14="http://schemas.microsoft.com/office/powerpoint/2010/main" val="35895204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791200"/>
            <a:ext cx="7521575" cy="5492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DEFINING ACIDS AND BASES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381000" y="228600"/>
            <a:ext cx="8458200" cy="4648200"/>
          </a:xfrm>
        </p:spPr>
        <p:txBody>
          <a:bodyPr/>
          <a:lstStyle/>
          <a:p>
            <a:pPr eaLnBrk="1" hangingPunct="1"/>
            <a:r>
              <a:rPr lang="en-US" sz="2800" b="0" i="1" dirty="0"/>
              <a:t>To truly understand acids and bases, you must study them at the molecular level. </a:t>
            </a:r>
          </a:p>
          <a:p>
            <a:pPr marL="457200" indent="-457200" eaLnBrk="1" hangingPunct="1">
              <a:buFont typeface="Wingdings" panose="05000000000000000000" pitchFamily="2" charset="2"/>
              <a:buChar char="§"/>
            </a:pPr>
            <a:r>
              <a:rPr lang="en-US" sz="2800" b="0" dirty="0"/>
              <a:t>Acids basically are substances that have </a:t>
            </a:r>
            <a:r>
              <a:rPr lang="en-US" sz="2800" dirty="0">
                <a:solidFill>
                  <a:srgbClr val="FF0000"/>
                </a:solidFill>
              </a:rPr>
              <a:t>more H</a:t>
            </a:r>
            <a:r>
              <a:rPr lang="en-US" sz="2800" baseline="30000" dirty="0">
                <a:solidFill>
                  <a:srgbClr val="FF0000"/>
                </a:solidFill>
              </a:rPr>
              <a:t>+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b="0" dirty="0"/>
              <a:t>ions than OH</a:t>
            </a:r>
            <a:r>
              <a:rPr lang="en-US" sz="2800" b="0" baseline="30000" dirty="0"/>
              <a:t>-</a:t>
            </a:r>
            <a:r>
              <a:rPr lang="en-US" sz="2800" b="0" dirty="0"/>
              <a:t> ions.  </a:t>
            </a:r>
          </a:p>
          <a:p>
            <a:pPr marL="457200" indent="-457200" eaLnBrk="1" hangingPunct="1">
              <a:buFont typeface="Wingdings" panose="05000000000000000000" pitchFamily="2" charset="2"/>
              <a:buChar char="§"/>
            </a:pPr>
            <a:r>
              <a:rPr lang="en-US" sz="2800" b="0" dirty="0"/>
              <a:t>Bases have the </a:t>
            </a:r>
            <a:r>
              <a:rPr lang="en-US" sz="2800" dirty="0">
                <a:solidFill>
                  <a:srgbClr val="FF0000"/>
                </a:solidFill>
              </a:rPr>
              <a:t>opposite</a:t>
            </a:r>
            <a:r>
              <a:rPr lang="en-US" sz="2800" b="0" dirty="0"/>
              <a:t> and when something is neutral, it has </a:t>
            </a:r>
            <a:r>
              <a:rPr lang="en-US" sz="2800" dirty="0">
                <a:solidFill>
                  <a:srgbClr val="FF0000"/>
                </a:solidFill>
              </a:rPr>
              <a:t>equal</a:t>
            </a:r>
            <a:r>
              <a:rPr lang="en-US" sz="2800" b="0" dirty="0"/>
              <a:t> amounts of H</a:t>
            </a:r>
            <a:r>
              <a:rPr lang="en-US" sz="2800" b="0" baseline="30000" dirty="0"/>
              <a:t>+</a:t>
            </a:r>
            <a:r>
              <a:rPr lang="en-US" sz="2800" b="0" dirty="0"/>
              <a:t> and OH</a:t>
            </a:r>
            <a:r>
              <a:rPr lang="en-US" sz="2800" b="0" baseline="30000" dirty="0"/>
              <a:t>-</a:t>
            </a:r>
            <a:r>
              <a:rPr lang="en-US" sz="2800" b="0" dirty="0"/>
              <a:t>.  </a:t>
            </a:r>
          </a:p>
          <a:p>
            <a:pPr marL="457200" indent="-457200" eaLnBrk="1" hangingPunct="1">
              <a:buFont typeface="Wingdings" panose="05000000000000000000" pitchFamily="2" charset="2"/>
              <a:buChar char="§"/>
            </a:pPr>
            <a:r>
              <a:rPr lang="en-US" sz="2800" b="0" dirty="0"/>
              <a:t>Usually, acids and bases are </a:t>
            </a:r>
            <a:r>
              <a:rPr lang="en-US" sz="2800" dirty="0">
                <a:solidFill>
                  <a:srgbClr val="FF0000"/>
                </a:solidFill>
              </a:rPr>
              <a:t>dissolved</a:t>
            </a:r>
            <a:r>
              <a:rPr lang="en-US" sz="2800" b="0" dirty="0"/>
              <a:t> in water; water provides </a:t>
            </a:r>
            <a:r>
              <a:rPr lang="en-US" sz="2800" dirty="0">
                <a:solidFill>
                  <a:srgbClr val="FF0000"/>
                </a:solidFill>
              </a:rPr>
              <a:t>both H</a:t>
            </a:r>
            <a:r>
              <a:rPr lang="en-US" sz="2800" baseline="30000" dirty="0">
                <a:solidFill>
                  <a:srgbClr val="FF0000"/>
                </a:solidFill>
              </a:rPr>
              <a:t>+</a:t>
            </a:r>
            <a:r>
              <a:rPr lang="en-US" sz="2800" dirty="0">
                <a:solidFill>
                  <a:srgbClr val="FF0000"/>
                </a:solidFill>
              </a:rPr>
              <a:t> and OH</a:t>
            </a:r>
            <a:r>
              <a:rPr lang="en-US" sz="2800" baseline="30000" dirty="0">
                <a:solidFill>
                  <a:srgbClr val="FF0000"/>
                </a:solidFill>
              </a:rPr>
              <a:t>-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b="0" dirty="0"/>
              <a:t>ions.  Sometimes you will see </a:t>
            </a:r>
            <a:r>
              <a:rPr lang="en-US" sz="2800" dirty="0">
                <a:solidFill>
                  <a:srgbClr val="FF0000"/>
                </a:solidFill>
              </a:rPr>
              <a:t>H</a:t>
            </a:r>
            <a:r>
              <a:rPr lang="en-US" sz="2800" baseline="-25000" dirty="0">
                <a:solidFill>
                  <a:srgbClr val="FF0000"/>
                </a:solidFill>
              </a:rPr>
              <a:t>3</a:t>
            </a:r>
            <a:r>
              <a:rPr lang="en-US" sz="2800" dirty="0">
                <a:solidFill>
                  <a:srgbClr val="FF0000"/>
                </a:solidFill>
              </a:rPr>
              <a:t>O</a:t>
            </a:r>
            <a:r>
              <a:rPr lang="en-US" sz="2800" baseline="30000" dirty="0">
                <a:solidFill>
                  <a:srgbClr val="FF0000"/>
                </a:solidFill>
              </a:rPr>
              <a:t>+</a:t>
            </a:r>
            <a:r>
              <a:rPr lang="en-US" sz="2800" b="0" dirty="0"/>
              <a:t> (hydronium ion) instead of H</a:t>
            </a:r>
            <a:r>
              <a:rPr lang="en-US" sz="2800" b="0" baseline="30000" dirty="0"/>
              <a:t>+ </a:t>
            </a:r>
            <a:r>
              <a:rPr lang="en-US" sz="2800" b="0" dirty="0"/>
              <a:t>(hydrogen ion).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867400"/>
            <a:ext cx="7521575" cy="5492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DEFINING ACIDS AND BASES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533400" y="304800"/>
            <a:ext cx="8153400" cy="50720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/>
              <a:t>THE ARRHENIUS DEFINITION:</a:t>
            </a:r>
          </a:p>
          <a:p>
            <a:pPr marL="0" indent="0" eaLnBrk="1" hangingPunct="1">
              <a:lnSpc>
                <a:spcPct val="80000"/>
              </a:lnSpc>
            </a:pPr>
            <a:r>
              <a:rPr lang="en-US" sz="2800" b="0" dirty="0"/>
              <a:t>Acids and bases can be understood in terms of the ions they release when they dissolve in water.</a:t>
            </a:r>
          </a:p>
          <a:p>
            <a:pPr marL="514350" indent="-514350" eaLnBrk="1" hangingPunct="1">
              <a:lnSpc>
                <a:spcPct val="80000"/>
              </a:lnSpc>
              <a:buAutoNum type="arabicPeriod"/>
            </a:pPr>
            <a:r>
              <a:rPr lang="en-US" sz="2800" b="0" dirty="0"/>
              <a:t>An ACID is a substance that </a:t>
            </a:r>
            <a:r>
              <a:rPr lang="en-US" sz="2800" dirty="0">
                <a:solidFill>
                  <a:srgbClr val="FF0000"/>
                </a:solidFill>
              </a:rPr>
              <a:t>dissociates</a:t>
            </a:r>
            <a:r>
              <a:rPr lang="en-US" sz="2800" b="0" dirty="0"/>
              <a:t> in water to produce </a:t>
            </a:r>
            <a:r>
              <a:rPr lang="en-US" sz="2800" dirty="0">
                <a:solidFill>
                  <a:srgbClr val="FF0000"/>
                </a:solidFill>
              </a:rPr>
              <a:t>hydrogen ions </a:t>
            </a:r>
            <a:r>
              <a:rPr lang="en-US" sz="2800" b="0" dirty="0"/>
              <a:t>(H</a:t>
            </a:r>
            <a:r>
              <a:rPr lang="en-US" sz="2800" b="0" baseline="30000" dirty="0"/>
              <a:t>+</a:t>
            </a:r>
            <a:r>
              <a:rPr lang="en-US" sz="2800" b="0" dirty="0"/>
              <a:t>).</a:t>
            </a:r>
          </a:p>
          <a:p>
            <a:pPr marL="514350" indent="-514350" eaLnBrk="1" hangingPunct="1">
              <a:lnSpc>
                <a:spcPct val="80000"/>
              </a:lnSpc>
              <a:buAutoNum type="arabicPeriod"/>
            </a:pPr>
            <a:r>
              <a:rPr lang="en-US" sz="2800" b="0" dirty="0"/>
              <a:t>A BASE is a substance that </a:t>
            </a:r>
            <a:r>
              <a:rPr lang="en-US" sz="2800" dirty="0">
                <a:solidFill>
                  <a:srgbClr val="FF0000"/>
                </a:solidFill>
              </a:rPr>
              <a:t>dissociates</a:t>
            </a:r>
            <a:r>
              <a:rPr lang="en-US" sz="2800" b="0" dirty="0"/>
              <a:t> in water to produce </a:t>
            </a:r>
            <a:r>
              <a:rPr lang="en-US" sz="2800" dirty="0">
                <a:solidFill>
                  <a:srgbClr val="FF0000"/>
                </a:solidFill>
              </a:rPr>
              <a:t>hydroxide ions </a:t>
            </a:r>
            <a:r>
              <a:rPr lang="en-US" sz="2800" b="0" dirty="0"/>
              <a:t>(OH</a:t>
            </a:r>
            <a:r>
              <a:rPr lang="en-US" sz="2800" b="0" baseline="30000" dirty="0"/>
              <a:t>-</a:t>
            </a:r>
            <a:r>
              <a:rPr lang="en-US" sz="2800" b="0" dirty="0"/>
              <a:t>).</a:t>
            </a:r>
          </a:p>
          <a:p>
            <a:pPr algn="ctr" eaLnBrk="1" hangingPunct="1">
              <a:lnSpc>
                <a:spcPct val="80000"/>
              </a:lnSpc>
            </a:pPr>
            <a:r>
              <a:rPr lang="en-US" sz="2400" b="0" dirty="0" err="1"/>
              <a:t>HCl</a:t>
            </a:r>
            <a:r>
              <a:rPr lang="en-US" sz="2400" b="0" dirty="0"/>
              <a:t>       +      </a:t>
            </a:r>
            <a:r>
              <a:rPr lang="en-US" sz="2400" b="0" dirty="0" err="1"/>
              <a:t>NaOH</a:t>
            </a:r>
            <a:r>
              <a:rPr lang="en-US" sz="2400" b="0" dirty="0"/>
              <a:t>    </a:t>
            </a:r>
            <a:r>
              <a:rPr lang="en-US" sz="2400" b="0" dirty="0">
                <a:sym typeface="Wingdings" pitchFamily="2" charset="2"/>
              </a:rPr>
              <a:t></a:t>
            </a:r>
            <a:r>
              <a:rPr lang="en-US" sz="2400" b="0" dirty="0"/>
              <a:t>   NaCl    +  H</a:t>
            </a:r>
            <a:r>
              <a:rPr lang="en-US" sz="2400" b="0" baseline="-25000" dirty="0"/>
              <a:t>2</a:t>
            </a:r>
            <a:r>
              <a:rPr lang="en-US" sz="2400" b="0" dirty="0"/>
              <a:t>O</a:t>
            </a:r>
          </a:p>
          <a:p>
            <a:pPr algn="ctr" eaLnBrk="1" hangingPunct="1">
              <a:lnSpc>
                <a:spcPct val="80000"/>
              </a:lnSpc>
            </a:pPr>
            <a:r>
              <a:rPr lang="en-US" sz="2400" b="0" dirty="0"/>
              <a:t>	H</a:t>
            </a:r>
            <a:r>
              <a:rPr lang="en-US" sz="2400" b="0" baseline="30000" dirty="0"/>
              <a:t>+</a:t>
            </a:r>
            <a:r>
              <a:rPr lang="en-US" sz="2400" b="0" dirty="0"/>
              <a:t> + </a:t>
            </a:r>
            <a:r>
              <a:rPr lang="en-US" sz="2400" b="0" dirty="0" err="1"/>
              <a:t>Cl</a:t>
            </a:r>
            <a:r>
              <a:rPr lang="en-US" sz="2400" b="0" baseline="30000" dirty="0"/>
              <a:t>-</a:t>
            </a:r>
            <a:r>
              <a:rPr lang="en-US" sz="2400" b="0" dirty="0"/>
              <a:t>  +  Na</a:t>
            </a:r>
            <a:r>
              <a:rPr lang="en-US" sz="2400" b="0" baseline="30000" dirty="0"/>
              <a:t>+</a:t>
            </a:r>
            <a:r>
              <a:rPr lang="en-US" sz="2400" b="0" dirty="0"/>
              <a:t>  +  OH</a:t>
            </a:r>
            <a:r>
              <a:rPr lang="en-US" sz="2400" b="0" baseline="30000" dirty="0"/>
              <a:t>-</a:t>
            </a:r>
            <a:r>
              <a:rPr lang="en-US" sz="2400" b="0" dirty="0"/>
              <a:t>   </a:t>
            </a:r>
            <a:r>
              <a:rPr lang="en-US" sz="2400" b="0" dirty="0">
                <a:sym typeface="Wingdings" pitchFamily="2" charset="2"/>
              </a:rPr>
              <a:t></a:t>
            </a:r>
            <a:r>
              <a:rPr lang="en-US" sz="2400" b="0" dirty="0"/>
              <a:t> Na</a:t>
            </a:r>
            <a:r>
              <a:rPr lang="en-US" sz="2400" b="0" baseline="30000" dirty="0"/>
              <a:t>+</a:t>
            </a:r>
            <a:r>
              <a:rPr lang="en-US" sz="2400" b="0" dirty="0"/>
              <a:t>  +    </a:t>
            </a:r>
            <a:r>
              <a:rPr lang="en-US" sz="2400" b="0" dirty="0" err="1"/>
              <a:t>Cl</a:t>
            </a:r>
            <a:r>
              <a:rPr lang="en-US" sz="2400" b="0" baseline="30000" dirty="0"/>
              <a:t>-</a:t>
            </a:r>
            <a:r>
              <a:rPr lang="en-US" sz="2400" b="0" dirty="0"/>
              <a:t>     +    H</a:t>
            </a:r>
            <a:r>
              <a:rPr lang="en-US" sz="2400" b="0" baseline="-25000" dirty="0"/>
              <a:t>2</a:t>
            </a:r>
            <a:r>
              <a:rPr lang="en-US" sz="2400" b="0" dirty="0"/>
              <a:t>O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b="0" dirty="0"/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/>
          </p:cNvSpPr>
          <p:nvPr>
            <p:ph type="title"/>
          </p:nvPr>
        </p:nvSpPr>
        <p:spPr bwMode="auto">
          <a:xfrm>
            <a:off x="381000" y="5791200"/>
            <a:ext cx="7521575" cy="5492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z="4400" cap="none" dirty="0"/>
              <a:t>DEFINING ACIDS AND BASES</a:t>
            </a:r>
          </a:p>
        </p:txBody>
      </p:sp>
      <p:sp>
        <p:nvSpPr>
          <p:cNvPr id="14339" name="Rectangle 3"/>
          <p:cNvSpPr>
            <a:spLocks noGrp="1"/>
          </p:cNvSpPr>
          <p:nvPr>
            <p:ph type="body" idx="1"/>
          </p:nvPr>
        </p:nvSpPr>
        <p:spPr>
          <a:xfrm>
            <a:off x="685800" y="533400"/>
            <a:ext cx="8077200" cy="3962400"/>
          </a:xfrm>
        </p:spPr>
        <p:txBody>
          <a:bodyPr/>
          <a:lstStyle/>
          <a:p>
            <a:pPr marL="457200" indent="-457200"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sz="2800" b="0" dirty="0"/>
              <a:t>Arrhenius acids include </a:t>
            </a:r>
            <a:r>
              <a:rPr lang="en-US" sz="2800" b="0" dirty="0" err="1"/>
              <a:t>HCl</a:t>
            </a:r>
            <a:r>
              <a:rPr lang="en-US" sz="2800" b="0" dirty="0"/>
              <a:t>, HNO</a:t>
            </a:r>
            <a:r>
              <a:rPr lang="en-US" sz="2800" b="0" baseline="-25000" dirty="0"/>
              <a:t>3</a:t>
            </a:r>
            <a:r>
              <a:rPr lang="en-US" sz="2800" b="0" dirty="0"/>
              <a:t>, H</a:t>
            </a:r>
            <a:r>
              <a:rPr lang="en-US" sz="2800" b="0" baseline="-25000" dirty="0"/>
              <a:t>2</a:t>
            </a:r>
            <a:r>
              <a:rPr lang="en-US" sz="2800" b="0" dirty="0"/>
              <a:t>SO</a:t>
            </a:r>
            <a:r>
              <a:rPr lang="en-US" sz="2800" b="0" baseline="-25000" dirty="0"/>
              <a:t>4</a:t>
            </a:r>
            <a:r>
              <a:rPr lang="en-US" sz="2800" b="0" dirty="0"/>
              <a:t>, HC</a:t>
            </a:r>
            <a:r>
              <a:rPr lang="en-US" sz="2800" b="0" baseline="-25000" dirty="0"/>
              <a:t>2</a:t>
            </a:r>
            <a:r>
              <a:rPr lang="en-US" sz="2800" b="0" dirty="0"/>
              <a:t>H</a:t>
            </a:r>
            <a:r>
              <a:rPr lang="en-US" sz="2800" b="0" baseline="-25000" dirty="0"/>
              <a:t>3</a:t>
            </a:r>
            <a:r>
              <a:rPr lang="en-US" sz="2800" b="0" dirty="0"/>
              <a:t>O</a:t>
            </a:r>
            <a:r>
              <a:rPr lang="en-US" sz="2800" b="0" baseline="-25000" dirty="0"/>
              <a:t>2</a:t>
            </a:r>
            <a:r>
              <a:rPr lang="en-US" sz="2800" b="0" dirty="0"/>
              <a:t>, H</a:t>
            </a:r>
            <a:r>
              <a:rPr lang="en-US" sz="2800" b="0" baseline="-25000" dirty="0"/>
              <a:t>2</a:t>
            </a:r>
            <a:r>
              <a:rPr lang="en-US" sz="2800" b="0" dirty="0"/>
              <a:t>CO</a:t>
            </a:r>
            <a:r>
              <a:rPr lang="en-US" sz="2800" b="0" baseline="-25000" dirty="0"/>
              <a:t>3</a:t>
            </a:r>
            <a:r>
              <a:rPr lang="en-US" sz="2800" b="0" dirty="0"/>
              <a:t>, and H</a:t>
            </a:r>
            <a:r>
              <a:rPr lang="en-US" sz="2800" b="0" baseline="-25000" dirty="0"/>
              <a:t>3</a:t>
            </a:r>
            <a:r>
              <a:rPr lang="en-US" sz="2800" b="0" dirty="0"/>
              <a:t>PO</a:t>
            </a:r>
            <a:r>
              <a:rPr lang="en-US" sz="2800" b="0" baseline="-25000" dirty="0"/>
              <a:t>4</a:t>
            </a:r>
            <a:r>
              <a:rPr lang="en-US" sz="2800" b="0" dirty="0"/>
              <a:t>.</a:t>
            </a:r>
          </a:p>
          <a:p>
            <a:pPr marL="457200" indent="-457200"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sz="2800" b="0" dirty="0"/>
              <a:t>Arrhenius bases include </a:t>
            </a:r>
            <a:r>
              <a:rPr lang="en-US" sz="2800" b="0" dirty="0" err="1"/>
              <a:t>NaOH</a:t>
            </a:r>
            <a:r>
              <a:rPr lang="en-US" sz="2800" b="0" dirty="0"/>
              <a:t>, KOH, Mg(OH)</a:t>
            </a:r>
            <a:r>
              <a:rPr lang="en-US" sz="2800" b="0" baseline="-25000" dirty="0"/>
              <a:t>2</a:t>
            </a:r>
            <a:r>
              <a:rPr lang="en-US" sz="2800" b="0" dirty="0"/>
              <a:t>, </a:t>
            </a:r>
            <a:r>
              <a:rPr lang="en-US" sz="2800" b="0" dirty="0" err="1"/>
              <a:t>Ca</a:t>
            </a:r>
            <a:r>
              <a:rPr lang="en-US" sz="2800" b="0" dirty="0"/>
              <a:t>(OH)</a:t>
            </a:r>
            <a:r>
              <a:rPr lang="en-US" sz="2800" b="0" baseline="-25000" dirty="0"/>
              <a:t>2</a:t>
            </a:r>
            <a:r>
              <a:rPr lang="en-US" sz="2800" b="0" dirty="0"/>
              <a:t>, and Ba(OH)</a:t>
            </a:r>
            <a:r>
              <a:rPr lang="en-US" sz="2800" b="0" baseline="-25000" dirty="0"/>
              <a:t>2</a:t>
            </a:r>
            <a:r>
              <a:rPr lang="en-US" sz="2800" b="0" dirty="0"/>
              <a:t>.  Notice they are all hydroxides.</a:t>
            </a:r>
          </a:p>
          <a:p>
            <a:pPr marL="457200" indent="-457200"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sz="2800" b="0" dirty="0"/>
              <a:t>With Arrhenius acids and bases, an acid-base </a:t>
            </a:r>
            <a:r>
              <a:rPr lang="en-US" sz="2800" dirty="0">
                <a:solidFill>
                  <a:srgbClr val="FF0000"/>
                </a:solidFill>
              </a:rPr>
              <a:t>neutralization</a:t>
            </a:r>
            <a:r>
              <a:rPr lang="en-US" sz="2800" b="0" dirty="0"/>
              <a:t> reaction always produces </a:t>
            </a:r>
            <a:r>
              <a:rPr lang="en-US" sz="2800" dirty="0">
                <a:solidFill>
                  <a:srgbClr val="FF0000"/>
                </a:solidFill>
              </a:rPr>
              <a:t>water</a:t>
            </a:r>
            <a:r>
              <a:rPr lang="en-US" sz="2800" b="0" dirty="0"/>
              <a:t> and a </a:t>
            </a:r>
            <a:r>
              <a:rPr lang="en-US" sz="2800" dirty="0">
                <a:solidFill>
                  <a:srgbClr val="FF0000"/>
                </a:solidFill>
              </a:rPr>
              <a:t>salt</a:t>
            </a:r>
            <a:r>
              <a:rPr lang="en-US" sz="2800" b="0" dirty="0"/>
              <a:t>.  Metals and acids produce a salt and hydrogen gas.</a:t>
            </a:r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791200"/>
            <a:ext cx="8382000" cy="5492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dirty="0"/>
              <a:t>Defining acids and bases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381000" y="457200"/>
            <a:ext cx="8534400" cy="4919662"/>
          </a:xfrm>
        </p:spPr>
        <p:txBody>
          <a:bodyPr/>
          <a:lstStyle/>
          <a:p>
            <a:pPr eaLnBrk="1" hangingPunct="1"/>
            <a:r>
              <a:rPr lang="en-US" sz="2800" dirty="0"/>
              <a:t>THE BRØNSTED-LOWRY DEFINITION:</a:t>
            </a:r>
          </a:p>
          <a:p>
            <a:pPr marL="457200" indent="-457200" eaLnBrk="1" hangingPunct="1">
              <a:buFont typeface="Wingdings" panose="05000000000000000000" pitchFamily="2" charset="2"/>
              <a:buChar char="§"/>
            </a:pPr>
            <a:r>
              <a:rPr lang="en-US" sz="2800" b="0" dirty="0"/>
              <a:t>A new definition of acids and bases that is </a:t>
            </a:r>
            <a:r>
              <a:rPr lang="en-US" sz="2800" dirty="0">
                <a:solidFill>
                  <a:srgbClr val="FF0000"/>
                </a:solidFill>
              </a:rPr>
              <a:t>independent</a:t>
            </a:r>
            <a:r>
              <a:rPr lang="en-US" sz="2800" b="0" dirty="0"/>
              <a:t> of how they act in water and it focuses solely on H</a:t>
            </a:r>
            <a:r>
              <a:rPr lang="en-US" sz="2800" b="0" baseline="30000" dirty="0"/>
              <a:t>+</a:t>
            </a:r>
            <a:r>
              <a:rPr lang="en-US" sz="2800" b="0" dirty="0"/>
              <a:t> ions. </a:t>
            </a:r>
          </a:p>
          <a:p>
            <a:pPr marL="457200" indent="-457200" eaLnBrk="1" hangingPunct="1">
              <a:buFont typeface="Wingdings" panose="05000000000000000000" pitchFamily="2" charset="2"/>
              <a:buChar char="§"/>
            </a:pPr>
            <a:r>
              <a:rPr lang="en-US" sz="2800" b="0" i="1" dirty="0"/>
              <a:t>Notice that OH</a:t>
            </a:r>
            <a:r>
              <a:rPr lang="en-US" sz="2800" b="0" i="1" baseline="30000" dirty="0"/>
              <a:t>-</a:t>
            </a:r>
            <a:r>
              <a:rPr lang="en-US" sz="2800" b="0" i="1" dirty="0"/>
              <a:t> ions are not even addressed.  NH</a:t>
            </a:r>
            <a:r>
              <a:rPr lang="en-US" sz="2800" b="0" i="1" baseline="-25000" dirty="0"/>
              <a:t>3</a:t>
            </a:r>
            <a:r>
              <a:rPr lang="en-US" sz="2800" b="0" i="1" dirty="0"/>
              <a:t>, a base, was not even addressed by Arrhenius’ definition.</a:t>
            </a:r>
            <a:endParaRPr lang="en-US" sz="2800" b="0" dirty="0"/>
          </a:p>
          <a:p>
            <a:pPr marL="514350" indent="-514350" eaLnBrk="1" hangingPunct="1">
              <a:buAutoNum type="arabicPeriod"/>
            </a:pPr>
            <a:r>
              <a:rPr lang="en-US" sz="2800" b="0" dirty="0"/>
              <a:t>An </a:t>
            </a:r>
            <a:r>
              <a:rPr lang="en-US" sz="2800" dirty="0">
                <a:solidFill>
                  <a:srgbClr val="FF0000"/>
                </a:solidFill>
              </a:rPr>
              <a:t>acid</a:t>
            </a:r>
            <a:r>
              <a:rPr lang="en-US" sz="2800" b="0" dirty="0"/>
              <a:t> is any substance that can </a:t>
            </a:r>
            <a:r>
              <a:rPr lang="en-US" sz="2800" dirty="0">
                <a:solidFill>
                  <a:srgbClr val="FF0000"/>
                </a:solidFill>
              </a:rPr>
              <a:t>donate H</a:t>
            </a:r>
            <a:r>
              <a:rPr lang="en-US" sz="2800" baseline="30000" dirty="0">
                <a:solidFill>
                  <a:srgbClr val="FF0000"/>
                </a:solidFill>
              </a:rPr>
              <a:t>+</a:t>
            </a:r>
            <a:r>
              <a:rPr lang="en-US" sz="2800" dirty="0"/>
              <a:t> </a:t>
            </a:r>
            <a:r>
              <a:rPr lang="en-US" sz="2800" b="0" dirty="0"/>
              <a:t>ions.</a:t>
            </a:r>
          </a:p>
          <a:p>
            <a:pPr marL="514350" indent="-514350" eaLnBrk="1" hangingPunct="1">
              <a:buAutoNum type="arabicPeriod"/>
            </a:pPr>
            <a:r>
              <a:rPr lang="en-US" sz="2800" b="0" dirty="0"/>
              <a:t>A </a:t>
            </a:r>
            <a:r>
              <a:rPr lang="en-US" sz="2800" dirty="0">
                <a:solidFill>
                  <a:srgbClr val="FF0000"/>
                </a:solidFill>
              </a:rPr>
              <a:t>base</a:t>
            </a:r>
            <a:r>
              <a:rPr lang="en-US" sz="2800" b="0" dirty="0"/>
              <a:t> is any substance that can </a:t>
            </a:r>
            <a:r>
              <a:rPr lang="en-US" sz="2800" dirty="0">
                <a:solidFill>
                  <a:srgbClr val="FF0000"/>
                </a:solidFill>
              </a:rPr>
              <a:t>accept H</a:t>
            </a:r>
            <a:r>
              <a:rPr lang="en-US" sz="2800" baseline="30000" dirty="0">
                <a:solidFill>
                  <a:srgbClr val="FF0000"/>
                </a:solidFill>
              </a:rPr>
              <a:t>+</a:t>
            </a:r>
            <a:r>
              <a:rPr lang="en-US" sz="2800" b="0" dirty="0"/>
              <a:t> ions.</a:t>
            </a:r>
          </a:p>
          <a:p>
            <a:pPr eaLnBrk="1" hangingPunct="1"/>
            <a:r>
              <a:rPr lang="en-US" sz="2000" b="0" dirty="0"/>
              <a:t> </a:t>
            </a:r>
          </a:p>
          <a:p>
            <a:pPr eaLnBrk="1" hangingPunct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/>
          </p:cNvSpPr>
          <p:nvPr>
            <p:ph type="title"/>
          </p:nvPr>
        </p:nvSpPr>
        <p:spPr bwMode="auto">
          <a:xfrm>
            <a:off x="533400" y="5715000"/>
            <a:ext cx="8229600" cy="5492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z="4800" cap="none" dirty="0"/>
              <a:t>DEFINING ACIDS AND BASES</a:t>
            </a:r>
          </a:p>
        </p:txBody>
      </p:sp>
      <p:sp>
        <p:nvSpPr>
          <p:cNvPr id="1638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/>
            <a:r>
              <a:rPr lang="en-US" sz="2800" b="0" dirty="0"/>
              <a:t>HCl </a:t>
            </a:r>
            <a:r>
              <a:rPr lang="en-US" sz="2800" b="0" baseline="-25000" dirty="0"/>
              <a:t>(g)</a:t>
            </a:r>
            <a:r>
              <a:rPr lang="en-US" sz="2800" b="0" dirty="0"/>
              <a:t>  +  H</a:t>
            </a:r>
            <a:r>
              <a:rPr lang="en-US" sz="2800" b="0" baseline="-25000" dirty="0"/>
              <a:t>2</a:t>
            </a:r>
            <a:r>
              <a:rPr lang="en-US" sz="2800" b="0" dirty="0"/>
              <a:t>O </a:t>
            </a:r>
            <a:r>
              <a:rPr lang="en-US" sz="2800" b="0" baseline="-25000" dirty="0"/>
              <a:t>(l)</a:t>
            </a:r>
            <a:r>
              <a:rPr lang="en-US" sz="2800" b="0" dirty="0"/>
              <a:t>  </a:t>
            </a:r>
            <a:r>
              <a:rPr lang="en-US" sz="2800" b="0" dirty="0">
                <a:sym typeface="Wingdings" pitchFamily="2" charset="2"/>
              </a:rPr>
              <a:t></a:t>
            </a:r>
            <a:r>
              <a:rPr lang="en-US" sz="2800" b="0" dirty="0"/>
              <a:t>  H</a:t>
            </a:r>
            <a:r>
              <a:rPr lang="en-US" sz="2800" b="0" baseline="-25000" dirty="0"/>
              <a:t>3</a:t>
            </a:r>
            <a:r>
              <a:rPr lang="en-US" sz="2800" b="0" dirty="0"/>
              <a:t>O</a:t>
            </a:r>
            <a:r>
              <a:rPr lang="en-US" sz="2800" b="0" baseline="30000" dirty="0"/>
              <a:t>+</a:t>
            </a:r>
            <a:r>
              <a:rPr lang="en-US" sz="2800" b="0" dirty="0"/>
              <a:t> </a:t>
            </a:r>
            <a:r>
              <a:rPr lang="en-US" sz="2800" b="0" baseline="-25000" dirty="0"/>
              <a:t>(</a:t>
            </a:r>
            <a:r>
              <a:rPr lang="en-US" sz="2800" b="0" baseline="-25000" dirty="0" err="1"/>
              <a:t>aq</a:t>
            </a:r>
            <a:r>
              <a:rPr lang="en-US" sz="2800" b="0" baseline="-25000" dirty="0"/>
              <a:t>)</a:t>
            </a:r>
            <a:r>
              <a:rPr lang="en-US" sz="2800" b="0" dirty="0"/>
              <a:t>  +  Cl </a:t>
            </a:r>
            <a:r>
              <a:rPr lang="en-US" sz="2800" b="0" baseline="30000" dirty="0"/>
              <a:t>-</a:t>
            </a:r>
            <a:r>
              <a:rPr lang="en-US" sz="2800" b="0" dirty="0"/>
              <a:t>  </a:t>
            </a:r>
            <a:r>
              <a:rPr lang="en-US" sz="2800" b="0" baseline="-25000" dirty="0"/>
              <a:t>(</a:t>
            </a:r>
            <a:r>
              <a:rPr lang="en-US" sz="2800" b="0" baseline="-25000" dirty="0" err="1"/>
              <a:t>aq</a:t>
            </a:r>
            <a:r>
              <a:rPr lang="en-US" sz="2800" b="0" baseline="-25000" dirty="0"/>
              <a:t>)</a:t>
            </a:r>
            <a:endParaRPr lang="en-US" sz="2800" b="0" dirty="0"/>
          </a:p>
          <a:p>
            <a:pPr eaLnBrk="1" hangingPunct="1"/>
            <a:r>
              <a:rPr lang="en-US" sz="2800" b="0" dirty="0"/>
              <a:t> </a:t>
            </a:r>
          </a:p>
          <a:p>
            <a:pPr marL="0" indent="0" algn="ctr" eaLnBrk="1" hangingPunct="1"/>
            <a:br>
              <a:rPr lang="en-US" sz="2800" b="0" dirty="0"/>
            </a:br>
            <a:r>
              <a:rPr lang="en-US" sz="2800" b="0" dirty="0"/>
              <a:t>The hydronium ion is usually formed </a:t>
            </a:r>
          </a:p>
          <a:p>
            <a:pPr marL="0" indent="0" algn="ctr" eaLnBrk="1" hangingPunct="1"/>
            <a:r>
              <a:rPr lang="en-US" sz="2800" b="0" dirty="0"/>
              <a:t>from H</a:t>
            </a:r>
            <a:r>
              <a:rPr lang="en-US" sz="2800" b="0" baseline="30000" dirty="0"/>
              <a:t>+ </a:t>
            </a:r>
            <a:r>
              <a:rPr lang="en-US" sz="2800" b="0" dirty="0"/>
              <a:t>and H</a:t>
            </a:r>
            <a:r>
              <a:rPr lang="en-US" sz="2800" b="0" baseline="-25000" dirty="0"/>
              <a:t>2</a:t>
            </a:r>
            <a:r>
              <a:rPr lang="en-US" sz="2800" b="0" dirty="0"/>
              <a:t>O</a:t>
            </a:r>
          </a:p>
          <a:p>
            <a:endParaRPr lang="en-US" sz="2800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3352800" y="1752600"/>
            <a:ext cx="1427163" cy="8382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/>
          </p:cNvSpPr>
          <p:nvPr>
            <p:ph type="title"/>
          </p:nvPr>
        </p:nvSpPr>
        <p:spPr bwMode="auto">
          <a:xfrm>
            <a:off x="533400" y="5715000"/>
            <a:ext cx="7521575" cy="5492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z="4800" cap="none" dirty="0"/>
              <a:t>ANOTHER EXAMPLE</a:t>
            </a:r>
          </a:p>
        </p:txBody>
      </p:sp>
      <p:sp>
        <p:nvSpPr>
          <p:cNvPr id="17411" name="Rectangle 3"/>
          <p:cNvSpPr>
            <a:spLocks noGrp="1"/>
          </p:cNvSpPr>
          <p:nvPr>
            <p:ph type="body" idx="1"/>
          </p:nvPr>
        </p:nvSpPr>
        <p:spPr>
          <a:xfrm>
            <a:off x="838200" y="762000"/>
            <a:ext cx="7521575" cy="3579812"/>
          </a:xfrm>
        </p:spPr>
        <p:txBody>
          <a:bodyPr/>
          <a:lstStyle/>
          <a:p>
            <a:pPr algn="ctr"/>
            <a:endParaRPr lang="en-US" sz="3200" dirty="0"/>
          </a:p>
          <a:p>
            <a:pPr algn="ctr">
              <a:lnSpc>
                <a:spcPct val="150000"/>
              </a:lnSpc>
            </a:pPr>
            <a:r>
              <a:rPr lang="en-US" sz="3200" dirty="0"/>
              <a:t>HCO</a:t>
            </a:r>
            <a:r>
              <a:rPr lang="en-US" sz="3200" baseline="-25000" dirty="0"/>
              <a:t>3</a:t>
            </a:r>
            <a:r>
              <a:rPr lang="en-US" sz="3200" baseline="30000" dirty="0"/>
              <a:t>-</a:t>
            </a:r>
            <a:r>
              <a:rPr lang="en-US" sz="3200" dirty="0"/>
              <a:t>  +      HOH  </a:t>
            </a:r>
            <a:r>
              <a:rPr lang="en-US" sz="3200" dirty="0">
                <a:sym typeface="Wingdings" pitchFamily="2" charset="2"/>
              </a:rPr>
              <a:t>  H</a:t>
            </a:r>
            <a:r>
              <a:rPr lang="en-US" sz="3200" baseline="-25000" dirty="0">
                <a:sym typeface="Wingdings" pitchFamily="2" charset="2"/>
              </a:rPr>
              <a:t>2</a:t>
            </a:r>
            <a:r>
              <a:rPr lang="en-US" sz="3200" dirty="0">
                <a:sym typeface="Wingdings" pitchFamily="2" charset="2"/>
              </a:rPr>
              <a:t>CO</a:t>
            </a:r>
            <a:r>
              <a:rPr lang="en-US" sz="3200" baseline="-25000" dirty="0">
                <a:sym typeface="Wingdings" pitchFamily="2" charset="2"/>
              </a:rPr>
              <a:t>3</a:t>
            </a:r>
            <a:r>
              <a:rPr lang="en-US" sz="3200" dirty="0">
                <a:sym typeface="Wingdings" pitchFamily="2" charset="2"/>
              </a:rPr>
              <a:t>  +  OH</a:t>
            </a:r>
            <a:r>
              <a:rPr lang="en-US" sz="3200" baseline="30000" dirty="0">
                <a:sym typeface="Wingdings" pitchFamily="2" charset="2"/>
              </a:rPr>
              <a:t>-1</a:t>
            </a:r>
          </a:p>
          <a:p>
            <a:r>
              <a:rPr lang="en-US" sz="3200" dirty="0"/>
              <a:t>	     base	        acid</a:t>
            </a:r>
          </a:p>
          <a:p>
            <a:r>
              <a:rPr lang="en-US" sz="3200" dirty="0"/>
              <a:t>	    gain H</a:t>
            </a:r>
            <a:r>
              <a:rPr lang="en-US" sz="3200" baseline="30000" dirty="0"/>
              <a:t>+</a:t>
            </a:r>
            <a:r>
              <a:rPr lang="en-US" sz="3200" dirty="0"/>
              <a:t>     lost H</a:t>
            </a:r>
            <a:r>
              <a:rPr lang="en-US" sz="3200" baseline="30000" dirty="0"/>
              <a:t>+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867400"/>
            <a:ext cx="7521575" cy="5492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dirty="0"/>
              <a:t>NAMING ACIDS – A Review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685800" y="304800"/>
            <a:ext cx="7521575" cy="3579812"/>
          </a:xfrm>
        </p:spPr>
        <p:txBody>
          <a:bodyPr/>
          <a:lstStyle/>
          <a:p>
            <a:pPr eaLnBrk="1" hangingPunct="1"/>
            <a:r>
              <a:rPr lang="en-US" sz="2800" dirty="0"/>
              <a:t>ACIDS WHOSE IONS END IN -IDE</a:t>
            </a:r>
          </a:p>
          <a:p>
            <a:pPr eaLnBrk="1" hangingPunct="1"/>
            <a:r>
              <a:rPr lang="en-US" sz="2800" b="0" dirty="0"/>
              <a:t>	Generally, the ion with a suffix of </a:t>
            </a:r>
            <a:r>
              <a:rPr lang="en-US" sz="2800" i="1" dirty="0">
                <a:solidFill>
                  <a:srgbClr val="FF0000"/>
                </a:solidFill>
              </a:rPr>
              <a:t>-ide  </a:t>
            </a:r>
            <a:r>
              <a:rPr lang="en-US" sz="2800" b="0" dirty="0"/>
              <a:t>becomes an acid with the prefix </a:t>
            </a:r>
            <a:r>
              <a:rPr lang="en-US" sz="2800" i="1" dirty="0">
                <a:solidFill>
                  <a:srgbClr val="FF0000"/>
                </a:solidFill>
              </a:rPr>
              <a:t>hydro-</a:t>
            </a:r>
            <a:r>
              <a:rPr lang="en-US" sz="2800" b="0" i="1" dirty="0"/>
              <a:t> </a:t>
            </a:r>
            <a:r>
              <a:rPr lang="en-US" sz="2800" b="0" dirty="0"/>
              <a:t>and the suffix </a:t>
            </a:r>
            <a:r>
              <a:rPr lang="en-US" sz="2800" i="1" dirty="0">
                <a:solidFill>
                  <a:srgbClr val="FF0000"/>
                </a:solidFill>
              </a:rPr>
              <a:t>-</a:t>
            </a:r>
            <a:r>
              <a:rPr lang="en-US" sz="2800" i="1" dirty="0" err="1">
                <a:solidFill>
                  <a:srgbClr val="FF0000"/>
                </a:solidFill>
              </a:rPr>
              <a:t>ic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b="0" dirty="0"/>
              <a:t>.  Find the stem of the element that combines with hydrogen.  </a:t>
            </a:r>
          </a:p>
          <a:p>
            <a:pPr eaLnBrk="1" hangingPunct="1"/>
            <a:r>
              <a:rPr lang="en-US" sz="2800" b="0" dirty="0"/>
              <a:t>		HCl		</a:t>
            </a:r>
            <a:r>
              <a:rPr lang="en-US" sz="2800" i="1" dirty="0">
                <a:solidFill>
                  <a:srgbClr val="0070C0"/>
                </a:solidFill>
              </a:rPr>
              <a:t>Hydro-</a:t>
            </a:r>
            <a:r>
              <a:rPr lang="en-US" sz="2800" b="0" dirty="0"/>
              <a:t> </a:t>
            </a:r>
            <a:r>
              <a:rPr lang="en-US" sz="2800" b="0" dirty="0" err="1"/>
              <a:t>chlor</a:t>
            </a:r>
            <a:r>
              <a:rPr lang="en-US" sz="2800" b="0" dirty="0"/>
              <a:t> </a:t>
            </a:r>
            <a:r>
              <a:rPr lang="en-US" sz="2800" b="0" i="1" dirty="0">
                <a:solidFill>
                  <a:srgbClr val="0070C0"/>
                </a:solidFill>
              </a:rPr>
              <a:t>-</a:t>
            </a:r>
            <a:r>
              <a:rPr lang="en-US" sz="2800" i="1" dirty="0" err="1">
                <a:solidFill>
                  <a:srgbClr val="0070C0"/>
                </a:solidFill>
              </a:rPr>
              <a:t>ic</a:t>
            </a:r>
            <a:r>
              <a:rPr lang="en-US" sz="2800" b="0" dirty="0">
                <a:solidFill>
                  <a:srgbClr val="0070C0"/>
                </a:solidFill>
              </a:rPr>
              <a:t>  </a:t>
            </a:r>
            <a:r>
              <a:rPr lang="en-US" sz="2800" b="0" dirty="0"/>
              <a:t>acid</a:t>
            </a:r>
          </a:p>
          <a:p>
            <a:pPr eaLnBrk="1" hangingPunct="1"/>
            <a:r>
              <a:rPr lang="en-US" sz="2800" b="0" dirty="0"/>
              <a:t>		</a:t>
            </a:r>
            <a:r>
              <a:rPr lang="en-US" sz="2800" b="0" dirty="0" err="1"/>
              <a:t>HBr</a:t>
            </a:r>
            <a:r>
              <a:rPr lang="en-US" sz="2800" b="0" dirty="0"/>
              <a:t> 		</a:t>
            </a:r>
            <a:r>
              <a:rPr lang="en-US" sz="2800" i="1" dirty="0">
                <a:solidFill>
                  <a:srgbClr val="0070C0"/>
                </a:solidFill>
              </a:rPr>
              <a:t>Hydro-</a:t>
            </a:r>
            <a:r>
              <a:rPr lang="en-US" sz="2800" b="0" dirty="0"/>
              <a:t> </a:t>
            </a:r>
            <a:r>
              <a:rPr lang="en-US" sz="2800" b="0" dirty="0" err="1"/>
              <a:t>brom</a:t>
            </a:r>
            <a:r>
              <a:rPr lang="en-US" sz="2800" b="0" dirty="0"/>
              <a:t> </a:t>
            </a:r>
            <a:r>
              <a:rPr lang="en-US" sz="2800" b="0" i="1" dirty="0">
                <a:solidFill>
                  <a:srgbClr val="0070C0"/>
                </a:solidFill>
              </a:rPr>
              <a:t>-</a:t>
            </a:r>
            <a:r>
              <a:rPr lang="en-US" sz="2800" i="1" dirty="0" err="1">
                <a:solidFill>
                  <a:srgbClr val="0070C0"/>
                </a:solidFill>
              </a:rPr>
              <a:t>ic</a:t>
            </a:r>
            <a:r>
              <a:rPr lang="en-US" sz="2800" b="0" dirty="0">
                <a:solidFill>
                  <a:srgbClr val="0070C0"/>
                </a:solidFill>
              </a:rPr>
              <a:t>  </a:t>
            </a:r>
            <a:r>
              <a:rPr lang="en-US" sz="2800" b="0" dirty="0"/>
              <a:t>acid		</a:t>
            </a:r>
          </a:p>
          <a:p>
            <a:pPr eaLnBrk="1" hangingPunct="1"/>
            <a:r>
              <a:rPr lang="en-US" sz="2800" b="0" dirty="0"/>
              <a:t>		HCN		</a:t>
            </a:r>
            <a:r>
              <a:rPr lang="en-US" sz="2800" i="1" dirty="0">
                <a:solidFill>
                  <a:srgbClr val="0070C0"/>
                </a:solidFill>
              </a:rPr>
              <a:t>Hydro-</a:t>
            </a:r>
            <a:r>
              <a:rPr lang="en-US" sz="2800" b="0" i="1" dirty="0">
                <a:solidFill>
                  <a:srgbClr val="0070C0"/>
                </a:solidFill>
              </a:rPr>
              <a:t> </a:t>
            </a:r>
            <a:r>
              <a:rPr lang="en-US" sz="2800" b="0" dirty="0"/>
              <a:t>cyan</a:t>
            </a:r>
            <a:r>
              <a:rPr lang="en-US" sz="2800" b="0" i="1" dirty="0">
                <a:solidFill>
                  <a:srgbClr val="0070C0"/>
                </a:solidFill>
              </a:rPr>
              <a:t> -</a:t>
            </a:r>
            <a:r>
              <a:rPr lang="en-US" sz="2800" i="1" dirty="0" err="1">
                <a:solidFill>
                  <a:srgbClr val="0070C0"/>
                </a:solidFill>
              </a:rPr>
              <a:t>ic</a:t>
            </a:r>
            <a:r>
              <a:rPr lang="en-US" sz="2800" b="0" i="1" dirty="0">
                <a:solidFill>
                  <a:srgbClr val="0070C0"/>
                </a:solidFill>
              </a:rPr>
              <a:t>  </a:t>
            </a:r>
            <a:r>
              <a:rPr lang="en-US" sz="2800" b="0" dirty="0"/>
              <a:t>acid</a:t>
            </a:r>
          </a:p>
          <a:p>
            <a:pPr eaLnBrk="1" hangingPunct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19800"/>
            <a:ext cx="7521575" cy="5492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dirty="0"/>
              <a:t>NAMING ACIDS – A 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"/>
            <a:ext cx="8001000" cy="5300662"/>
          </a:xfrm>
        </p:spPr>
        <p:txBody>
          <a:bodyPr rtlCol="0">
            <a:normAutofit/>
          </a:bodyPr>
          <a:lstStyle/>
          <a:p>
            <a:r>
              <a:rPr lang="en-US" sz="2800" dirty="0"/>
              <a:t>ACIDS WHOSE IONS END IN “ATE”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600" b="0" dirty="0"/>
              <a:t>Generally, the ion with a suffix of </a:t>
            </a:r>
            <a:r>
              <a:rPr lang="en-US" sz="2600" i="1" dirty="0">
                <a:solidFill>
                  <a:srgbClr val="FF0000"/>
                </a:solidFill>
              </a:rPr>
              <a:t>–ate</a:t>
            </a:r>
            <a:r>
              <a:rPr lang="en-US" sz="2600" b="0" dirty="0"/>
              <a:t> become acids with the suffix,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i="1" dirty="0">
                <a:solidFill>
                  <a:srgbClr val="FF0000"/>
                </a:solidFill>
              </a:rPr>
              <a:t>-</a:t>
            </a:r>
            <a:r>
              <a:rPr lang="en-US" sz="2600" i="1" dirty="0" err="1">
                <a:solidFill>
                  <a:srgbClr val="FF0000"/>
                </a:solidFill>
              </a:rPr>
              <a:t>ic</a:t>
            </a:r>
            <a:r>
              <a:rPr lang="en-US" sz="2600" dirty="0">
                <a:solidFill>
                  <a:srgbClr val="FF0000"/>
                </a:solidFill>
              </a:rPr>
              <a:t>. </a:t>
            </a:r>
            <a:r>
              <a:rPr lang="en-US" sz="2600" dirty="0">
                <a:solidFill>
                  <a:srgbClr val="0070C0"/>
                </a:solidFill>
              </a:rPr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600" b="0" dirty="0"/>
              <a:t>		H</a:t>
            </a:r>
            <a:r>
              <a:rPr lang="en-US" sz="2600" b="0" baseline="-25000" dirty="0"/>
              <a:t>2</a:t>
            </a:r>
            <a:r>
              <a:rPr lang="en-US" sz="2600" b="0" dirty="0"/>
              <a:t>SO</a:t>
            </a:r>
            <a:r>
              <a:rPr lang="en-US" sz="2600" b="0" baseline="-25000" dirty="0"/>
              <a:t>4	</a:t>
            </a:r>
            <a:r>
              <a:rPr lang="en-US" sz="2600" b="0" dirty="0"/>
              <a:t>Sulfur</a:t>
            </a:r>
            <a:r>
              <a:rPr lang="en-US" sz="2600" dirty="0">
                <a:solidFill>
                  <a:srgbClr val="0070C0"/>
                </a:solidFill>
              </a:rPr>
              <a:t>ic</a:t>
            </a:r>
            <a:r>
              <a:rPr lang="en-US" sz="2600" b="0" dirty="0"/>
              <a:t> acid		from sulfate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600" b="0" dirty="0"/>
              <a:t>		HNO</a:t>
            </a:r>
            <a:r>
              <a:rPr lang="en-US" sz="2600" b="0" baseline="-25000" dirty="0"/>
              <a:t>3	</a:t>
            </a:r>
            <a:r>
              <a:rPr lang="en-US" sz="2600" b="0" dirty="0"/>
              <a:t>Nitr</a:t>
            </a:r>
            <a:r>
              <a:rPr lang="en-US" sz="2600" dirty="0">
                <a:solidFill>
                  <a:srgbClr val="0070C0"/>
                </a:solidFill>
              </a:rPr>
              <a:t>ic</a:t>
            </a:r>
            <a:r>
              <a:rPr lang="en-US" sz="2600" b="0" dirty="0"/>
              <a:t> acid		from nitrate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600" b="0" dirty="0"/>
              <a:t>		H</a:t>
            </a:r>
            <a:r>
              <a:rPr lang="en-US" sz="2600" b="0" baseline="-25000" dirty="0"/>
              <a:t>3</a:t>
            </a:r>
            <a:r>
              <a:rPr lang="en-US" sz="2600" b="0" dirty="0"/>
              <a:t>PO</a:t>
            </a:r>
            <a:r>
              <a:rPr lang="en-US" sz="2600" b="0" baseline="-25000" dirty="0"/>
              <a:t>4</a:t>
            </a:r>
            <a:r>
              <a:rPr lang="en-US" sz="2600" b="0" dirty="0"/>
              <a:t>	Phosphor</a:t>
            </a:r>
            <a:r>
              <a:rPr lang="en-US" sz="2600" dirty="0">
                <a:solidFill>
                  <a:srgbClr val="0070C0"/>
                </a:solidFill>
              </a:rPr>
              <a:t>ic</a:t>
            </a:r>
            <a:r>
              <a:rPr lang="en-US" sz="2600" b="0" dirty="0"/>
              <a:t> acid	from phosphate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600" b="0" dirty="0"/>
              <a:t>		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715000"/>
            <a:ext cx="7521575" cy="549275"/>
          </a:xfrm>
        </p:spPr>
        <p:txBody>
          <a:bodyPr/>
          <a:lstStyle/>
          <a:p>
            <a:pPr>
              <a:defRPr/>
            </a:pPr>
            <a:r>
              <a:rPr lang="en-US" sz="4800" dirty="0"/>
              <a:t>NAMING ACIDS – A review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762000" y="533400"/>
            <a:ext cx="7521575" cy="3579812"/>
          </a:xfrm>
        </p:spPr>
        <p:txBody>
          <a:bodyPr/>
          <a:lstStyle/>
          <a:p>
            <a:r>
              <a:rPr lang="en-US" sz="2800" dirty="0"/>
              <a:t>ACIDS WHOSE IONS END IN “ITE”</a:t>
            </a:r>
            <a:endParaRPr lang="en-US" sz="2800" u="sng" dirty="0"/>
          </a:p>
          <a:p>
            <a:pPr eaLnBrk="1" hangingPunct="1"/>
            <a:r>
              <a:rPr lang="en-US" sz="2800" b="0" dirty="0"/>
              <a:t>Generally, the ion with a suffix of </a:t>
            </a:r>
            <a:r>
              <a:rPr lang="en-US" sz="2800" i="1" dirty="0">
                <a:solidFill>
                  <a:srgbClr val="FF0000"/>
                </a:solidFill>
              </a:rPr>
              <a:t>–</a:t>
            </a:r>
            <a:r>
              <a:rPr lang="en-US" sz="2800" i="1" dirty="0" err="1">
                <a:solidFill>
                  <a:srgbClr val="FF0000"/>
                </a:solidFill>
              </a:rPr>
              <a:t>ite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b="0" dirty="0"/>
              <a:t>become acids with the suffix, </a:t>
            </a:r>
            <a:r>
              <a:rPr lang="en-US" sz="2800" i="1" dirty="0">
                <a:solidFill>
                  <a:srgbClr val="FF0000"/>
                </a:solidFill>
              </a:rPr>
              <a:t>-</a:t>
            </a:r>
            <a:r>
              <a:rPr lang="en-US" sz="2800" i="1" dirty="0" err="1">
                <a:solidFill>
                  <a:srgbClr val="FF0000"/>
                </a:solidFill>
              </a:rPr>
              <a:t>ous</a:t>
            </a:r>
            <a:r>
              <a:rPr lang="en-US" sz="2800" i="1" dirty="0">
                <a:solidFill>
                  <a:srgbClr val="FF0000"/>
                </a:solidFill>
              </a:rPr>
              <a:t>.</a:t>
            </a:r>
            <a:r>
              <a:rPr lang="en-US" sz="2800" dirty="0">
                <a:solidFill>
                  <a:srgbClr val="FF0000"/>
                </a:solidFill>
              </a:rPr>
              <a:t>  </a:t>
            </a:r>
          </a:p>
          <a:p>
            <a:pPr eaLnBrk="1" hangingPunct="1"/>
            <a:r>
              <a:rPr lang="en-US" sz="2800" b="0" dirty="0"/>
              <a:t>	H</a:t>
            </a:r>
            <a:r>
              <a:rPr lang="en-US" sz="2800" b="0" baseline="-25000" dirty="0"/>
              <a:t>2</a:t>
            </a:r>
            <a:r>
              <a:rPr lang="en-US" sz="2800" b="0" dirty="0"/>
              <a:t>SO</a:t>
            </a:r>
            <a:r>
              <a:rPr lang="en-US" sz="2800" b="0" baseline="-25000" dirty="0"/>
              <a:t>3	</a:t>
            </a:r>
            <a:r>
              <a:rPr lang="en-US" sz="2800" b="0" dirty="0"/>
              <a:t>Sulfur</a:t>
            </a:r>
            <a:r>
              <a:rPr lang="en-US" sz="2800" b="0" dirty="0">
                <a:solidFill>
                  <a:srgbClr val="0070C0"/>
                </a:solidFill>
              </a:rPr>
              <a:t>ous</a:t>
            </a:r>
            <a:r>
              <a:rPr lang="en-US" sz="2800" b="0" dirty="0"/>
              <a:t> acid	from sulfite</a:t>
            </a:r>
          </a:p>
          <a:p>
            <a:pPr eaLnBrk="1" hangingPunct="1"/>
            <a:r>
              <a:rPr lang="en-US" sz="2800" b="0" dirty="0"/>
              <a:t>	HNO</a:t>
            </a:r>
            <a:r>
              <a:rPr lang="en-US" sz="2800" b="0" baseline="-25000" dirty="0"/>
              <a:t>2	</a:t>
            </a:r>
            <a:r>
              <a:rPr lang="en-US" sz="2800" b="0" dirty="0"/>
              <a:t>Nitr</a:t>
            </a:r>
            <a:r>
              <a:rPr lang="en-US" sz="2800" b="0" dirty="0">
                <a:solidFill>
                  <a:srgbClr val="0070C0"/>
                </a:solidFill>
              </a:rPr>
              <a:t>ous</a:t>
            </a:r>
            <a:r>
              <a:rPr lang="en-US" sz="2800" b="0" dirty="0"/>
              <a:t> acid		from nitrite</a:t>
            </a:r>
          </a:p>
          <a:p>
            <a:pPr eaLnBrk="1" hangingPunct="1"/>
            <a:r>
              <a:rPr lang="en-US" sz="2800" b="0" dirty="0"/>
              <a:t>	HClO</a:t>
            </a:r>
            <a:r>
              <a:rPr lang="en-US" sz="2800" b="0" baseline="-25000" dirty="0"/>
              <a:t>2</a:t>
            </a:r>
            <a:r>
              <a:rPr lang="en-US" sz="2800" b="0" dirty="0"/>
              <a:t>	</a:t>
            </a:r>
            <a:r>
              <a:rPr lang="en-US" sz="2800" b="0" dirty="0" err="1"/>
              <a:t>Chlor</a:t>
            </a:r>
            <a:r>
              <a:rPr lang="en-US" sz="2800" b="0" dirty="0" err="1">
                <a:solidFill>
                  <a:srgbClr val="0070C0"/>
                </a:solidFill>
              </a:rPr>
              <a:t>ous</a:t>
            </a:r>
            <a:r>
              <a:rPr lang="en-US" sz="2800" b="0" dirty="0"/>
              <a:t> acid	from chlorite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791200"/>
            <a:ext cx="7521575" cy="549275"/>
          </a:xfrm>
        </p:spPr>
        <p:txBody>
          <a:bodyPr/>
          <a:lstStyle/>
          <a:p>
            <a:pPr>
              <a:defRPr/>
            </a:pPr>
            <a:r>
              <a:rPr lang="en-US" sz="4800" dirty="0"/>
              <a:t>NAMING ACIDS – A REVIEW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>
          <a:xfrm>
            <a:off x="381000" y="685800"/>
            <a:ext cx="8610600" cy="3579812"/>
          </a:xfrm>
        </p:spPr>
        <p:txBody>
          <a:bodyPr/>
          <a:lstStyle/>
          <a:p>
            <a:pPr>
              <a:tabLst>
                <a:tab pos="914400" algn="l"/>
                <a:tab pos="3206750" algn="l"/>
                <a:tab pos="5486400" algn="l"/>
              </a:tabLst>
            </a:pPr>
            <a:endParaRPr lang="en-US" dirty="0"/>
          </a:p>
          <a:p>
            <a:pPr>
              <a:tabLst>
                <a:tab pos="914400" algn="l"/>
                <a:tab pos="3206750" algn="l"/>
                <a:tab pos="5486400" algn="l"/>
              </a:tabLst>
            </a:pPr>
            <a:endParaRPr lang="en-US" dirty="0"/>
          </a:p>
          <a:p>
            <a:pPr>
              <a:tabLst>
                <a:tab pos="914400" algn="l"/>
                <a:tab pos="3206750" algn="l"/>
                <a:tab pos="5486400" algn="l"/>
              </a:tabLst>
            </a:pPr>
            <a:r>
              <a:rPr lang="en-US" sz="2000" dirty="0"/>
              <a:t>Anion	_______ide	_________ate	___________</a:t>
            </a:r>
            <a:r>
              <a:rPr lang="en-US" sz="2000" dirty="0" err="1"/>
              <a:t>ite</a:t>
            </a:r>
            <a:endParaRPr lang="en-US" sz="2000" dirty="0"/>
          </a:p>
          <a:p>
            <a:pPr>
              <a:tabLst>
                <a:tab pos="914400" algn="l"/>
                <a:tab pos="3206750" algn="l"/>
                <a:tab pos="5486400" algn="l"/>
              </a:tabLst>
            </a:pPr>
            <a:r>
              <a:rPr lang="en-US" dirty="0"/>
              <a:t>	     	(chloride, Cl</a:t>
            </a:r>
            <a:r>
              <a:rPr lang="en-US" baseline="30000" dirty="0"/>
              <a:t>-1</a:t>
            </a:r>
            <a:r>
              <a:rPr lang="en-US" dirty="0"/>
              <a:t>)	(chlorate, ClO</a:t>
            </a:r>
            <a:r>
              <a:rPr lang="en-US" baseline="-25000" dirty="0"/>
              <a:t>3</a:t>
            </a:r>
            <a:r>
              <a:rPr lang="en-US" dirty="0"/>
              <a:t> </a:t>
            </a:r>
            <a:r>
              <a:rPr lang="en-US" baseline="30000" dirty="0"/>
              <a:t>-1</a:t>
            </a:r>
            <a:r>
              <a:rPr lang="en-US" dirty="0"/>
              <a:t>)	(chlorite, ClO</a:t>
            </a:r>
            <a:r>
              <a:rPr lang="en-US" baseline="-25000" dirty="0"/>
              <a:t>2</a:t>
            </a:r>
            <a:r>
              <a:rPr lang="en-US" baseline="30000" dirty="0"/>
              <a:t>-1</a:t>
            </a:r>
            <a:r>
              <a:rPr lang="en-US" dirty="0"/>
              <a:t>)</a:t>
            </a:r>
          </a:p>
          <a:p>
            <a:pPr>
              <a:tabLst>
                <a:tab pos="914400" algn="l"/>
                <a:tab pos="3206750" algn="l"/>
                <a:tab pos="5486400" algn="l"/>
              </a:tabLst>
            </a:pPr>
            <a:endParaRPr lang="en-US" dirty="0"/>
          </a:p>
          <a:p>
            <a:pPr>
              <a:tabLst>
                <a:tab pos="914400" algn="l"/>
                <a:tab pos="3206750" algn="l"/>
                <a:tab pos="5486400" algn="l"/>
              </a:tabLst>
            </a:pPr>
            <a:endParaRPr lang="en-US" dirty="0"/>
          </a:p>
          <a:p>
            <a:pPr>
              <a:tabLst>
                <a:tab pos="914400" algn="l"/>
                <a:tab pos="3206750" algn="l"/>
                <a:tab pos="5486400" algn="l"/>
              </a:tabLst>
            </a:pPr>
            <a:endParaRPr lang="en-US" dirty="0"/>
          </a:p>
          <a:p>
            <a:pPr>
              <a:tabLst>
                <a:tab pos="914400" algn="l"/>
                <a:tab pos="3206750" algn="l"/>
                <a:tab pos="5486400" algn="l"/>
              </a:tabLst>
            </a:pPr>
            <a:r>
              <a:rPr lang="en-US" sz="2000" dirty="0"/>
              <a:t>Acid	hydro_____</a:t>
            </a:r>
            <a:r>
              <a:rPr lang="en-US" sz="2000" dirty="0" err="1"/>
              <a:t>ic</a:t>
            </a:r>
            <a:r>
              <a:rPr lang="en-US" sz="2000" dirty="0"/>
              <a:t> acid	________</a:t>
            </a:r>
            <a:r>
              <a:rPr lang="en-US" sz="2000" dirty="0" err="1"/>
              <a:t>ic</a:t>
            </a:r>
            <a:r>
              <a:rPr lang="en-US" sz="2000" dirty="0"/>
              <a:t> acid	________</a:t>
            </a:r>
            <a:r>
              <a:rPr lang="en-US" sz="2000" dirty="0" err="1"/>
              <a:t>ous</a:t>
            </a:r>
            <a:r>
              <a:rPr lang="en-US" sz="2000" dirty="0"/>
              <a:t> acid</a:t>
            </a:r>
          </a:p>
          <a:p>
            <a:pPr>
              <a:tabLst>
                <a:tab pos="914400" algn="l"/>
                <a:tab pos="3206750" algn="l"/>
                <a:tab pos="5486400" algn="l"/>
              </a:tabLst>
            </a:pPr>
            <a:r>
              <a:rPr lang="en-US" dirty="0"/>
              <a:t>		hydrochloric acid, </a:t>
            </a:r>
            <a:r>
              <a:rPr lang="en-US" dirty="0" err="1"/>
              <a:t>HCl</a:t>
            </a:r>
            <a:r>
              <a:rPr lang="en-US" dirty="0"/>
              <a:t>	chloric acid, HClO</a:t>
            </a:r>
            <a:r>
              <a:rPr lang="en-US" baseline="-25000" dirty="0"/>
              <a:t>3</a:t>
            </a:r>
            <a:r>
              <a:rPr lang="en-US" baseline="30000" dirty="0"/>
              <a:t>	</a:t>
            </a:r>
            <a:r>
              <a:rPr lang="en-US" dirty="0" err="1"/>
              <a:t>chlorous</a:t>
            </a:r>
            <a:r>
              <a:rPr lang="en-US" dirty="0"/>
              <a:t> acid, HClO</a:t>
            </a:r>
            <a:r>
              <a:rPr lang="en-US" baseline="-25000" dirty="0"/>
              <a:t>2</a:t>
            </a:r>
            <a:endParaRPr lang="en-US" dirty="0"/>
          </a:p>
        </p:txBody>
      </p:sp>
      <p:sp>
        <p:nvSpPr>
          <p:cNvPr id="3" name="Down Arrow 2"/>
          <p:cNvSpPr/>
          <p:nvPr/>
        </p:nvSpPr>
        <p:spPr>
          <a:xfrm>
            <a:off x="1905000" y="2095123"/>
            <a:ext cx="228600" cy="685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wn Arrow 4"/>
          <p:cNvSpPr/>
          <p:nvPr/>
        </p:nvSpPr>
        <p:spPr>
          <a:xfrm>
            <a:off x="4267200" y="2124547"/>
            <a:ext cx="228600" cy="685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wn Arrow 5"/>
          <p:cNvSpPr/>
          <p:nvPr/>
        </p:nvSpPr>
        <p:spPr>
          <a:xfrm>
            <a:off x="6477000" y="2093614"/>
            <a:ext cx="228600" cy="685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562600"/>
            <a:ext cx="7521575" cy="549275"/>
          </a:xfrm>
        </p:spPr>
        <p:txBody>
          <a:bodyPr/>
          <a:lstStyle/>
          <a:p>
            <a:r>
              <a:rPr lang="en-US" sz="4800" dirty="0"/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b="0" dirty="0"/>
              <a:t>Handout due tomorrow.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b="0" dirty="0"/>
              <a:t>We are doing a lab tomorrow.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b="0" dirty="0"/>
              <a:t>Shift and Shout lab due tomorrow.</a:t>
            </a:r>
          </a:p>
        </p:txBody>
      </p:sp>
    </p:spTree>
    <p:extLst>
      <p:ext uri="{BB962C8B-B14F-4D97-AF65-F5344CB8AC3E}">
        <p14:creationId xmlns:p14="http://schemas.microsoft.com/office/powerpoint/2010/main" val="16379680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5482</TotalTime>
  <Words>717</Words>
  <Application>Microsoft Office PowerPoint</Application>
  <PresentationFormat>On-screen Show (4:3)</PresentationFormat>
  <Paragraphs>127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Franklin Gothic Book</vt:lpstr>
      <vt:lpstr>Franklin Gothic Medium</vt:lpstr>
      <vt:lpstr>Tunga</vt:lpstr>
      <vt:lpstr>Wingdings</vt:lpstr>
      <vt:lpstr>Angles</vt:lpstr>
      <vt:lpstr>DO NOW</vt:lpstr>
      <vt:lpstr>SMALL WHITE PAPER</vt:lpstr>
      <vt:lpstr>STUDY HALL</vt:lpstr>
      <vt:lpstr>CALENDAR</vt:lpstr>
      <vt:lpstr>CALENDAR</vt:lpstr>
      <vt:lpstr>CALENDAR</vt:lpstr>
      <vt:lpstr>ACIDS AND BASES</vt:lpstr>
      <vt:lpstr>ACIDS AND BASES PROPERTIES</vt:lpstr>
      <vt:lpstr>ACIDS AND BASES PROPERTIES</vt:lpstr>
      <vt:lpstr>ACIDS AND BASES PROPERTIES</vt:lpstr>
      <vt:lpstr>DEMO</vt:lpstr>
      <vt:lpstr>DEFINING ACIDS AND BASES</vt:lpstr>
      <vt:lpstr>DEFINING ACIDS AND BASES</vt:lpstr>
      <vt:lpstr>DEFINING ACIDS AND BASES</vt:lpstr>
      <vt:lpstr>Defining acids and bases</vt:lpstr>
      <vt:lpstr>DEFINING ACIDS AND BASES</vt:lpstr>
      <vt:lpstr>ANOTHER EXAMPLE</vt:lpstr>
      <vt:lpstr>NAMING ACIDS – A Review</vt:lpstr>
      <vt:lpstr>NAMING ACIDS – A review</vt:lpstr>
      <vt:lpstr>NAMING ACIDS – A review</vt:lpstr>
      <vt:lpstr>NAMING ACIDS – A REVIEW</vt:lpstr>
      <vt:lpstr>TO DO</vt:lpstr>
    </vt:vector>
  </TitlesOfParts>
  <Company>DeKalb County School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ACIDS AND BASES</dc:title>
  <dc:creator>Nancy Brim</dc:creator>
  <cp:lastModifiedBy>Nancy Brim</cp:lastModifiedBy>
  <cp:revision>80</cp:revision>
  <dcterms:created xsi:type="dcterms:W3CDTF">2011-04-18T15:43:06Z</dcterms:created>
  <dcterms:modified xsi:type="dcterms:W3CDTF">2017-04-29T02:39:10Z</dcterms:modified>
</cp:coreProperties>
</file>