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4" r:id="rId2"/>
    <p:sldId id="256" r:id="rId3"/>
    <p:sldId id="259" r:id="rId4"/>
    <p:sldId id="257" r:id="rId5"/>
    <p:sldId id="258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2" r:id="rId14"/>
    <p:sldId id="273" r:id="rId15"/>
    <p:sldId id="274" r:id="rId16"/>
    <p:sldId id="290" r:id="rId17"/>
    <p:sldId id="291" r:id="rId18"/>
    <p:sldId id="275" r:id="rId19"/>
    <p:sldId id="276" r:id="rId20"/>
    <p:sldId id="292" r:id="rId21"/>
    <p:sldId id="293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3" autoAdjust="0"/>
    <p:restoredTop sz="94660"/>
  </p:normalViewPr>
  <p:slideViewPr>
    <p:cSldViewPr>
      <p:cViewPr varScale="1">
        <p:scale>
          <a:sx n="107" d="100"/>
          <a:sy n="107" d="100"/>
        </p:scale>
        <p:origin x="118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97D851-C56D-4815-83F3-2741DFC30BE1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69F359-9A88-494D-AA31-77AC7BECBE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347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2F89F-312E-4F9C-B727-83CC94970942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2D731-D480-4523-9876-3A3E5D4C5C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850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9756E0-27AC-422E-981C-A836BD017CA4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F6C69C-F0CE-44DC-8091-1388E330D0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4364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13443-0D95-44F2-9EA6-C60716D4A8E4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70B5A-C8F2-47B5-B526-3C0F396969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385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376CC6-61F7-4808-9B63-D80AB5833985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C7C90-FA77-4B29-92E5-7EEADF9210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659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313C2-6F58-4147-9B1F-C38C13EF2FB7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CA9728-AD86-4030-BF16-FC48AA0CF5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60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85EBB29-693E-4D3B-955A-1B254868738A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BB524-B561-4BBD-B845-CF09E8BEBD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91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8420B2-ADCB-48DA-B133-3A81B0F511D6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05BCD-6D24-42A2-8F92-E0777D9039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22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F36345C-C073-4D21-AB0F-1052D62F0957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9BFB8-F0ED-4107-88C5-946DCCE6E3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526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C8C98-3DB8-46FA-B1EC-EF414AAA5746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FB8A9-CFE8-467F-B8B5-E61D729948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414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D7E9A-8C86-41F7-B59A-2D294B7CC391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3BD47-61A5-428C-9E8E-11AE6E5824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72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709320-B0D9-4C97-AFC4-E7D62FFC58DF}" type="datetimeFigureOut">
              <a:rPr lang="en-US"/>
              <a:pPr>
                <a:defRPr/>
              </a:pPr>
              <a:t>9/1/2016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94071A09-013D-4F55-AA87-6E2DB870A28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52" r:id="rId3"/>
    <p:sldLayoutId id="2147483749" r:id="rId4"/>
    <p:sldLayoutId id="2147483753" r:id="rId5"/>
    <p:sldLayoutId id="2147483748" r:id="rId6"/>
    <p:sldLayoutId id="2147483754" r:id="rId7"/>
    <p:sldLayoutId id="2147483755" r:id="rId8"/>
    <p:sldLayoutId id="2147483756" r:id="rId9"/>
    <p:sldLayoutId id="2147483747" r:id="rId10"/>
    <p:sldLayoutId id="21474837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800" b="1" dirty="0"/>
              <a:t>DO NOW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Pick up notes handout</a:t>
            </a:r>
          </a:p>
          <a:p>
            <a:r>
              <a:rPr lang="en-US" altLang="en-US" dirty="0"/>
              <a:t>Turn in Cha-Cha-Cha-Changes lab.  Is your partner’s name on it????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14716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The Development of the Atomic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1925" y="1849438"/>
            <a:ext cx="7407275" cy="1752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Democritus to Rutherford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What do you know about the atom?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450 BC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4495800" cy="4800600"/>
          </a:xfrm>
        </p:spPr>
        <p:txBody>
          <a:bodyPr>
            <a:normAutofit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Greek - Democritus</a:t>
            </a: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>
                <a:solidFill>
                  <a:srgbClr val="FF0000"/>
                </a:solidFill>
              </a:rPr>
              <a:t>Atom was indivisible.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>
                <a:solidFill>
                  <a:srgbClr val="FF0000"/>
                </a:solidFill>
              </a:rPr>
              <a:t>Theorized the existence of the atom.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Also, theorized that there were just four 'elements' -  fire, water, air, earth.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12292" name="AutoShape 2" descr="data:image/jpg;base64,/9j/4AAQSkZJRgABAQAAAQABAAD/2wCEAAkGBhQSERUUExQWFRUWGBwaGRgYFx8aGhgYGhwYGxwcHRscHCYfHBkjGhwdHy8gJCcpLCwsGh4xNTAqNSYrLCkBCQoKDgwOGg8PGi0kHyQ0LDUsLCwsLCwsLCwsKSwsLCksLCwsLCwsLCwsLCwsLCwsLCksLCwpLCwsLCksLCwsLP/AABEIAQ4AuwMBIgACEQEDEQH/xAAcAAACAwEBAQEAAAAAAAAAAAAFBgMEBwIBAAj/xABFEAABAwIEAwUFBgMHAwMFAAABAgMRACEEBRIxBkFREyJhcYEHMpGhsRQjQsHR8FJy4RckM2Ki0vGCkrIVQ1MWNETC4v/EABoBAAEFAQAAAAAAAAAAAAAAAAUAAQIDBAb/xAAzEQABBAAEAwUIAgIDAAAAAAABAAIDEQQSITETQVEFFDJhcSIjM4GRscHwUtGh4SRC8f/aAAwDAQACEQMRAD8Al4E4GGKAfcWOzQuCiJKogwTsAZHXnTZn/syYe0lmGFA96EyFA+EiCPCkbgfBYtb6FYcqCErBWdUIA56hN5TaIvWyY3FpabU4qdKRJjeomqspmgk0EvPez3DHDFlKQlZAh2AVyOZ8DzAio8i9nGGZQe1SHln8RTAA6ASfianXx6wPwufAf7q5/wDr9j+Fz4D/AHVVxY+q19yn/iVWyP2assOqWtXbJghKFoEAHruFGPAVHivZgwvFdqFaWiQpTIQIJHIGbJPSOvpdPtAY/hX8B+tcp9oTH8DnwT/uphMzqm7lN/Eqvnnszw7yUBmGCiZhOoKBve4MjkZ8Knxns5wq2OySkJWAkB3SNUp5nqDzFff2iMfwOf6f91fD2iMfwOf6f91PxY+qfuU/8VxlXs1wrbWh1IeXJJWRpIkRAEmAN7ze9c8PezdnDLUtag/IhKVoEASDJBmVW3tzqX+0Vj+Bf+n/AHV8r2iMC5Sv/T/up+Kzqm7lNXhUOI9mjC8V2+ohGoKLQSNJIi08kmLiOZrriD2cMYjR2WnDlMzpQCFAmbiRcXg+NS/2hM76Fx5pH514faGzvoXHmn9abix9U/cp/wCK7xfs9wq8P2QQEKCUjtQka5TFz1nn511knAOGYaUhaUvKVOpakibwITuUgR13qJXtEZAnQuPNP61yPaKz/wDGv4p/Wlxo+qXcZ/4/ZfZB7OWMM4paj20iEhaRCRM3F5Vbe3lXjvs2w5xXbyQnUFdkANOof/rN9MV6faMzMFCp80/rXo9oTJEhCiPNP60xmYNbS7jMdMql4i4CYxRQZLJTbuJEEb7bTPOrGP4Mw7mG+zhOgAJ0qAGoFOxmL+PWqSvaGyPwK2ndO3xrz+0Vn+BX/cncetNxmJdym3y/ZEcj4TawzCmZU5rnUpW5BEQOgAtVbhzgVnBrUtKlOEiBrA7omeQudr/1qqj2kMn/ANtX/cn9a9/tHZ/gV/3J5+tS4rOqbuU38f8AIXbns8YOL+06jGrX2UDTqHj/AAzeKn4l4HZxikKUpTakiO6BdMzFxv4/Kqf9pbG+k/8Acn9auYDjZt1xCA2oFZABkRf8qXFZtaRwc1E5ft/as5xwu0/hQxdCUBOkpAJGgQPO2/Wg/DDqE4VtIkgagDtPfVyorxlljz+FKGD3tQJE6dSRMpn4HxihPDWCWjDNpUFAjVI3/ErparOaHYjRoSPwTxU7hnEtIQlaXFpCkwdRm3dINo32rVOKCfszkbaTNZ/7O+JMMwezcSQtxQAXpBCZtBPvCTa1qfeKCfs7m0R8azYt1RFbsKLmb6hZXjMOpRSQQNNxPMz+n1qLF4ZR06IATfeL2jz51fXXEVia8hdfwGm/NDhl6tUyOm+11Hp41w3lausbbHpN9t/3NFAk17U+K5V9zjKGM5epJk6TbntN/Da9WMNhylvSdMwfIz6VaiuHXQnemzOfopcGOL2rVNGXWTMWBBjY2ty5GvWMlUdjITB52ABESAearV0vGk+7b60bdV2WWpk9/EOeE9ki0W5FQrY2CXnohUuIw40YCUAxWFJWVFSRMbcgNJAgjlB+JrgMJSrUlSTEWVt+IGbeM1EV3rkLq8YcdVkOK6N+6ujTpQNQ7pE+gI/OvBhJVIWLEqA8SdvhaqUzUiLio92H/Vyn36/G3/NIhiMJrM2HdIuOcgj6V8MIrSu4BV02Fo+NVsIXFKCUSokwEgapPgN6M4hnsAA+Uhz/AONJnT/ORYHwmskkMkfmiEWKgldexQtnJ1KBE8oETAEzfqK8cyQSfvJ3skTdU858vhRYOBfOBGwiKhWmqOI9aRhInclXwuXpUuXFBPQpEgKAhJjmJuR6V1mGBSVqIWFFR1giyZMEwknwqQp61UXlhlIBHdgH0JNreMcvWnDydyoyYdrTma2119luSFJF1biR3otvuKNcMt6cSwOi0j6UvN5coA+6Ztf1vtY38aYeGGoxDA3hSflT3qNUwbTHHLWhTxxhnDmFwpcaSCrUBJEhIM94jneB60E4axal4ZClQSoqJ7o5rV4Uy8QZ03hWFOOSR7oAElSiDAvaPPpS9ww8FYVtR3Oo8h+NVFFx0uwspb9m2Q4Z5XaOqBcQoaGyoCSLzp3VFj0860Lib/7V3b3edZfwPwgvErQ8HEpQ2sExOvumQBaLxvP6Vp/ESpw7n8pMVlxTmhhBWrDfFb6hZkuudNTuioiih4K7YbL19EaSBukH61EQaI6NeH2u0q/8i9v9Q+dA8ViJkDbmathidKaCyzYpkLCXbrrEY6BCRJ68h6czVHVeTeu0JkwBJ5frRDBMBsgmFnnIt5Dp570RLo8MKGpQYNnxzr2aqbeEUbiw5Tv8KPcQNAqQ1J0soSgctgJPmTerGX5YHnUdlJTIKgd0Cd/EeNVMyXqdcV1WfrWCTESOO6JQYSFr8tXprfmqKWgBAEUH6+dGzQSK1YMk3azdqtDQ0BGuHANSeilFJ8QoRHzq0xkqVgqVCEJMKX49BF1K8BXXD+DShCXXpCdUpSLKXtB8EzzqbOHlF1QJskkADYDy/OsMsh4hylacM0PjDQOXT7KI4/skFGGSGpsVm7ih01/hHgkUCeQZvuf3vROvez1WP751oixTmb6qM/Zkbh7GhQth0ovy6fv60Qw+ICxIt4dK4xWBCTYnT4nYedUkGFSn/nw8q1PiZM3MzdD4sTLhH5JNv3ZG8M1KiSbJGo/kPjAqEzM1aGJSWQlMSoyuOUGw+pquU0KILSbR+N4kbmGy+Aohw8P7yz/OPrVDTRPh4f3ln+cU7dwmn+G70KfM9wDLrCk4ggNi5UVadJGyp5H9Y50tZBhkhhIQQpIKwFdQFqg+VMXEeSfa2C1q0SUkGJukyJHSl3hzC6cOlO+krTMRMLUJ+VGFwkmwSTwPisWl9CcPrKVLGsaZQUzfUYgQCbzWr8QoBZctMJrM+BOMxhD2Sm9SXFiVBV0zayYvczyrUc9J7ByOlZsWLjK04c1KPULNnLzF6iWmeVXnED51G/3QYjbehbTZoLs8waLXGT5uhl4By6FgocEfhVz9DB9DQ3PsoXh3ixJPNJ5KTyPjb86prWTc7nenbJcpVjMKhSrON9wKI3RuB53+VGX/APGjpupK5h8gxMxe/Rv790q4bC6BHM7muyKIYvLy2pSTytVcovQniZja6mINa0BuyvcNKP2lBFoCj8EKro4dOIGpEId5omy/FHj/AJa+yRJClEcm1fSqCBEGSCNiP3vNRuyqTGTIXA0dPyoMQiNRIuBz/dq7weVt4dAexI1FQlpmbq/zL6I5xzpww6WylK3w39oglCVbKj3SsC2rpO9Z/mGMW64pbh1KJufDoOgHSimDaXMKB9oTcRwsbff+lc/9QW9qccMqJPlA2A8KI5yn702iQCfUChGWIlB8z9BRzNm5UlX8SE+HL+lDpqEhCMYU+wwnohcXroC9Shqvkt1C1usLkqvsLeFUsTgVAFxI7gIB6Anai2FwpWoJG5Py61azPEpUEtI/w0/6lHdRq6GcxOsLBi4Wzjh1r16JXQ7pIUPUUSbUCJBsaG4vDlCoO3Ly/dqs5SoXT6j8x+dbsWwOZxWob2fM6GQwP/T/ALV4HzojkCf701/OKpBHKiGRD+8tb++Ioaw+0EamPu3ehTfxah84VX2bV2kidPvafxafHba8TFBeGFKOFbKidXemTedapnxo7xPnZwmHLoTrOpKQJgSrmfD+m1L3DeNnDIOkCSoxfmtR60aK4OYWAl/2cPYEKAeCftBX92VgkeEfhCpnfwitJzo/cOfy1mHs74TbxKu2W5ZlYPZgXJFxJ5JkesGtPzv/AAVeIqnFGonFaIPiD1Wfup6UNzd2EhPMn5D+sUacRVPE8OPvOd1BCEgd5fdQJvud/SdqHYBofKL5Lo8bNkhI5lL2GZC1pSdj84v1503ZZnTmHnRBB3BHP05xUeV5Ph2SStztlbfde6PDUd79I2q4MyQj3GET1X3vzqzGT5ptDsqMFGODRZdrvM8AXEh9sFSVm43KVbcuVDmcmeWbNqPWREfGi2XcTuJWAuOzO4SANPiIqnm2HcSqdSlJVcKk3FYzlFFp9VsjfKw8M0Oh3+XyRHKMgdQl0r0oCkabqHzjYVxhcibw51POo1xKBcpn+I9Y5V5lLRaYccWkKSuAAfxRPLpPxoLiXVLUVKNz+/hUi5o5KtjJJXvGbTnQ38ldOBZWoleJEk76FGhauH8IP/z0+jKiP/KucU6EJk+goABRXs5hLSVg7Tppa27+miacDkbABjFBSZ97s1AbC30ozmWWtFLZ7dI7iY7puBImlbhzMkplpY7izPkY3Hjb1pkzrC6Q0AQoBEAjY3MH4UPxQcyR2YK3DniNYMyrN5KhUfftDwMj0rtGQSrSl1pR/mqloq/g2+yHaESoe4kj/V5Dl6VkzDmiMhkaPF6aBF8JwqpLZGoJWqyiLwOg/OguLyRbZIgkD8QFd4TOHGyopVOrebyevnXqc4eBJC1D1t8Nqm9zDVWP35KhjcQ1xJIKBZ1gu5MXT8YO9BGnNCgqNjPpz+VaCnO1KEOpQ6IjvJ5eYoI6rL3SQUO4ZVwSnvona4M/KKL4F2eIx7/7QzG52yCQiv7C97Ln++VXsmb/ALy1/MKkZys9mChxLqEiCpJ6WuNx5VNk7X37e1lUIbYkA80WdOHxEjp+E0ZvjGmmVKfjs9iCNUzsIgyfClXh0pOHQUzplcd0ba1Uz55kyMUyWnCUiQQobpI2N7daU8kwuhkJEKCVLAMbgLUAaPlcnJskngzI3330qYOns1JUpeqNInpuqwIitlzkSyvyrH+CM7fYxCUMjWHVpC06ZkTcg7iASZ8L1sWakhpcdKrxXwnK2H4g+SUlO9iSEgFfNREweif1pRznMXHXFa1qUEmACbAC223KnBxsL2ICuaTaT1SdvSkXGiFr6hR+prL2XqXFE8dWQdeaM5Mn7keJJ+dXYqtkg+4R6/U1c00Lmd7x3qi+H0jb6KOKYcicDjSmnRLaYIUTGkk2TPidqC4fDFaglIkk/v051axzwADaDKE8/wCJXM+I6U8b8ps/+qGIHEpg369EZzNC+xeCxASpIQBsE22pPxmKS2JNz0BprynE/amHGlKALZA1H5TO+0UgZzg3G3VJdEKHwjlp6p/e9E4MFxXhztv8oZ3vu7XMHiv5Ko88pZJO/wBPCohV3BYAuzFkjc736Dqaqab0cjewksZyQt7XkZ3c1yRTLlPEaShLL/uiQlfMXtPWCTQXDYArQVJNwYjwgfO9V1J61nlZFiWlvMK1ueEh/Ip6Yy4JJU4RoTBsffJ2A8+Z5VWxGIK1Em3hyA5D0obkufjQGXz3B7i4ug7weqT8qIKbj92jkfKuaxED4Dld9eqOYWcTW47/AGUcV0E17XWis1raSvEppXx6IdWP831v+dNaaWc1H3y/T6Ci/ZJ94R5IX2j8IHzRXhxwhtV4IUYjySaacoPaPJJjUm89QD9b70tcK4Na0LIEJCveJgCyedMuWlKXkJQSqT3lbegHTx8KzTCsSfVRa4HDit6V/izKXMThVNNKAUSk3MBQBkpJHI/Cwpb4fy5xGHSkggpKwRB3C1dKY+Lsc81hVLw474KbhOopTNyBf6GJnlS5w/iFKw6VLXKiVkzEyVqmbUbO6AvFoH7P+LGMMQ2tBlxQBcAFibCbzp222vvWnZqPul/yms09nGV4RxWp4o7UKHZoU57xEmdE35WvtWkZt/hr8qoxbssRsK6Dxj5JRdTSrmjOl1Y6mfjf86blpM0u563DoJ2UB8rfpWHsh9SlvUIvjxcQPRXOH3UloAgjSSCQfUWPnRX7Kg7OAfzJI+dxS/w6salp8jPxH6UxYDChSpV7ibqPh09TaseKZlnc3zV+HkuEOtX2MrWhpRSApa7WI7qDzF9z9KU80zBTSy3p7w3nx223q7nOcgKUba1bDoItPh4c6WHXCpRUTJO5ongcFxafINBy6+axz4p0VtafaO/ktR4fyhoYQAgKDyApw/xEiTfkBsOkUDZWjGoUy53i2ohl4mCtIOxPORz5+YmqnDAcODfBnsyUwD0O8DobecVeGZm0tt2/yAbeUfKlisWGExtP75KjDYV0gzlUzh9HdgJi0Upkb1pmEzBrEK0uoSFT3Te/hvv4c6z/ADTL1MOqQsQQfQjkR1Bq/spoGYg3alj3khrS2iPoiHDGEK0kDcqO+wAAuT0ojxDlLakILYEwe/EFcE7+HTpVfhvPGmsOpKkoMrJVqVEiBHpX2P4+w4SgNMpcImQZCRfqd6xO4jZnOjOtq0PBiaHj2fl9UtONEEgggjlVzA5ipuAe8jpzHl+lc5jxCvEAS0y1GykiCB0mbg9KotFavdGryBoo+WKZmWYLAM8T80ad8DglOpCkCUnYyB9atHK4jW4hM+Mn4AUg4fOXWFERY/hJIufoaMYTiVB/xAW/P3T61z8uGc0+zqEYjxPEGpr5flM6m2QDdSz5aR+tJWYrBdcIEDUY5xFvoKIPcUNp2SsjrEA+U70vDM0K8Cb3HWiXZbCxznP0WPGvBaGg2mnh8HsTcwVEgcuQ29KO5Sn75v8AmoblLUMoFvdE+ZufnRjKR98jzoU6TPPfn+VtAyQZfJF+IM9ThGe1UCq4SALSTPPkIBM0v5LmQdZDl061LMSTErVaaZs4aYUyoYnR2Vp1mBM2vyM7RelTIi32CdCTo1L035a1R6V0Z0XPuShwFw79qfB1hKWilZEd5UHYHlcCtczQ/dL8j8axjgx/EpxKBhtRJUNYAlJRN9XICJvW0ZmPul+RqrEi4nKcXjCU1ihWe4fU3q5pv6bH8j6UWVUSkjY87VzmGmMMgf0XRPZnYWnmlLAv6HEq6G/kbH9ab87xwYw7aUGVujX6W0k+HQdfKgGCyQrxSWdgTJPRAkkn0t51FnuZds8pYsgWQOiE2SPDr611xw0MzxN5Ln+LJEDGhq6IZVlRc7yrI5D+L/8An61PlWUaiFuDu7hJG/ifDwo8aF9odp7xw/VbMJg7OeT6K5gUfdPDoE/Imha00Wy1wJS9qMDsyTPhWa4vOnHlSVFKJMAGLctuv5ULigMoBBW52IELjf7omjMMclpClSJAtfnyEUtu5q5iEjtllShsokkgdImAKoOvzqSBYpPpteT+71yy6UJ1AiTIHXziOn1ojDDwm6brDiJ+MRewXbrYHdgxzKhH6mqrqRMJk9T40bwIW4gaUGYgqKiB5nl9arOtrUtYVBCN4iDeJkb9Jq1ryCVlsIcG43M+F6tt40pHdSb9CfpNetNAKWCkEg6bmOcTHMzVfFJ73dTv0687DzFTNONFIbWreFxBXKSbdCkG/SD8K5OBeIgRAPMzHrt86ppSoyRuBcCygPLnFSpDqiEFRAUYBO17Dypi2tqT2vHcKb6nEkjlM/0qZlstwTEHmDY22kRtzjwFcpwgbUQpRSobWBhUGQRtvF+hq7icGdZSVh0oERyBi8Ach8KYuUQiOQ5qpCwg3Qs8/wAJIkQeh/OnjKv8ZHn+tZMrGqkg7bR0vMeU/WtI4JxxdS0o3MlJ8xIrBPBle146hbYpbY5h6Jk4myL7WwWtWg6goGJEidxO16U8iBQwlAIISpYnaYWoTHjTRxc3iDhVDDau0lPumFafxafHyvE0q8Ptq+zpCgrUCsGd5C1Az40ZKEy1QtLXA3FX2RzT2YWHVJSq/eAkgafG+x3rXc2P3S/Ksu9m+YYRpxRxGntFFIaKkEhJ719UQkmQJrUc3H3Sqpxd8Fyvh8YSusVHUiq8SmYHWuXXR3opXwUYdWlP3riVJSZuEWkDzv60iOCbU94o3j+ER8KBZ1lGsFxHvfiG+rxH+b6+e57s3HBvuX7cv6QvFYYuHEbupMmx4cQE/iSBMnfxokBSQh0gggwRz/f0prybPGl2dOlQ5T756A8vGqsb2c5js8eo+ysw+MBblfuh3FeaKabDaf8A3QQq09y0x68/CkwYgGLAEC8bKI69LUb4yxocxKjsEJSgJGwgEwPjvS62nc9a0YWMNjAWXEPLpFNin9SzpFiefQ7gnzqZLiUoTbUom9+QNh5c6mwGXNrUEOlTZOxi08pFcY3I1NKUFEHTEHkZmD6wR4GrszfCqFKjW6JWopSn0AtYJSOfgP61WYxRbUbdbG4Ug7pNcreUAJ5yAB4b/pXjKAo96ZpgK32S30RBpSXlpCUr1EiSSLDzi5HKa8zPAuMqhQ8jFlAbeUUcyTGsNtpEd6+1+Z+dHE5u0qJSo/8AQf0rK6Uh2g0StJWDadxChpQVEbLG43/Fz/flXuJy11lY7RlwCZsLWPKJEGtAYztlv3UafJHWuxn7S7Azz2qPGPRRtZfiWXZlSSNjfe19t4qTB5gW7kGSTf639aPcWqBdSQREfsUExbMsTyQsT/1g/wC2r2vzgWFJeZgwlSwQr3hJIm87E7wdwR1FOHs5d0udio94K1gf5VAbev1pXwr6GxqSBqBM9I/SLR5+FMPAJLmLDgHdQkonxUZi3/VUXagA7CvuptJBT1xTnZwmGU6lIUqUpE7Aq5mOX5xS9w29rwyFGAVFZPmVrNNWc5m0wypx73LAiNWqeUc5pJyTEAsgpHdKlkTaxWqPlRAi1jkOm6XfZ9w+1inyHSr7sBYSmIVB2J5Dy3rW82EtqgfvnWO8DZE8/iEqaVoDSkqUqYIE7AC5JiI2rY8zP3S/KqcUPcu9FdD4wldYvU2Xo+8T5z8JNRG9esvFKgobiuXadQugdZaQuXVySepJrvD4ZSzABP09eldl5EzoPlqt9K9Vj1adIhKSdk2+J3qQq7JTEuqgFRzrhdpQ7q4f5wO4fA+PiPUUl4vBLbMOIKT48/LkfSn1Ca+xLYWnSsBQ6ETHj4HxF6LYftR0fsvGixS4MO1B1WRPrJUT417hHNKhJjx6XF6JZ/lvYPKQIhXeTfZKpsfKqScvKgb7BXmSAFR8JPpRASNe2+RWAtLDRXzmIPNWoyL79f1qw/mRcTCrmYnr3io/P6mq2IwiUGJJNo8iAfzr5tQTfrTUKsJLh4mQDyG2+/eP1rpDg2I+B/Oo5JJUTJNW8K2mUlZsNwedScaCQRnJcclITDJJ6hJM+sXpjGbOBIUnCqjnqGn5RPOgOA+zTJ7oPNMj6Ux4N9iIQtJvNzNxtvQ19E3SRVPE8Wutq0utJTIt0Pkb28K5wec4h4/dNoA5qiw9enlaq2YpxCnD93rSOhAHwJonw+VJKtbenkLyY8b7Dw8KagBabRAOJWXJSHVJVBMRbzi3T6UIcchpV7FSR8lflRzjXMW19mlKrpJmKWlq1ICRclY+YIFaYR7IJUgusNhytJAI6megF61HhXJ0MFCU3JgrPIrgAx0T/WkvhTh5RWVOpISkwQbFRHIc94+daRlDPeSazYiW5WsaeYWiNmVhcUQzfK2sQ0pt73DBmYgi8zyikbJ2QlrSDYLcA52DiwL87U38VZOrE4ZbSFBKiQROx0mdJ8D9YpMyBopYSki4KgfRaqNDdDJdtks8GZziGMQlLA1dopIUjTOpMnnuIBJketbJm4+6VH7FZd7O+J2sKtSHAo9spI1CISbgSN7k1qeZn7pXlVGK+C70V8PjCWNNRxUqudRxXKrowvVJr0GuVmvZFJJdJr5avC9c8q+pJqSXxrgV9ol0AlJAE9FDkfMUDw+OAnUCQb2MEKGxB6/ka1RtnVYxBrM+JMlOHxK2txMpP+VVxPQ8qNYKUPbkPJC8UzK7MOaqulC1DSVEeIggdLG9eZgE6U6SPH9wK+wbBSrSru2O/P1/SuMXGoATYdOfP51vHiACx8lEFGruBW0hYU4NQHLcVAxgNagAqJHSpcZkykESZSoWIHMbimcWnQlLVMrfGLKBCW4HQf8AFBsyzdlatSEaT6/SwqDCpZAOtMnaSbCp83yplDSFtqJKjsenUDpNUNaxrq1TrvK+JVMEqB1E9eQqfNeNnHU6UjTO5G96r8MZUh9akqF4saixGWFLQc07EpURuCCYJqREeeiNUyHJxUGdM+Jpi4VWH8Yz3QkglR5iyVH4zQ13MCUBsCZtATv8zTRwRlvZYkiZPZCQNhqImfhtUJngMJI1U2jWgnc4UCxvbc1bwSYjaolAmeVTYIGRNCIviClokJLdVV4uffRhVKw09pI90SoJnvEDr9BJpQyLFKUwlSlEqJWSepK1T86deJM8GEYLpSVXCQAYkq2k8hzpIyTF6mUnaSo79Vq63rpxuhkhobql7NsvwrjkvaS6lQ7NKlRJubJnvEWMVp2ZR2ahPKsh4H4VOLc1doEBtSVEbqImbeoiT18K13Nf8NRtVGKPuXK6LxhLTtRmu11wBXLLohsvBXte19MUk9r4CuyJqMmpWhakou0VrAolQnak/wBpOUKDqcQm6CAkn+FQ6+BA36024cGd96mxCQpuCAQQZSbiOc9a0wS8I2sUzM5pZVjcU2pCQn35kn+EDx6k/lQh4n3uRtNMvG+TtsONlpOkLBkAyNQI25ix+dAtYUjSowR7vzn5UbhcCwObsVgc0g0VCy+RtTJlGYpU2W3BqTM3sq+8UqR/zRfK8clFyJIPmanOyxooBMr3CTYGtAUqBIQTzHIzQzPsHpbBUQVzfwEbDwq7ieLe5CLKPIfvelzFOLQ9LokkzBvZXn51lja8nUp9UV4Nb++CgeR1AncRuPWmfLWghbqV3C1yAecgbfD40jZLjg08Fcgfl/xTHxSStxvsjfSoiDzHe/L6U8rSX+qirfEeGS22VtJCSNyBeD4jxqP2dPy48TuQmPLvHf4UCzHP+1aSCIULEeO1FPZ+kB1cKn7tJiecmfy+NVvaWwutWxauAK0EO38/lVrBmVSNqoI965mr2BI1WjpahsJ9431WmUU1S5wWOxV9p0dlbVr23t6ztF52pVweJwxRLISluTpGhWwURzVNzemDirKkYjCrStRSEjXqSJIKATtztNqQsjbHYJv/ABb7+8quo5oVJsg/BCMV26DhguNae0I9zTNwvltNvhWxZp/hKjpWR8D8Xqwi+z0a0OrSDeFAm3d6m+x6Vreap+7V4VRivguV8XjCWFmuK4x2LQ2nUtQSmQJP0qDCZm06T2a0qI3jpXMBpIutF0II2tWpr6apIzpgr0dqnVMRPPpO0+FX2xe/7/WkWuG4SzA7Lw1Mh36fuKjJFfA1FI6qRtZ5Hlb9/Cul4i351CFgfu1J2e8WydDBjqv/AG/rV0ULpTTVTI5jBbl7x9itS2kyO6FSAZIJ0/lSs2kKKRMdfT+v1rx0E3JJO/rUaSJ5/p+zXQwxcNgb0QmV+dxNK7h8IlYkkBIutR2BPIfvlVXEM6SdJJTyVETXoBAEEEG/rBtHUV89iFGARytapgG1WaUuDJSQRGrlNyP61aW6pw/eOFRvt0AmqWlZTInx/Laum2kW1qWPSokC7Thcv4aFHSZH0HjVvDY4Nd4K1LHukGw62PWuHEMpPccX/wBsfnXScMkpKkoOmQNSjuTt4CmJBGqQCqvu6yVbE7+ex/fjTr7N8CCl5zdchAHRMTPqfpSY7hNNpm0+nKp8AlxuFp1ov7yZFQmaHxloKdppwK1xxEHxq7hlwtNtzSvw9nhWQh264lJiNYHX/MPmKZMO8C4jzoI1hbIAeoW9xzNUnFuEedwq0MEhZiwMFSZ7yQepHlO3OknI8IpLCQUkEFQI6ELVTvxVmy8NhlutpClApF9kgmCoxyH6Ui5LmBLKSTclRPmVqNdQBqg0ugCh9nGa4RtWl5KQ6Vjs1lEwTaNUd2+3ma0vNXAGlTzsKyv2dcOM4l0qeV/hlKkJCgNZEm43IEDatXzJMtr8jVGJsxOrorofGFm3GiFKZSlKSrviQATsFdKF5ZjkoD7fY9i52ajuTsDa+xvM0Y4nbehCmdRCVSpKTBIt03Fo9aFZflTrz7rzjZbC0KSkGd1J0jxgDnFCIC3g+0dPzYRaQHiirvRBHMMBg0OAd7tVCecBNh8RPrWi4ZepKVdQD8RNIX/p2IU0nDdisEOFWqLXEb7RzmafsMjSkAXIEfC1NjSCBrzP0TYUEE+n+VIkGon3wgFSjAFzVXNc2QwgqVcn3Uzcn9PGkvFZm5iCSswgR3Rt4f8AJrPDhnSanQLRLO2PTmrmfcRKdSUolCDz5r/RNAWmifADc/v6VZTh1urCUiSdgPqalxGClwMoMwe8equfoNqMRhsbcrUKkeXmyhyhMxaOtRlvpTBlWXpLrgUPdkX8AQPnQXTE/u9XNkskBVkKJpQEgi8fE/8AH0qdu6k2KrDafh++dfKYnwrlC1N33/f9KkTeyakQwuZKQQIiBtF+9Mgc+nwtFdt49RSpKkd6wKjygmZ9LfE1zhs2AMG4IgeBklPwNjVt7OwdgCCZ5c7kfMj0HWszgb8KdVsJgVrSS23Mc9haDHio1fxGJUvtdLY7NUSlVilQE/GCfrXh4m0N6W7aZF+nvAn/ADCCk9Zqhm3ESnFK0iAYJ80k6T56THpTBr3HUJrpVnCpxRCRqMiI3hA/SmXhjP0hPZuJ/XyINV+EMkUXUuGwTcEbeINEuMMoQiH0jSqQFR+IGw2sCOtRe5pORK1cxuHStIWyoBSTIjr5fvc1Z4U4kS8+G1gIdB2myo6Hr4UmYZ6CFgkQZHjtYCjOS4GM1a5d5KvXTf51U2FpcLVoeWNNFaVnGbN4ZouOzpECAJJJsABSuzxU2sakNAJJMSEgwCRsAY2pnznLWn2VIe9zcmY0kXBnlFZvlJSGgBcAqiY/iVRe1ieSNkF4N4ZdxTwU2pKA0pKlKJuBP4QBM28K2jMf8JfkaxbgzNcSy+kYcFWtSUqTp1BSZ527tpM2raMyP3S/I1XOfdu9CrYvGEnYnHpQ4hBmXNUbQNN7+NUF8QoCCsJUr73sgJElW0yTEedTZrkwecaKtKkIKtSVc5Aj5igmYZR2bXZDQfvi4EmdOgfhP0rn4WRuAvfmjL3ubfT9/KMu5yUtdottSe8lMakk3MTIJG5qtmvEiGVaAkrVBmCIBAFiaA4lbjjfZJbQgagQEAgEiDtvyrprhXEFWruTJNyYvWhuGj3d9FS/FuA9lCcxxqnHNThudo2SP0qzlj/vtaCoKgnSe8L7pHM+FG8RwQtzUpS0pVpASETE85kTvQ7FcKvixCdhfmk84O9bQ+PKGrCX5iSmZ5pGFYUUC8QJ3k0L4WymT2iuW3nRfE5etxppPSNU7mEx8aJYPCBCABWQu0IULoJNxuE7PFODYKWk/EAmgmNwehxQ6G31+lP2YZQHHAf8tj0IMj60JzLJis3EGBJHONvz+NTZNR1UwQQlQNn5Xrwo6m9HxkLiu6E2jf8AfSpWuClkG9/OL8qv4zeafRKbjHgK5DJ8b8qcMNwMv8SgBaY6fu1EmeCUC5UT5/p8qkcS0KHsrPThTXvZ7ADetNRwq1BTG9rfKqGA4U0PlSoUncH9aj3oFL2eSK8M4Ls2Uz0/Wq/GSf7ovpKf/JNG0CB+9qBcWLK0oYTutV/AJ/r9KyNPtWojVyWuHMOt1SUgAoCpJI5RsKPcKrDuZrXFkkhPhAiiuBy4MswlIJA+f0qfg7KexF7qUSSY/dqta8FykTojXEuTnFYZbQVoJggnaUkGD4GKz/LMvKWwnUDBUJFwYUoWMiR6U+cVF/7Mr7MPvCQLRIRfURPOLetIOVhzshIMyqZF51Kn50VO6yy7Kl7PeKEYR1SXAopeKEyPwmTcjmL1r2LjQrULRcVkfs2w2GViPvyjWI7JKjErk7DYkeNa1jv8NXlTS+AqwaHRI3FOZEYjDNpV2TayQuCBzFyogx/WhHFhUhLam1k6BqKpBJBUkCTG1zVvihP96wqlAlCSoqMEgXG8A19mDfbt4jSCUhpIRYiSnUqwI6wKGMAAaa/bUy8u3Kp8SPlCUOMnSAlK1aeYUQAD4b1ZzLNSjGMjXpaU0VESAknvQb+lQYfCLewjupCp7BtCQUmdSNSufpUWCwzin8IpSFWYIMpMAjWIMi3LfrVga0adLUbJpVhmr5wAcDi+07UjVN9IBMfKij+cLWy4tCo/u6FjwUSsKItvIj0qDh/K1nDNJUhQnEGQQRCShQk+HjVPLsudSxi21IVKUaU9096FLNuu/LrTkNSG/wC9VZdzlaPsSlLOlTZU5/mgc+v9akdzFxtzBlbhSHSVL73dhUEJ6aUggfGqmKydbicEgoVHZkKse6SLT0v9K8y3DvKcwQW0sdktSSSkxAIIO3S0+FPTfumtFeEsWt1LxWtS9Lp0kmYEcvDwqHiLGuIfQUqUEIU2FgGx1lRuOdhVrgvBLQl/Wgpl0kakkE+U8vGq/Ebett9IQ4XC6kpAbUZCAkAzEfxHeqtOInVXOs0W3iXkhwpSGCUCYGuBceO9VsXnLyGMI52iryV3uoBYF+trVYzDAvOPurLa+9hB+E+8Up7ot708q5xGRuKwbSezVqSy5IgyFdoggR1IBq4ZQBaW6hwfELoaxbhWSQU6JuE6yqIB8IPpRLC4xTeJaRrUUusBZClFXfhRkTtPhaq6OHXVIxqAggns9EiArQNhO+1W8FgVO4lpwIUEtYfQrUkplZSoaQCLm96i4t1/eSSg4VzNx4NoU4olJW4skyVAQlKfKSSfLxqhgsydDLbvauFRxIQQVkgoi40m1dZJkzzCsO92SxqUpCxpMhJ2UR0/20Q4dyMowrqlsw8C5o1J73ujTEjrNSdlFlNa4yF9a8Q40444oLQlxPfUI5wCDIEK2HSqeFSTg3nytZdbWUpVrVIEo2vbc38aMtZO61jcOuCtPZltSkpgJABAmJ8L1UwuTPDL30FtWtThISR3iJQZHwNRtu/onBr98lDmOYOIbwqw4qEIbUvvHvFZO972Sd+taFgD3x8qRMTkjy8KsAKBDbSQjTdRQATB3EFRHpTrkJUUt6gQdIkHcGLz61E1ba6qKtcR52MJh1OlOoghIExJVtJ5CkXCZst1PaKPeUpRI6d42rQc4dZSyo4jT2VtWsSNxFuZmIigeFzDAaB2SUaOUN+N977zRKk0gJ2Wc8EZQ1iMQkOvJb0lJSkmC4QZCUyd7ePlWzZhjmmky8tCEkxKyACel96/O7TxSoEbggjzBn60bz7ix7GFPbaYRJSEpgAkX3Jnan5KVLalMMhGs6dETq1d3TvMzEeNR4P7O8nU0UOJmJSqRPTfesaPGT/2T7J3eyjT7veidUTPXwqHJ+KsRhAoMqCQuNUpBmJjfaxO1V8JnROtow2Jwzjim23ELWn3kpXJEWNp5bV68/hkOJaUtsOK91BVCjO0CedYflWeuYZ4OtxqExqEjvAg2571Hjs5cdeLzh1LKgSdhIiLDYCBS4TOgS6rd8c6wynU6pDaZgFSov0ud67cSyG+0JSG41atXd09ZmIrEM84sxGKILygdM6QEhIExO1cO8U4hWHGHKx2IiEBKRsZF4ne+9LhM6JLcMEph5OtpSXEzEpVInpY73+dRYPFYZ1SkNuNrUn3glUkcuu02kVieV8U4jDBSWXCkLMqEAyYjmOlR5Ln7uFcDrRGqCm4kQYm3pS4TOiZbg9jMMh0NKcbDiohBV3jO1p58prrMHcOyAp5SGwTYqVEn43rCsdnLrrpeWr7xRBkAC4gCALCIFSZpxG/idJecK9AOmwETE7AdBS4bOgT6LdVhkNlwlIbjVr1d3T1mYiucvew7ydbKkLTMSkzB6HoaxJfFuIOG+zFYLUAadImAdQvE7/QVHlnEmIw6VpZcKAv3ojykEiQY5ilwmdEltuDx+GeUpDbja1I3SlUkX+Ym1q5fzDCodDKnEBwxCCTN9vAE8gd6w/LM6dw6+0aVpVBEwDAO9iIrzF5s446XlqlwkKJgC4iLC3IUuGzoElumaY7D4cBTy0oBMCZuR0Ak1ItbCWu1KkBuNWvV3dPWZrDc44kfxZCnl6tMxYACd9hXq+JsQcP9nLksgABMC0GReJ38aXCZ0CS2/LsUw+jWypK0zBIJsehBuPWosBmuFfWpDTiFqT7wBO0xI5ETaRIrEsuz59gKDTikBdlARfcXkdCa+yfPHMK52jRGoApuJsd6XDZ0CXJba7mGFQ6GVOIDiohEmZOw6AnkDXeYZnh8KEl1aW5sJkkx4CTbr41hmLzhx14vKP3ilapAi4iIG3IfCu80z5/EqCnnCspECYEDnYAbmkI2jkktp4kwrGIwh7V0IaOlYcBEDmk+IMxHOaSMJg2kpht5K0AmFaSJEnkRakx7PX1oS0p1ZbSAAie6ANrbWphyNuWEHz/API1Mi1VJsv/2Q=="/>
          <p:cNvSpPr>
            <a:spLocks noChangeAspect="1" noChangeArrowheads="1"/>
          </p:cNvSpPr>
          <p:nvPr/>
        </p:nvSpPr>
        <p:spPr bwMode="auto">
          <a:xfrm>
            <a:off x="120650" y="-1381125"/>
            <a:ext cx="178117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2293" name="Picture 4" descr="http://jeff560.tripod.com/images/demo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066800"/>
            <a:ext cx="31623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1760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4038600" cy="48006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Benjamin Franklin</a:t>
            </a: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discovers that an object can have an </a:t>
            </a:r>
            <a:r>
              <a:rPr lang="en-US" b="1" dirty="0">
                <a:solidFill>
                  <a:srgbClr val="FF0000"/>
                </a:solidFill>
              </a:rPr>
              <a:t>electrical charge</a:t>
            </a:r>
            <a:r>
              <a:rPr lang="en-US" dirty="0"/>
              <a:t>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Charge can be positive or negative.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13316" name="Picture 2" descr="http://www.ushistory.org/franklin/info/images/franklinwithk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838200"/>
            <a:ext cx="4010025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1803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7650" cy="4800600"/>
          </a:xfrm>
        </p:spPr>
        <p:txBody>
          <a:bodyPr>
            <a:normAutofit fontScale="92500" lnSpcReduction="2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John Dalton</a:t>
            </a:r>
          </a:p>
          <a:p>
            <a:pPr marL="457200" indent="-376238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1.  Atom was </a:t>
            </a:r>
            <a:r>
              <a:rPr lang="en-US" b="1" dirty="0">
                <a:solidFill>
                  <a:srgbClr val="FF0000"/>
                </a:solidFill>
              </a:rPr>
              <a:t>indivisible</a:t>
            </a:r>
            <a:r>
              <a:rPr lang="en-US" dirty="0"/>
              <a:t>.</a:t>
            </a:r>
          </a:p>
          <a:p>
            <a:pPr marL="457200" indent="-376238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2.  All </a:t>
            </a:r>
            <a:r>
              <a:rPr lang="en-US" b="1" dirty="0">
                <a:solidFill>
                  <a:srgbClr val="FF0000"/>
                </a:solidFill>
              </a:rPr>
              <a:t>elements</a:t>
            </a:r>
            <a:r>
              <a:rPr lang="en-US" dirty="0"/>
              <a:t> are composed of atoms.</a:t>
            </a:r>
          </a:p>
          <a:p>
            <a:pPr marL="457200" indent="-376238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3.  The same atoms for one element are </a:t>
            </a:r>
            <a:r>
              <a:rPr lang="en-US" b="1" dirty="0">
                <a:solidFill>
                  <a:srgbClr val="FF0000"/>
                </a:solidFill>
              </a:rPr>
              <a:t>exactly</a:t>
            </a:r>
            <a:r>
              <a:rPr lang="en-US" dirty="0"/>
              <a:t> alike.</a:t>
            </a:r>
          </a:p>
          <a:p>
            <a:pPr marL="457200" indent="-376238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4.  Atoms are neither created or destroyed in a chemical reaction.</a:t>
            </a:r>
          </a:p>
          <a:p>
            <a:pPr marL="457200" indent="-376238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5.  In a chemical reaction, atoms are </a:t>
            </a:r>
            <a:r>
              <a:rPr lang="en-US" b="1" dirty="0">
                <a:solidFill>
                  <a:srgbClr val="FF0000"/>
                </a:solidFill>
              </a:rPr>
              <a:t>separated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combined</a:t>
            </a:r>
            <a:r>
              <a:rPr lang="en-US" dirty="0"/>
              <a:t>, or </a:t>
            </a:r>
            <a:r>
              <a:rPr lang="en-US" b="1" dirty="0">
                <a:solidFill>
                  <a:srgbClr val="FF0000"/>
                </a:solidFill>
              </a:rPr>
              <a:t>rearranged</a:t>
            </a:r>
            <a:r>
              <a:rPr lang="en-US" dirty="0"/>
              <a:t>.</a:t>
            </a:r>
          </a:p>
          <a:p>
            <a:pPr marL="457200" indent="-376238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6.  Different atoms combine in </a:t>
            </a:r>
            <a:r>
              <a:rPr lang="en-US" b="1" dirty="0">
                <a:solidFill>
                  <a:srgbClr val="FF0000"/>
                </a:solidFill>
              </a:rPr>
              <a:t>simple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whole</a:t>
            </a:r>
            <a:r>
              <a:rPr lang="en-US" dirty="0"/>
              <a:t> number ratios to form compounds.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1880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24384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b="1" u="sng" dirty="0"/>
              <a:t>Sir William Crookes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determined that rays were traveling from one end to another in the cathode ray tube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  <p:pic>
        <p:nvPicPr>
          <p:cNvPr id="16388" name="Picture 2" descr="http://chem.illinois.edu/clcwebsite/graphics/cathwlines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554413"/>
            <a:ext cx="4648200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8965"/>
            <a:ext cx="7499350" cy="98163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CATHODE RAY TUBE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90600"/>
            <a:ext cx="7499350" cy="2590800"/>
          </a:xfrm>
        </p:spPr>
        <p:txBody>
          <a:bodyPr>
            <a:normAutofit fontScale="850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Others experimented with the cathode ray tube and discovered that the type of gas had no effect so the ray must be a part of all matter.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 magnet deflected the ray, so it must be composed of charged particles, and it deflected toward the positive, so the charged particles must be negative.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800" y="3319960"/>
            <a:ext cx="5238750" cy="3564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Late 1890s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J. J. Thomson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discovered the </a:t>
            </a:r>
            <a:r>
              <a:rPr lang="en-US" b="1" dirty="0">
                <a:solidFill>
                  <a:srgbClr val="FF0000"/>
                </a:solidFill>
              </a:rPr>
              <a:t>electron</a:t>
            </a:r>
            <a:r>
              <a:rPr lang="en-US" dirty="0"/>
              <a:t> using the </a:t>
            </a:r>
            <a:r>
              <a:rPr lang="en-US" b="1" dirty="0">
                <a:solidFill>
                  <a:srgbClr val="FF0000"/>
                </a:solidFill>
              </a:rPr>
              <a:t>cathode ray tube 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determined that the electron was smaller than a </a:t>
            </a:r>
            <a:r>
              <a:rPr lang="en-US" b="1" dirty="0">
                <a:solidFill>
                  <a:srgbClr val="FF0000"/>
                </a:solidFill>
              </a:rPr>
              <a:t>hydrogen</a:t>
            </a:r>
            <a:r>
              <a:rPr lang="en-US" dirty="0"/>
              <a:t> atom.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Knew the atom was neutral and the electron was negative, so there must be positive material with a lot more mass.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J. J. THOMSON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3962400"/>
            <a:ext cx="7499350" cy="2286000"/>
          </a:xfrm>
        </p:spPr>
        <p:txBody>
          <a:bodyPr>
            <a:normAutofit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Said the atom was a </a:t>
            </a:r>
            <a:r>
              <a:rPr lang="en-US" b="1" dirty="0">
                <a:solidFill>
                  <a:srgbClr val="FF0000"/>
                </a:solidFill>
              </a:rPr>
              <a:t>positive</a:t>
            </a:r>
            <a:r>
              <a:rPr lang="en-US" dirty="0"/>
              <a:t> pudding-like  material throughout which </a:t>
            </a:r>
            <a:r>
              <a:rPr lang="en-US" b="1" dirty="0">
                <a:solidFill>
                  <a:srgbClr val="FF0000"/>
                </a:solidFill>
              </a:rPr>
              <a:t>negatively</a:t>
            </a:r>
            <a:r>
              <a:rPr lang="en-US" dirty="0"/>
              <a:t> charged electrons were scattered  -  Plum Pudding or Chocolate Chip Cookie Model</a:t>
            </a:r>
          </a:p>
        </p:txBody>
      </p:sp>
      <p:pic>
        <p:nvPicPr>
          <p:cNvPr id="19460" name="Picture 2" descr="http://images.tutorvista.com/content/atoms-and-nuclei/plum-pudding-model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363855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1909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2057400"/>
            <a:ext cx="7385050" cy="41910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Robert Millikan</a:t>
            </a: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Measured the mass of an </a:t>
            </a:r>
            <a:r>
              <a:rPr lang="en-US" b="1" dirty="0">
                <a:solidFill>
                  <a:srgbClr val="FF0000"/>
                </a:solidFill>
              </a:rPr>
              <a:t>electron</a:t>
            </a:r>
            <a:r>
              <a:rPr lang="en-US" dirty="0"/>
              <a:t>.  Knew the electron was negative, but determined the charge (as a measurement).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Was able to use this measurement to determine the mass of an electron.  It was </a:t>
            </a:r>
            <a:r>
              <a:rPr lang="en-US" b="1" dirty="0">
                <a:solidFill>
                  <a:srgbClr val="FF0000"/>
                </a:solidFill>
              </a:rPr>
              <a:t>1/1840</a:t>
            </a:r>
            <a:r>
              <a:rPr lang="en-US" dirty="0"/>
              <a:t> of a hydrogen atom.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20484" name="Picture 2" descr="http://session.masteringchemistry.com/problemAsset/1070873/24/BLB-1070873-Millik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"/>
            <a:ext cx="36385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VIDEO</a:t>
            </a:r>
          </a:p>
        </p:txBody>
      </p:sp>
      <p:pic>
        <p:nvPicPr>
          <p:cNvPr id="21507" name="Picture 8" descr="http://sun.menloschool.org/~dspence/chemistry/atomic/images/rutherford_ex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513397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1909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Ernest Rutherford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Did famous </a:t>
            </a:r>
            <a:r>
              <a:rPr lang="en-US" b="1" dirty="0">
                <a:solidFill>
                  <a:srgbClr val="FF0000"/>
                </a:solidFill>
              </a:rPr>
              <a:t>gold foil </a:t>
            </a:r>
            <a:r>
              <a:rPr lang="en-US" dirty="0"/>
              <a:t>experiment (the alpha scattering experiment).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Calculated that the atom was </a:t>
            </a:r>
            <a:r>
              <a:rPr lang="en-US" b="1" dirty="0">
                <a:solidFill>
                  <a:srgbClr val="FF0000"/>
                </a:solidFill>
              </a:rPr>
              <a:t>mostly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empty</a:t>
            </a:r>
            <a:r>
              <a:rPr lang="en-US" dirty="0"/>
              <a:t> space through which electrons move.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Concluded that the atom has </a:t>
            </a:r>
            <a:r>
              <a:rPr lang="en-US" b="1" dirty="0">
                <a:solidFill>
                  <a:srgbClr val="FF0000"/>
                </a:solidFill>
              </a:rPr>
              <a:t>a small, dense, positively charged, centrally-located nucleus surrounded by negatively charged electrons.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1919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21336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Ernest Rutherford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He had refined the concept of the nucleus.  Called the positive particles </a:t>
            </a:r>
            <a:r>
              <a:rPr lang="en-US" b="1" dirty="0">
                <a:solidFill>
                  <a:srgbClr val="FF0000"/>
                </a:solidFill>
              </a:rPr>
              <a:t>protons</a:t>
            </a:r>
            <a:r>
              <a:rPr lang="en-US" dirty="0"/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23556" name="Picture 2" descr="http://www.daviddarling.info/images/Rutherford_atomic_mod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29000"/>
            <a:ext cx="2895600" cy="293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1932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4660900" cy="48768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Ernest Rutherford and James Chadwick</a:t>
            </a: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showed the nucleus also had </a:t>
            </a:r>
            <a:r>
              <a:rPr lang="en-US" b="1" dirty="0">
                <a:solidFill>
                  <a:srgbClr val="FF0000"/>
                </a:solidFill>
              </a:rPr>
              <a:t>neutrons</a:t>
            </a:r>
            <a:r>
              <a:rPr lang="en-US" dirty="0"/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The neutron was basically equal in mass to the proton but had </a:t>
            </a:r>
            <a:r>
              <a:rPr lang="en-US" b="1" dirty="0">
                <a:solidFill>
                  <a:srgbClr val="FF0000"/>
                </a:solidFill>
              </a:rPr>
              <a:t>no electrical</a:t>
            </a:r>
            <a:r>
              <a:rPr lang="en-US" dirty="0"/>
              <a:t> charge – considered </a:t>
            </a:r>
            <a:r>
              <a:rPr lang="en-US" b="1" dirty="0">
                <a:solidFill>
                  <a:srgbClr val="FF0000"/>
                </a:solidFill>
              </a:rPr>
              <a:t>neutral</a:t>
            </a:r>
            <a:r>
              <a:rPr lang="en-US" dirty="0"/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24580" name="AutoShape 2" descr="data:image/jpg;base64,/9j/4AAQSkZJRgABAQAAAQABAAD/2wCEAAkGBhQSEBMRExQVFRUVGBgXGBgYGBgdFxsgGhwYHBgcIRoaGycfGxsjGhwYIC8jJyopLC0tIR4xNTAqNSYrLCkBCQoKDgwOGQ8PGTUeHiQzLzU1MjUwNS81NDUsNSk0NTM1NTU0LDU1NTI1KS01NS01Mi81KTY1NTQqNDUsLDUtKf/AABEIAKIAkAMBIgACEQEDEQH/xAAcAAEAAgMBAQEAAAAAAAAAAAAABgcDBAUCAQj/xABDEAABAgQDBQUEBwYEBwAAAAABAgMABAUREiExBgdBUWETFCJxgTJCkaEjM1JigqKxFTRyksLRFiRD8CVTY4OjssH/xAAbAQEAAgIDAAAAAAAAAAAAAAAAAwUCBgEEB//EACgRAQABAwIFAwUBAAAAAAAAAAABAgMRBBIFIUGB8BMxUSJhkaHxQv/aAAwDAQACEQMRAD8AvGEIQCEIQCEIQCPDroSkqUQlKQSSTYADMkngAI9xW+9uquPGXo0sbPTqvpCPcaB8RPQ2PolQ4wGp/i+pVZ1YpQbYlW1FJmnhcuEa4UkHL0vpci9h5d2pqdHdbNTU3NSbigkvtpsponTEAkZdLG/A3yNjUOityku1LMizbSQkczzJ5km5J5mMlVpbcyy5LvJC23ElKkniD+hGoPA2gM7D6VoStBCkqAUlQNwQRcEHiCIyRWO7CfckpuYoUwrF2P0kqs++0rO3pcG38Y90RZ0AhCEAhCEAhCEAhCEAhCEAhCEAir926O/1Wo1ZWaEr7tLnhhT7RHmMH8yol28Os91pc2+DZQbUlJ+8vwJPoSD6RqbqaN3akSiLWUtHaq83PH+hAgJbCEICst8LBlXJGsNjxSroQ5bVTazmPjiA/jMWUy8FpStJBSoAgjQg5g/CONtxRu906al7XK2lYf4gMSPzARyN0FX7xR5VRN1NpLR/7Zwj8uGAmcIQgEIQgEIQgOHtbtlLU5ntphdrmyEJF1rPJI/U6DLmIiKN6U+7mxRJpSTopxfZ35GxbOXrGEy6ZraxaXgFJk5VK2UnQKJR4rcwVk36DlFoQFbneRU0ZuUOYtxKHQs/ANwa35yqFYJqXm5RX/VaNvln8osiMUxLJcSUrSlSTqFAEH0OUByqHtnJzn7vMtOH7IUAv+RVlfKO1EKrm56mzN1dh2C9Qtg4CDzsPD8o4f8Ahit0/OTm0zzQ0ZmRZds8gon+oeUBm33uF1mSp6TYzk0hB/hTa59CpBiyWmwlISBYAAAcgNBFDVbb4u1qnLqLC5ESnaFaV3UMSr2ULJuUkpRnY6am0XlT6k0+2HWXEOIOikKCk/EQGzCEIBFZbof8vM1anaBiZ7RA+65cD4BKfjFkzEyltJWtSUJSLlSiAkDmScgIo1/b1ljaN6Yk0qnUzDKWyhgEkrGHTLxWCL3F9TAS3b3emqXmu4SiUqeABcWrNKMWYSEg5qtnnkMsjwyUnbGcaSlyZCXWj7RSkJUOotkbcvnFUbx0OSddmHHAcLyg6gnikgfoQUnyjpPbww4yllPiJySkZkk5AADMkmAtnabevIyLiW3lOFSkJcSEIKgUqvhN8hnaOKnfkyv6qRn3BwKWhY/miabNUotSsulxI7VDSEqNhiBtmnFyBJEda0BXCN+MqhQTNS05K30LrWXyN/lE+plUamGkvMOJcbVmFJNwf7HmNRGWZlUOJKHEpWlWRSoApPmDkYq6iSIpe0fcpckS06yXuyzwtrTjzH8hHkbcBAZt4l6dVJOsgEskd2mbDMJN8KuuvxSkcYsxh9K0pWghSVAKSQbggi4IPEERr1iktzTDku8nE24kpUPPiORGoPA2iud31Ycps2aFOEkZqk3TotBucHnrYcCFJ5QFpQjlTe1Mo052TkwylY1SVpuPMX8PraOk06FJCkkKScwQQQfIjWA9whCAqr9mtTe1U028hDjbcmkYVpCk59nwPHxmNyo7nA0sv0qZdkXdcIUVMq6FJzA/mHSMWx3i2krLh9xDSL9LJP8ATG9tBvfZQ53WQbVPzRyCWrlsHqsA3A42uOZEBzmt5M7TiG6xKnBewm2BibPLEkZA+Vj92M1Q3vKmXDL0eWXOO5XdUFJYRfib2Pxw+Z0jmP7Ivza0vV6cShB8SJJlWFHrhJJt0ufvRtze7VrF3uiTPdX02ugKJZXbQKSblN+oI6cY43RnGUnpV7d+2cfOOTJK7qZidUHazOLf4iXaOFlPS4tf0A8zGrtVQmJCs0NUs0hlClutEIFr3wAXOpPjOZvHRoe9ZTLokqu13OY0Dv8AoOfeCtE+dynqNB43vkdrRngbhM81mOSik69QmOUabbQbLy082GpplLqRmL6pJ1IUM0+hjl7P7safJOdqxLgODRalKWpPljJt5iJTCAQhCA8uOBIKiQABck5AAam/KKv2ABqVXm6wb9g3/lpW98wPaUPT/wBzyjJvG2gcnZgUKRP0jn706PZab95JI4kajyTqrKfUChtycs1LMiyG0hI5nmo9Sbk9TAdCITvdqndaa5NNpT26bNtOWBW32pCVqSbXScI4dIm0cfa3ZtE/JuyjhsHBkoapUDdKutiBlxzgKQ3eS7KwC4dcyTmSTqepixNiqqG55UohV21pUsDglSbZjlca+kVSrdpWJN0tNsF1N7JW2pJQeuZBT6gRN9lmU0VbczVVlL01dpsJBU2ykWKitYyxE4Rlew552C4oi22W8WVpwCXFFx5XsMN5uKvpl7oPM68LxGaxvCmag8qRoqcVsnZxX1TY+6bWJ1sc754QfaHe2M3ZS8ie2WTMTas1zDuarnXCDfD55nmYCp9nqM5VJyqzE065JMJUhyaZRfGRZzCgkj3UpVe41Ps8u1stXVAlunNNyjN7CyAp1YGinFruSTy0HWNnZumrmU7TNt+24+pCepQXSB66esQ/Y+sqZVhwm6TY5HLz5GNl4RpLVzT3LtURNUcufSPnuirmrdEQnrksrvJXMm61++enDkBbThHWnJlLIS8woYkjUWI6g8xFbrrSp6cV2h8CDhSnhlqepJiZzdIbaZC0EXtoP0POINdwOmiqJpnbXV0xyz59lnY4rXiKbv1Uxy7fDanphyZZKZ5puZYJzBSErT1QpNsKv93iCbd7MPU5mTcYmFzEgZhtxllZ+kQsBSkpBtoUhQytnqL5xJZvaVQZKbG1rx827llopVHQ4CFmdZJSdRi7QgediIj4hp6abcXIiInOOXnRXRmJxKwdjtv5WpIuwuziR42V5Op55cRfiLiJJEJ2x3XMza+8sKMpOJOJL7eVz98C1/MZ+eh5FD3kvybyZCtIDThybmh9S6OZOiT10HEJilZrNiutut4Dhe/ZdMHazrmSljNDA4knTEPy8c7A6Nb23maq8qn0fJCcn53PAkcQg8znYjM8MvFEx2L2Fl6azgZGJxWbjqvrHDzJ4C+ieHU5wGHYHYVumsFIPaPuHE88faWrXU54QSbDzJzMSiEIBCEalVqrUsyt95YQ22LqUeH9ydABmTAe5+fbZbW86tKG0DEpSjYACKomXJjaV3s0YpelNr8SyLOPqSfdvoB8BqbnIepWRmNo3g++FsUptV22tFvke8ojh14aJzuqLXlJNDTaW20pQhACUpSLAAaAAQFUGjz2zyluSoM5TioqcZP1zV9VAgZ2A10sMwPaiw9ltsJaoNdrLOBVvaScloPJSdR56HgTHaiv9qN1KVu98pzhkpwZ4kZNL5hSRpfmMjxB4BxNgap3ZqvTIFyideIB0vchN+lyI0tmGg+tTrputxRUo5Zk6nKODsXtY1LmpU+pEtqmX3MTyRdpLtyFXtoMQBBGVuQzjY7nMyih4CtCs0OI8TaxwKVpyIMdDVTVFUT/AJbbwGm1csXLdMxFyZ/X27+7ibWSPc6g6GVBaScdk38OLPCeRv8AIiNykbSOPLDZBtzOkc6k1AonHC7cLKyTiuDe/WO9tHMIU4mYbUAbAKHUcfhHpPEtRqNPo6PTt+pVtj6u3vjq1zQaexqNZNu/XspzP5+M9Mp01Itdhiv4ha3poY5W8OomYZoxOqp9oHqUnCT63jm0uRn3yG0sOJ5qWlSUDqSofpnGjvGrzKF0yRklpmZmVmErIGaFOXThSVAgXK8iActCQY86sV1VzM4/q64xat2aIpmuKqs8sc8R5hdG0G0bEkyX5lxLaBz1UfspTqpXQRWTkpObSKSXEmUpaVYkggds8RooXGXHPQfejr0Ddg4+8J6sOd5fGaGP9Brja2ivLTni1iyEpAFhkBHba2p9gzOzTmFQVM0pxd8YA7Vgq+1bW+XQ5WwnI2xTqi2+0h5laVtrGJKkm4I/3w1EZJmVS4hTbiQtCgUqSoXBB1BB1EVPOSL+zj5mGAt6luq+lZ1UwT7yb8OvHRWdlQFuwjVplTbmGUPsrC23BiSoaEf/AA8CNQco2oDy44EgqJAAFyTkABqb8oqRtC9o54qViTSpVdkjMd4WOJ44f0Btqo26+92rOOCXpEuqz08rCo/ZaHtk9Dn5hK4m1BojUnLNSzIshtISOZ5k8yTcnqYDdZZShIQkBKUgAACwAGQAA0AEe4QgEIQgKp2HpDL1Sr8pMNpcbU+2vAoXHi7U3HI5jMZx9f2Hn6QtT1JcL0vfEuSdN8uOA8/gr+PjsbPfRbVVFvg9LtuDqR2X91RINq958lIXQ452j3BlrxuX4A2yT6kdAYCAvt06uvXxrkKgPC404BdRT0NsShpcWVbVOWWm9SafSXkmamVT0wkgolWk+97uPM8bGxt5GN2o7Iz9feRMPsNU9hOaVFN5pQ4XOR8gcIHI6x5puys7s+8t9Eq1UGCblxCbTSBx5m1szbEOoiyp4rq6bPoxcnb5192GynOcOsaJV6znNrNOk1f6Df16xyUTmPxW/gjR2u2RlpGcoUtLNBAVNFSlarWUFnNSjmdfIcAIneym8qRn7JadCXeLLnhcHMAHJX4SYje2qu02jozP/LS878Qc/wDxiK1ms2EIQCMb7CVpUhaQpKgQpJFwQciCDqCIyQgKiSF7OTwF1GlTa8r3Pd3D/Tb4pHEpztxCwQCDcHMEaRztoqC3Oyzsq8LocSR1B91Q6g2I8ohe6OtOID9ImT/mJFWFJ+217hHQZeikQGrT7L2umO2PiblU9gCeBwYrdbFz80WhEQ253fJny2+06qWm2fqn0a88KgNU3v1FzzIPDR/iVoYf+HzFvfViSo+YSUC/pAWXCK2J2lcytTmeoxk/MqEYlbvKtMfvdXWlJ1TLowDyunAPkYCe1baKWlU4ph9poffWkE+QvcnoIg87vtYWvsqfLzE87wwIUlHqSMVvwxuUjcpTmVY3ELmXOKn1lX5RZJ9QYmsnT22U4Gm0NpHuoSEj4AQFB1el1Carcr309wXONqbHYKuoIRiOBRCs1HK+fEZcIt3ZbdvIyFiyyC5xdc8bp64j7P4QIjW+H6F+kTunYzYQo/dcwlXyQfjFmQCEIQEV2p3aSM/dTrWB3UPNeB0HncCyvxAxVLez1SlK6USizOuSsviQZm4BQrIoCioC4LmXiA18olG8Xec83O/s6TUEKQAXXbAqBULhCQchkQSdc8raxs0qsTsu2l9bqnke8lyxvzsq10n5dID21vmMuoN1ORmJRWmMJK2j1ByuPLFEyoe2UnOC8vMtOfdCrL9UKsoeojoS7rcwylYAU24kKsoAgg55g5RFK3uepsySrsOxX9tglsjrYeC/UpgJrCKxG6yel/3KrzCEjRDwxj9bfljJ+xdo05Cek3OqmgD8m4Cyoq9hYc2uWWcw3KYXyNL5WB65t/CPatj66/k9VW2knUMNgK/mCUn5xKdithWKa2pLZU464cTryzdaznryAucupvc5wEkhCEAhCEAhCEBBd9VK7ejTFvaawuj8JGL8pVEl2Vq/epKWmb37VpCj5kDEPRVxG7PySXmnGVi6HEqQodFAg/IxX+5SdUiXmaa6fpZF5TZ6pUSUkdMQX6W5wFkQhCA/Nm92lPSVYcmyklqYIWldsrgAKTf7QIvbkRGNjbxbyUy7SVLWshKUJBKiToAIt7ertGWGZeWbaaffm3ktoaeTiQRliJHLNIvwxX4RI6PsrKyxxMSzDSyM1NtpSeudr26QHrZemKl5NhlZutCEhXK+qvS5IjqQhAIQhAIQhAIQhAIQhAIQhAIqzbO9KrLFWGUtMgS81bRJywrPoAfwHnFpxz6/Q2pyWclnhdtxNjzHJQ5KBsR5QG8hYIBBBBzBGh5GPpNs4qOjbVzdDT3Gfl335ds2l5llOK6PdSQTbLkSCNMxYxkqG0k9XAZSSYdlJVeT0y8MKin3kpA4kagE9SAYDJsn/wAWrb9TOctJ/QS3JSs8Sx6Eq/EjlFqxzNnNnmpGWblWBZDYtnqo6qUTxUTnHTgEIQgEIQgEIQgEIQgEIQgEIQgEIQgPhgIQgPsIQgEIQgEIQgEIQgP/2Q=="/>
          <p:cNvSpPr>
            <a:spLocks noChangeAspect="1" noChangeArrowheads="1"/>
          </p:cNvSpPr>
          <p:nvPr/>
        </p:nvSpPr>
        <p:spPr bwMode="auto">
          <a:xfrm>
            <a:off x="120650" y="-749300"/>
            <a:ext cx="13716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581" name="AutoShape 4" descr="data:image/jpg;base64,/9j/4AAQSkZJRgABAQAAAQABAAD/2wCEAAkGBhQSEBMRExQVFRUVGBgXGBgYGBgdFxsgGhwYHBgcIRoaGycfGxsjGhwYIC8jJyopLC0tIR4xNTAqNSYrLCkBCQoKDgwOGQ8PGTUeHiQzLzU1MjUwNS81NDUsNSk0NTM1NTU0LDU1NTI1KS01NS01Mi81KTY1NTQqNDUsLDUtKf/AABEIAKIAkAMBIgACEQEDEQH/xAAcAAEAAgMBAQEAAAAAAAAAAAAABgcDBAUCAQj/xABDEAABAgQDBQUEBwYEBwAAAAABAgMABAUREiExBgdBUWETFCJxgTJCkaEjM1JigqKxFTRyksLRFiRD8CVTY4OjssH/xAAbAQEAAgIDAAAAAAAAAAAAAAAAAwUCBgEEB//EACgRAQABAwIFAwUBAAAAAAAAAAABAgMRBBIFIUGB8BMxUSJhkaHxQv/aAAwDAQACEQMRAD8AvGEIQCEIQCEIQCPDroSkqUQlKQSSTYADMkngAI9xW+9uquPGXo0sbPTqvpCPcaB8RPQ2PolQ4wGp/i+pVZ1YpQbYlW1FJmnhcuEa4UkHL0vpci9h5d2pqdHdbNTU3NSbigkvtpsponTEAkZdLG/A3yNjUOityku1LMizbSQkczzJ5km5J5mMlVpbcyy5LvJC23ElKkniD+hGoPA2gM7D6VoStBCkqAUlQNwQRcEHiCIyRWO7CfckpuYoUwrF2P0kqs++0rO3pcG38Y90RZ0AhCEAhCEAhCEAhCEAhCEAhCEAir926O/1Wo1ZWaEr7tLnhhT7RHmMH8yol28Os91pc2+DZQbUlJ+8vwJPoSD6RqbqaN3akSiLWUtHaq83PH+hAgJbCEICst8LBlXJGsNjxSroQ5bVTazmPjiA/jMWUy8FpStJBSoAgjQg5g/CONtxRu906al7XK2lYf4gMSPzARyN0FX7xR5VRN1NpLR/7Zwj8uGAmcIQgEIQgEIQgOHtbtlLU5ntphdrmyEJF1rPJI/U6DLmIiKN6U+7mxRJpSTopxfZ35GxbOXrGEy6ZraxaXgFJk5VK2UnQKJR4rcwVk36DlFoQFbneRU0ZuUOYtxKHQs/ANwa35yqFYJqXm5RX/VaNvln8osiMUxLJcSUrSlSTqFAEH0OUByqHtnJzn7vMtOH7IUAv+RVlfKO1EKrm56mzN1dh2C9Qtg4CDzsPD8o4f8Ahit0/OTm0zzQ0ZmRZds8gon+oeUBm33uF1mSp6TYzk0hB/hTa59CpBiyWmwlISBYAAAcgNBFDVbb4u1qnLqLC5ESnaFaV3UMSr2ULJuUkpRnY6am0XlT6k0+2HWXEOIOikKCk/EQGzCEIBFZbof8vM1anaBiZ7RA+65cD4BKfjFkzEyltJWtSUJSLlSiAkDmScgIo1/b1ljaN6Yk0qnUzDKWyhgEkrGHTLxWCL3F9TAS3b3emqXmu4SiUqeABcWrNKMWYSEg5qtnnkMsjwyUnbGcaSlyZCXWj7RSkJUOotkbcvnFUbx0OSddmHHAcLyg6gnikgfoQUnyjpPbww4yllPiJySkZkk5AADMkmAtnabevIyLiW3lOFSkJcSEIKgUqvhN8hnaOKnfkyv6qRn3BwKWhY/miabNUotSsulxI7VDSEqNhiBtmnFyBJEda0BXCN+MqhQTNS05K30LrWXyN/lE+plUamGkvMOJcbVmFJNwf7HmNRGWZlUOJKHEpWlWRSoApPmDkYq6iSIpe0fcpckS06yXuyzwtrTjzH8hHkbcBAZt4l6dVJOsgEskd2mbDMJN8KuuvxSkcYsxh9K0pWghSVAKSQbggi4IPEERr1iktzTDku8nE24kpUPPiORGoPA2iud31Ycps2aFOEkZqk3TotBucHnrYcCFJ5QFpQjlTe1Mo052TkwylY1SVpuPMX8PraOk06FJCkkKScwQQQfIjWA9whCAqr9mtTe1U028hDjbcmkYVpCk59nwPHxmNyo7nA0sv0qZdkXdcIUVMq6FJzA/mHSMWx3i2krLh9xDSL9LJP8ATG9tBvfZQ53WQbVPzRyCWrlsHqsA3A42uOZEBzmt5M7TiG6xKnBewm2BibPLEkZA+Vj92M1Q3vKmXDL0eWXOO5XdUFJYRfib2Pxw+Z0jmP7Ivza0vV6cShB8SJJlWFHrhJJt0ufvRtze7VrF3uiTPdX02ugKJZXbQKSblN+oI6cY43RnGUnpV7d+2cfOOTJK7qZidUHazOLf4iXaOFlPS4tf0A8zGrtVQmJCs0NUs0hlClutEIFr3wAXOpPjOZvHRoe9ZTLokqu13OY0Dv8AoOfeCtE+dynqNB43vkdrRngbhM81mOSik69QmOUabbQbLy082GpplLqRmL6pJ1IUM0+hjl7P7safJOdqxLgODRalKWpPljJt5iJTCAQhCA8uOBIKiQABck5AAam/KKv2ABqVXm6wb9g3/lpW98wPaUPT/wBzyjJvG2gcnZgUKRP0jn706PZab95JI4kajyTqrKfUChtycs1LMiyG0hI5nmo9Sbk9TAdCITvdqndaa5NNpT26bNtOWBW32pCVqSbXScI4dIm0cfa3ZtE/JuyjhsHBkoapUDdKutiBlxzgKQ3eS7KwC4dcyTmSTqepixNiqqG55UohV21pUsDglSbZjlca+kVSrdpWJN0tNsF1N7JW2pJQeuZBT6gRN9lmU0VbczVVlL01dpsJBU2ykWKitYyxE4Rlew552C4oi22W8WVpwCXFFx5XsMN5uKvpl7oPM68LxGaxvCmag8qRoqcVsnZxX1TY+6bWJ1sc754QfaHe2M3ZS8ie2WTMTas1zDuarnXCDfD55nmYCp9nqM5VJyqzE065JMJUhyaZRfGRZzCgkj3UpVe41Ps8u1stXVAlunNNyjN7CyAp1YGinFruSTy0HWNnZumrmU7TNt+24+pCepQXSB66esQ/Y+sqZVhwm6TY5HLz5GNl4RpLVzT3LtURNUcufSPnuirmrdEQnrksrvJXMm61++enDkBbThHWnJlLIS8woYkjUWI6g8xFbrrSp6cV2h8CDhSnhlqepJiZzdIbaZC0EXtoP0POINdwOmiqJpnbXV0xyz59lnY4rXiKbv1Uxy7fDanphyZZKZ5puZYJzBSErT1QpNsKv93iCbd7MPU5mTcYmFzEgZhtxllZ+kQsBSkpBtoUhQytnqL5xJZvaVQZKbG1rx827llopVHQ4CFmdZJSdRi7QgediIj4hp6abcXIiInOOXnRXRmJxKwdjtv5WpIuwuziR42V5Op55cRfiLiJJEJ2x3XMza+8sKMpOJOJL7eVz98C1/MZ+eh5FD3kvybyZCtIDThybmh9S6OZOiT10HEJilZrNiutut4Dhe/ZdMHazrmSljNDA4knTEPy8c7A6Nb23maq8qn0fJCcn53PAkcQg8znYjM8MvFEx2L2Fl6azgZGJxWbjqvrHDzJ4C+ieHU5wGHYHYVumsFIPaPuHE88faWrXU54QSbDzJzMSiEIBCEalVqrUsyt95YQ22LqUeH9ydABmTAe5+fbZbW86tKG0DEpSjYACKomXJjaV3s0YpelNr8SyLOPqSfdvoB8BqbnIepWRmNo3g++FsUptV22tFvke8ojh14aJzuqLXlJNDTaW20pQhACUpSLAAaAAQFUGjz2zyluSoM5TioqcZP1zV9VAgZ2A10sMwPaiw9ltsJaoNdrLOBVvaScloPJSdR56HgTHaiv9qN1KVu98pzhkpwZ4kZNL5hSRpfmMjxB4BxNgap3ZqvTIFyideIB0vchN+lyI0tmGg+tTrputxRUo5Zk6nKODsXtY1LmpU+pEtqmX3MTyRdpLtyFXtoMQBBGVuQzjY7nMyih4CtCs0OI8TaxwKVpyIMdDVTVFUT/AJbbwGm1csXLdMxFyZ/X27+7ibWSPc6g6GVBaScdk38OLPCeRv8AIiNykbSOPLDZBtzOkc6k1AonHC7cLKyTiuDe/WO9tHMIU4mYbUAbAKHUcfhHpPEtRqNPo6PTt+pVtj6u3vjq1zQaexqNZNu/XspzP5+M9Mp01Itdhiv4ha3poY5W8OomYZoxOqp9oHqUnCT63jm0uRn3yG0sOJ5qWlSUDqSofpnGjvGrzKF0yRklpmZmVmErIGaFOXThSVAgXK8iActCQY86sV1VzM4/q64xat2aIpmuKqs8sc8R5hdG0G0bEkyX5lxLaBz1UfspTqpXQRWTkpObSKSXEmUpaVYkggds8RooXGXHPQfejr0Ddg4+8J6sOd5fGaGP9Brja2ivLTni1iyEpAFhkBHba2p9gzOzTmFQVM0pxd8YA7Vgq+1bW+XQ5WwnI2xTqi2+0h5laVtrGJKkm4I/3w1EZJmVS4hTbiQtCgUqSoXBB1BB1EVPOSL+zj5mGAt6luq+lZ1UwT7yb8OvHRWdlQFuwjVplTbmGUPsrC23BiSoaEf/AA8CNQco2oDy44EgqJAAFyTkABqb8oqRtC9o54qViTSpVdkjMd4WOJ44f0Btqo26+92rOOCXpEuqz08rCo/ZaHtk9Dn5hK4m1BojUnLNSzIshtISOZ5k8yTcnqYDdZZShIQkBKUgAACwAGQAA0AEe4QgEIQgKp2HpDL1Sr8pMNpcbU+2vAoXHi7U3HI5jMZx9f2Hn6QtT1JcL0vfEuSdN8uOA8/gr+PjsbPfRbVVFvg9LtuDqR2X91RINq958lIXQ452j3BlrxuX4A2yT6kdAYCAvt06uvXxrkKgPC404BdRT0NsShpcWVbVOWWm9SafSXkmamVT0wkgolWk+97uPM8bGxt5GN2o7Iz9feRMPsNU9hOaVFN5pQ4XOR8gcIHI6x5puys7s+8t9Eq1UGCblxCbTSBx5m1szbEOoiyp4rq6bPoxcnb5192GynOcOsaJV6znNrNOk1f6Df16xyUTmPxW/gjR2u2RlpGcoUtLNBAVNFSlarWUFnNSjmdfIcAIneym8qRn7JadCXeLLnhcHMAHJX4SYje2qu02jozP/LS878Qc/wDxiK1ms2EIQCMb7CVpUhaQpKgQpJFwQciCDqCIyQgKiSF7OTwF1GlTa8r3Pd3D/Tb4pHEpztxCwQCDcHMEaRztoqC3Oyzsq8LocSR1B91Q6g2I8ohe6OtOID9ImT/mJFWFJ+217hHQZeikQGrT7L2umO2PiblU9gCeBwYrdbFz80WhEQ253fJny2+06qWm2fqn0a88KgNU3v1FzzIPDR/iVoYf+HzFvfViSo+YSUC/pAWXCK2J2lcytTmeoxk/MqEYlbvKtMfvdXWlJ1TLowDyunAPkYCe1baKWlU4ph9poffWkE+QvcnoIg87vtYWvsqfLzE87wwIUlHqSMVvwxuUjcpTmVY3ELmXOKn1lX5RZJ9QYmsnT22U4Gm0NpHuoSEj4AQFB1el1Carcr309wXONqbHYKuoIRiOBRCs1HK+fEZcIt3ZbdvIyFiyyC5xdc8bp64j7P4QIjW+H6F+kTunYzYQo/dcwlXyQfjFmQCEIQEV2p3aSM/dTrWB3UPNeB0HncCyvxAxVLez1SlK6USizOuSsviQZm4BQrIoCioC4LmXiA18olG8Xec83O/s6TUEKQAXXbAqBULhCQchkQSdc8raxs0qsTsu2l9bqnke8lyxvzsq10n5dID21vmMuoN1ORmJRWmMJK2j1ByuPLFEyoe2UnOC8vMtOfdCrL9UKsoeojoS7rcwylYAU24kKsoAgg55g5RFK3uepsySrsOxX9tglsjrYeC/UpgJrCKxG6yel/3KrzCEjRDwxj9bfljJ+xdo05Cek3OqmgD8m4Cyoq9hYc2uWWcw3KYXyNL5WB65t/CPatj66/k9VW2knUMNgK/mCUn5xKdithWKa2pLZU464cTryzdaznryAucupvc5wEkhCEAhCEAhCEBBd9VK7ejTFvaawuj8JGL8pVEl2Vq/epKWmb37VpCj5kDEPRVxG7PySXmnGVi6HEqQodFAg/IxX+5SdUiXmaa6fpZF5TZ6pUSUkdMQX6W5wFkQhCA/Nm92lPSVYcmyklqYIWldsrgAKTf7QIvbkRGNjbxbyUy7SVLWshKUJBKiToAIt7ertGWGZeWbaaffm3ktoaeTiQRliJHLNIvwxX4RI6PsrKyxxMSzDSyM1NtpSeudr26QHrZemKl5NhlZutCEhXK+qvS5IjqQhAIQhAIQhAIQhAIQhAIQhAIqzbO9KrLFWGUtMgS81bRJywrPoAfwHnFpxz6/Q2pyWclnhdtxNjzHJQ5KBsR5QG8hYIBBBBzBGh5GPpNs4qOjbVzdDT3Gfl335ds2l5llOK6PdSQTbLkSCNMxYxkqG0k9XAZSSYdlJVeT0y8MKin3kpA4kagE9SAYDJsn/wAWrb9TOctJ/QS3JSs8Sx6Eq/EjlFqxzNnNnmpGWblWBZDYtnqo6qUTxUTnHTgEIQgEIQgEIQgEIQgEIQgEIQgEIQgPhgIQgPsIQgEIQgEIQgEIQgP/2Q=="/>
          <p:cNvSpPr>
            <a:spLocks noChangeAspect="1" noChangeArrowheads="1"/>
          </p:cNvSpPr>
          <p:nvPr/>
        </p:nvSpPr>
        <p:spPr bwMode="auto">
          <a:xfrm>
            <a:off x="273050" y="-596900"/>
            <a:ext cx="13716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4582" name="Picture 6" descr="http://introtochem.files.wordpress.com/2009/11/rutherford_atom.png?w=181&amp;h=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752600"/>
            <a:ext cx="256698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800" b="1" dirty="0"/>
              <a:t>1914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3746500" cy="4800600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b="1" dirty="0" err="1"/>
              <a:t>Neils</a:t>
            </a:r>
            <a:r>
              <a:rPr lang="en-US" altLang="en-US" b="1" dirty="0"/>
              <a:t> Bohr</a:t>
            </a:r>
          </a:p>
          <a:p>
            <a:r>
              <a:rPr lang="en-US" altLang="en-US" dirty="0"/>
              <a:t>Concluded that the </a:t>
            </a:r>
            <a:r>
              <a:rPr lang="en-US" altLang="en-US" b="1" dirty="0">
                <a:solidFill>
                  <a:srgbClr val="FF0000"/>
                </a:solidFill>
              </a:rPr>
              <a:t>electrons</a:t>
            </a:r>
            <a:r>
              <a:rPr lang="en-US" altLang="en-US" dirty="0"/>
              <a:t> moved around the nucleus in definite orbits or </a:t>
            </a:r>
            <a:r>
              <a:rPr lang="en-US" altLang="en-US" b="1" dirty="0">
                <a:solidFill>
                  <a:srgbClr val="FF0000"/>
                </a:solidFill>
              </a:rPr>
              <a:t>energy levels.</a:t>
            </a:r>
          </a:p>
        </p:txBody>
      </p:sp>
      <p:pic>
        <p:nvPicPr>
          <p:cNvPr id="25604" name="Picture 2" descr="http://education.jlab.org/qa/atom_model_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19200"/>
            <a:ext cx="535463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86765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400" b="1" dirty="0"/>
              <a:t>QUANTUMMECHANICAL MODEL - CURRENT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295400" y="1733107"/>
            <a:ext cx="4800600" cy="4800600"/>
          </a:xfrm>
        </p:spPr>
        <p:txBody>
          <a:bodyPr/>
          <a:lstStyle/>
          <a:p>
            <a:r>
              <a:rPr lang="en-US" altLang="en-US" sz="2800" b="1" dirty="0">
                <a:solidFill>
                  <a:srgbClr val="FF0000"/>
                </a:solidFill>
              </a:rPr>
              <a:t>Electrons</a:t>
            </a:r>
            <a:r>
              <a:rPr lang="en-US" altLang="en-US" sz="2800" dirty="0"/>
              <a:t> do not move in definite orbits.</a:t>
            </a:r>
          </a:p>
          <a:p>
            <a:r>
              <a:rPr lang="en-US" altLang="en-US" sz="2800" dirty="0"/>
              <a:t>The </a:t>
            </a:r>
            <a:r>
              <a:rPr lang="en-US" altLang="en-US" sz="2800" b="1" dirty="0">
                <a:solidFill>
                  <a:srgbClr val="FF0000"/>
                </a:solidFill>
              </a:rPr>
              <a:t>exact</a:t>
            </a:r>
            <a:r>
              <a:rPr lang="en-US" altLang="en-US" sz="2800" dirty="0"/>
              <a:t> location of an electron in an atom is </a:t>
            </a:r>
            <a:r>
              <a:rPr lang="en-US" altLang="en-US" sz="2800" b="1" dirty="0">
                <a:solidFill>
                  <a:srgbClr val="FF0000"/>
                </a:solidFill>
              </a:rPr>
              <a:t>impossible</a:t>
            </a:r>
            <a:r>
              <a:rPr lang="en-US" altLang="en-US" sz="2800" dirty="0"/>
              <a:t> to determine.</a:t>
            </a:r>
          </a:p>
          <a:p>
            <a:r>
              <a:rPr lang="en-US" altLang="en-US" sz="2800" dirty="0"/>
              <a:t>The electron location can only be spoken of in terms of a probability of being in a particular location.</a:t>
            </a:r>
          </a:p>
        </p:txBody>
      </p:sp>
      <p:pic>
        <p:nvPicPr>
          <p:cNvPr id="26628" name="Picture 6" descr="http://www.affordablehousinginstitute.org/blogs/us/Probability_atom_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1794669"/>
            <a:ext cx="2209800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8" descr="http://static.howstuffworks.com/gif/atom-quant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50124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THE DIVISIBLE ATOM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Is </a:t>
            </a:r>
            <a:r>
              <a:rPr lang="en-US" u="sng" dirty="0"/>
              <a:t>indivisible</a:t>
            </a:r>
            <a:r>
              <a:rPr lang="en-US" dirty="0"/>
              <a:t> 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Composes </a:t>
            </a:r>
            <a:r>
              <a:rPr lang="en-US" u="sng" dirty="0"/>
              <a:t>all</a:t>
            </a:r>
            <a:r>
              <a:rPr lang="en-US" dirty="0"/>
              <a:t> elements. 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The same atoms for one element are </a:t>
            </a:r>
            <a:r>
              <a:rPr lang="en-US" u="sng" dirty="0"/>
              <a:t>exactly alike. 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Atoms are neither </a:t>
            </a:r>
            <a:r>
              <a:rPr lang="en-US" u="sng" dirty="0"/>
              <a:t>created or destroyed </a:t>
            </a:r>
            <a:r>
              <a:rPr lang="en-US" dirty="0"/>
              <a:t>in a chemical reaction. 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Atoms are </a:t>
            </a:r>
            <a:r>
              <a:rPr lang="en-US" u="sng" dirty="0"/>
              <a:t>separated</a:t>
            </a:r>
            <a:r>
              <a:rPr lang="en-US" dirty="0"/>
              <a:t>, </a:t>
            </a:r>
            <a:r>
              <a:rPr lang="en-US" u="sng" dirty="0"/>
              <a:t>combined</a:t>
            </a:r>
            <a:r>
              <a:rPr lang="en-US" dirty="0"/>
              <a:t>, or </a:t>
            </a:r>
            <a:r>
              <a:rPr lang="en-US" u="sng" dirty="0"/>
              <a:t>rearranged</a:t>
            </a:r>
            <a:r>
              <a:rPr lang="en-US" dirty="0"/>
              <a:t> in a chemical reaction in simple whole number ratios.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38600" y="1447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FALSE - divisible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2900" y="3048000"/>
            <a:ext cx="331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FALSE – not alike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203257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4140487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98024" y="5663624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TRUE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ATOMIC THEORY to this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752600"/>
            <a:ext cx="7499350" cy="4800600"/>
          </a:xfrm>
        </p:spPr>
        <p:txBody>
          <a:bodyPr>
            <a:normAutofit fontScale="850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is spherically shaped with a dense, centrally located, positive nucleus surrounded by one or more negatively charged electrons in an electron cloud.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Most of the atom consists of fast moving electrons traveling through empty space surrounding the nucleus.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Electrons are held within the atom by an attraction to the positive nucleus.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The nucleus has neutral neutrons and positive protons and 99.9% of the mass.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Since atoms are electrically neutral, the number of protons must equal the number of electrons.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4800" b="1" dirty="0"/>
              <a:t>THE ATOMIC THEORIES THROUGH TIME</a:t>
            </a:r>
          </a:p>
        </p:txBody>
      </p:sp>
      <p:pic>
        <p:nvPicPr>
          <p:cNvPr id="29699" name="Picture 2" descr="http://pages.uoregon.edu/ch111/images/democritu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1770855"/>
            <a:ext cx="14287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http://pages.uoregon.edu/ch111/images/dalt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795462"/>
            <a:ext cx="1371600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6" descr="http://pages.uoregon.edu/ch111/images/thomson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89894"/>
            <a:ext cx="14287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8" descr="http://pages.uoregon.edu/ch111/images/rutherford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191000"/>
            <a:ext cx="14287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0" descr="http://pages.uoregon.edu/ch111/images/bohr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343400"/>
            <a:ext cx="160020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12" descr="http://pages.uoregon.edu/ch111/images/toda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267200"/>
            <a:ext cx="14287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800" b="1" dirty="0"/>
              <a:t>TO DO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dirty="0"/>
              <a:t>Handout due Wednesday.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1085</TotalTime>
  <Words>694</Words>
  <Application>Microsoft Office PowerPoint</Application>
  <PresentationFormat>On-screen Show (4:3)</PresentationFormat>
  <Paragraphs>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Gill Sans MT</vt:lpstr>
      <vt:lpstr>Verdana</vt:lpstr>
      <vt:lpstr>Wingdings 2</vt:lpstr>
      <vt:lpstr>Solstice</vt:lpstr>
      <vt:lpstr>DO NOW</vt:lpstr>
      <vt:lpstr>The Development of the Atomic Theory</vt:lpstr>
      <vt:lpstr>What do you know about the atom?</vt:lpstr>
      <vt:lpstr>450 BC</vt:lpstr>
      <vt:lpstr>1760</vt:lpstr>
      <vt:lpstr>1803</vt:lpstr>
      <vt:lpstr>1880</vt:lpstr>
      <vt:lpstr>CATHODE RAY TUBE</vt:lpstr>
      <vt:lpstr>Late 1890s</vt:lpstr>
      <vt:lpstr>J. J. THOMSON</vt:lpstr>
      <vt:lpstr>1909</vt:lpstr>
      <vt:lpstr>VIDEO</vt:lpstr>
      <vt:lpstr>1909</vt:lpstr>
      <vt:lpstr>1919</vt:lpstr>
      <vt:lpstr>1932</vt:lpstr>
      <vt:lpstr>1914</vt:lpstr>
      <vt:lpstr>QUANTUMMECHANICAL MODEL - CURRENT</vt:lpstr>
      <vt:lpstr>THE DIVISIBLE ATOM</vt:lpstr>
      <vt:lpstr>ATOMIC THEORY to this point</vt:lpstr>
      <vt:lpstr>THE ATOMIC THEORIES THROUGH TIME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Development of the Atomic Theory</dc:title>
  <dc:creator>Nancy Brim</dc:creator>
  <cp:lastModifiedBy>Nancy</cp:lastModifiedBy>
  <cp:revision>27</cp:revision>
  <dcterms:created xsi:type="dcterms:W3CDTF">2011-09-01T14:52:52Z</dcterms:created>
  <dcterms:modified xsi:type="dcterms:W3CDTF">2016-09-02T00:35:58Z</dcterms:modified>
</cp:coreProperties>
</file>