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27"/>
  </p:handoutMasterIdLst>
  <p:sldIdLst>
    <p:sldId id="257" r:id="rId2"/>
    <p:sldId id="256" r:id="rId3"/>
    <p:sldId id="258" r:id="rId4"/>
    <p:sldId id="403" r:id="rId5"/>
    <p:sldId id="332" r:id="rId6"/>
    <p:sldId id="407" r:id="rId7"/>
    <p:sldId id="259" r:id="rId8"/>
    <p:sldId id="334" r:id="rId9"/>
    <p:sldId id="404" r:id="rId10"/>
    <p:sldId id="260" r:id="rId11"/>
    <p:sldId id="261" r:id="rId12"/>
    <p:sldId id="405" r:id="rId13"/>
    <p:sldId id="262" r:id="rId14"/>
    <p:sldId id="335" r:id="rId15"/>
    <p:sldId id="263" r:id="rId16"/>
    <p:sldId id="406" r:id="rId17"/>
    <p:sldId id="264" r:id="rId18"/>
    <p:sldId id="265" r:id="rId19"/>
    <p:sldId id="269" r:id="rId20"/>
    <p:sldId id="266" r:id="rId21"/>
    <p:sldId id="267" r:id="rId22"/>
    <p:sldId id="268" r:id="rId23"/>
    <p:sldId id="408" r:id="rId24"/>
    <p:sldId id="409" r:id="rId25"/>
    <p:sldId id="402" r:id="rId2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62D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386" autoAdjust="0"/>
    <p:restoredTop sz="94660" autoAdjust="0"/>
  </p:normalViewPr>
  <p:slideViewPr>
    <p:cSldViewPr>
      <p:cViewPr varScale="1">
        <p:scale>
          <a:sx n="101" d="100"/>
          <a:sy n="101" d="100"/>
        </p:scale>
        <p:origin x="42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29B08FF6-C050-4330-BCBA-3756C2C2AA9B}" type="datetimeFigureOut">
              <a:rPr lang="en-US"/>
              <a:pPr>
                <a:defRPr/>
              </a:pPr>
              <a:t>4/17/2017</a:t>
            </a:fld>
            <a:endParaRPr lang="en-US"/>
          </a:p>
        </p:txBody>
      </p:sp>
      <p:sp>
        <p:nvSpPr>
          <p:cNvPr id="788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88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B6EABEB8-EBA8-4F1C-97A5-9F30441A3F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0778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7875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7CA941-30D8-4B60-BCDA-F62DCE2A706C}" type="datetimeFigureOut">
              <a:rPr lang="en-US"/>
              <a:pPr>
                <a:defRPr/>
              </a:pPr>
              <a:t>4/17/2017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BCFFE1-8D72-4E51-A6C5-41F39CBDF8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6D7D64-85AF-402A-B862-1EE73EC24E6A}" type="datetimeFigureOut">
              <a:rPr lang="en-US"/>
              <a:pPr>
                <a:defRPr/>
              </a:pPr>
              <a:t>4/17/2017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8717ED-B58A-4766-8B7A-3F832CDC40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7875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/>
          <a:lstStyle>
            <a:lvl1pPr algn="l">
              <a:defRPr sz="54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6A9339-2820-4C9D-B81D-B895F8D46CCC}" type="datetimeFigureOut">
              <a:rPr lang="en-US"/>
              <a:pPr>
                <a:defRPr/>
              </a:pPr>
              <a:t>4/17/2017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3FC518-C749-4882-958C-DFF55BFA30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E6B8DA-08C1-4947-B013-AAC6DF813E12}" type="datetimeFigureOut">
              <a:rPr lang="en-US"/>
              <a:pPr>
                <a:defRPr/>
              </a:pPr>
              <a:t>4/17/2017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DCCF4-A504-4A5F-AD37-E41588330C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7588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6450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104E9-35DF-47AC-998B-6B4662422878}" type="datetimeFigureOut">
              <a:rPr lang="en-US"/>
              <a:pPr>
                <a:defRPr/>
              </a:pPr>
              <a:t>4/17/2017</a:t>
            </a:fld>
            <a:endParaRPr lang="en-US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329E6A-412E-49DE-9936-DBFA37F61E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EDD3E6-9130-40EC-A26B-E724964FB8D0}" type="datetimeFigureOut">
              <a:rPr lang="en-US"/>
              <a:pPr>
                <a:defRPr/>
              </a:pPr>
              <a:t>4/17/2017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C1573F-3491-48C6-AC9E-7DE27F64D3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292C5E-6EF3-4F7C-A63D-47BC5383FCC7}" type="datetimeFigureOut">
              <a:rPr lang="en-US"/>
              <a:pPr>
                <a:defRPr/>
              </a:pPr>
              <a:t>4/17/2017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E76C38-5597-4F4A-97C7-59338B81E4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5400000">
            <a:off x="1677194" y="2515394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>
            <a:normAutofit/>
          </a:bodyPr>
          <a:lstStyle>
            <a:lvl1pPr algn="l">
              <a:defRPr sz="5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CC3D2C-EEE9-494B-B9C9-1F81C68921F5}" type="datetimeFigureOut">
              <a:rPr lang="en-US"/>
              <a:pPr>
                <a:defRPr/>
              </a:pPr>
              <a:t>4/17/2017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61ACC6-3A3E-4910-8689-D515C1C732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>
            <a:normAutofit/>
          </a:bodyPr>
          <a:lstStyle>
            <a:lvl1pPr algn="l">
              <a:defRPr sz="5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57BE9F-B289-46F5-AF00-23C977120F37}" type="datetimeFigureOut">
              <a:rPr lang="en-US"/>
              <a:pPr>
                <a:defRPr/>
              </a:pPr>
              <a:t>4/17/2017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E96E33-A4F6-4912-99EA-C16EE7C22F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2C65D4-C44C-4D5E-9C82-457AACC1A849}" type="datetimeFigureOut">
              <a:rPr lang="en-US"/>
              <a:pPr>
                <a:defRPr/>
              </a:pPr>
              <a:t>4/17/2017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6804B-839A-466A-A342-6DCC1135FD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005534-D9C6-4347-8823-DBB71B2CA1CB}" type="datetimeFigureOut">
              <a:rPr lang="en-US"/>
              <a:pPr>
                <a:defRPr/>
              </a:pPr>
              <a:t>4/17/2017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FB09E9-59EE-4AAF-BC76-CB805A813C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762000" y="4572000"/>
            <a:ext cx="67818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62000" y="685800"/>
            <a:ext cx="75438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1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05FB9B8-3950-46E7-B78C-0E20F69C01FF}" type="datetimeFigureOut">
              <a:rPr lang="en-US"/>
              <a:pPr>
                <a:defRPr/>
              </a:pPr>
              <a:t>4/17/2017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0" y="6208713"/>
            <a:ext cx="4873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8013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+mn-cs"/>
              </a:defRPr>
            </a:lvl1pPr>
          </a:lstStyle>
          <a:p>
            <a:pPr>
              <a:defRPr/>
            </a:pPr>
            <a:fld id="{33676140-648B-4391-BB54-156F081471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875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3" r:id="rId3"/>
    <p:sldLayoutId id="2147483670" r:id="rId4"/>
    <p:sldLayoutId id="2147483674" r:id="rId5"/>
    <p:sldLayoutId id="2147483669" r:id="rId6"/>
    <p:sldLayoutId id="2147483668" r:id="rId7"/>
    <p:sldLayoutId id="2147483675" r:id="rId8"/>
    <p:sldLayoutId id="2147483667" r:id="rId9"/>
    <p:sldLayoutId id="2147483666" r:id="rId10"/>
    <p:sldLayoutId id="214748366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400" kern="1200">
          <a:solidFill>
            <a:srgbClr val="262626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3725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363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tlGrBcgANSY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DO NOW</a:t>
            </a:r>
          </a:p>
        </p:txBody>
      </p:sp>
      <p:sp>
        <p:nvSpPr>
          <p:cNvPr id="15362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8001000" cy="4495800"/>
          </a:xfrm>
        </p:spPr>
        <p:txBody>
          <a:bodyPr/>
          <a:lstStyle/>
          <a:p>
            <a:pPr marL="461963" indent="-461963"/>
            <a:r>
              <a:rPr lang="en-US" sz="2800" dirty="0"/>
              <a:t>Pick up notes.</a:t>
            </a:r>
          </a:p>
          <a:p>
            <a:pPr marL="461963" indent="-461963"/>
            <a:r>
              <a:rPr lang="en-US" sz="2800" dirty="0"/>
              <a:t>Turn in Concentration and Reaction Rate lab.</a:t>
            </a:r>
          </a:p>
          <a:p>
            <a:pPr marL="461963" indent="-461963"/>
            <a:endParaRPr lang="en-US" sz="2800" dirty="0"/>
          </a:p>
          <a:p>
            <a:pPr marL="461963" indent="-461963"/>
            <a:endParaRPr lang="en-US" sz="2800" dirty="0"/>
          </a:p>
          <a:p>
            <a:pPr marL="461963" indent="-461963"/>
            <a:r>
              <a:rPr lang="en-US" sz="2800" dirty="0"/>
              <a:t>23 days to get your late work in by the May 18 deadline and thus your grade up….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ctrTitle"/>
          </p:nvPr>
        </p:nvSpPr>
        <p:spPr>
          <a:xfrm>
            <a:off x="762000" y="4495800"/>
            <a:ext cx="7543800" cy="1524000"/>
          </a:xfrm>
        </p:spPr>
        <p:txBody>
          <a:bodyPr/>
          <a:lstStyle/>
          <a:p>
            <a:pPr eaLnBrk="1" hangingPunct="1"/>
            <a:r>
              <a:rPr lang="en-US" dirty="0"/>
              <a:t>CHEMICAL EQUILIBRIUM</a:t>
            </a:r>
          </a:p>
        </p:txBody>
      </p:sp>
      <p:sp>
        <p:nvSpPr>
          <p:cNvPr id="14338" name="Subtitle 2"/>
          <p:cNvSpPr>
            <a:spLocks noGrp="1"/>
          </p:cNvSpPr>
          <p:nvPr>
            <p:ph type="subTitle" idx="1"/>
          </p:nvPr>
        </p:nvSpPr>
        <p:spPr>
          <a:xfrm>
            <a:off x="838200" y="2971800"/>
            <a:ext cx="6858000" cy="990600"/>
          </a:xfrm>
        </p:spPr>
        <p:txBody>
          <a:bodyPr/>
          <a:lstStyle/>
          <a:p>
            <a:pPr eaLnBrk="1" hangingPunct="1"/>
            <a:r>
              <a:rPr lang="en-US" dirty="0"/>
              <a:t>UNIT 14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REVERSIBLE REACTIONS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685800"/>
            <a:ext cx="7772400" cy="4495800"/>
          </a:xfrm>
        </p:spPr>
        <p:txBody>
          <a:bodyPr rtlCol="0"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b="1" dirty="0">
                <a:solidFill>
                  <a:srgbClr val="FF0000"/>
                </a:solidFill>
              </a:rPr>
              <a:t>Most</a:t>
            </a:r>
            <a:r>
              <a:rPr lang="en-US" sz="2800" dirty="0"/>
              <a:t> reactions do not go all the way to </a:t>
            </a:r>
            <a:r>
              <a:rPr lang="en-US" sz="2800" b="1" dirty="0">
                <a:solidFill>
                  <a:srgbClr val="FF0000"/>
                </a:solidFill>
              </a:rPr>
              <a:t>completion</a:t>
            </a:r>
            <a:r>
              <a:rPr lang="en-US" sz="2800" dirty="0"/>
              <a:t> (meaning all the reactants are used up). Reactions can proceed in </a:t>
            </a:r>
            <a:r>
              <a:rPr lang="en-US" sz="2800" b="1" dirty="0">
                <a:solidFill>
                  <a:srgbClr val="FF0000"/>
                </a:solidFill>
              </a:rPr>
              <a:t>both</a:t>
            </a:r>
            <a:r>
              <a:rPr lang="en-US" sz="2800" dirty="0"/>
              <a:t> directions.  </a:t>
            </a:r>
          </a:p>
          <a:p>
            <a:pPr marL="274320" indent="-27432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/>
              <a:t>This is usually indicated by:  N</a:t>
            </a:r>
            <a:r>
              <a:rPr lang="en-US" sz="2800" baseline="-25000" dirty="0"/>
              <a:t>2</a:t>
            </a:r>
            <a:r>
              <a:rPr lang="en-US" sz="2800" dirty="0"/>
              <a:t>O</a:t>
            </a:r>
            <a:r>
              <a:rPr lang="en-US" sz="2800" baseline="-25000" dirty="0"/>
              <a:t>4 (g) </a:t>
            </a:r>
            <a:r>
              <a:rPr lang="en-US" sz="2800" dirty="0">
                <a:sym typeface="Symbol"/>
              </a:rPr>
              <a:t></a:t>
            </a:r>
            <a:r>
              <a:rPr lang="en-US" sz="2800" dirty="0"/>
              <a:t> 2 NO</a:t>
            </a:r>
            <a:r>
              <a:rPr lang="en-US" sz="2800" baseline="-25000" dirty="0"/>
              <a:t>2 (g)</a:t>
            </a:r>
            <a:r>
              <a:rPr lang="en-US" sz="2800" dirty="0"/>
              <a:t> 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800" dirty="0"/>
              <a:t> </a:t>
            </a:r>
          </a:p>
          <a:p>
            <a:pPr marL="274320" indent="-27432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/>
              <a:t>A chemical reaction in which the products </a:t>
            </a:r>
            <a:r>
              <a:rPr lang="en-US" sz="2800" b="1" dirty="0">
                <a:solidFill>
                  <a:srgbClr val="FF0000"/>
                </a:solidFill>
              </a:rPr>
              <a:t>regenerate</a:t>
            </a:r>
            <a:r>
              <a:rPr lang="en-US" sz="2800" dirty="0"/>
              <a:t> the original reactants is called a </a:t>
            </a:r>
            <a:r>
              <a:rPr lang="en-US" sz="2800" b="1" dirty="0">
                <a:solidFill>
                  <a:srgbClr val="FF0000"/>
                </a:solidFill>
              </a:rPr>
              <a:t>REVERSIBLE REACTION</a:t>
            </a:r>
            <a:r>
              <a:rPr lang="en-US" sz="2800" dirty="0"/>
              <a:t>.  </a:t>
            </a:r>
          </a:p>
          <a:p>
            <a:pPr marL="274320" indent="-27432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  <p:cxnSp>
        <p:nvCxnSpPr>
          <p:cNvPr id="7" name="Straight Arrow Connector 6"/>
          <p:cNvCxnSpPr>
            <a:cxnSpLocks/>
          </p:cNvCxnSpPr>
          <p:nvPr/>
        </p:nvCxnSpPr>
        <p:spPr>
          <a:xfrm flipH="1">
            <a:off x="6400800" y="1752600"/>
            <a:ext cx="1676400" cy="6096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88" name="TextBox 7"/>
          <p:cNvSpPr txBox="1">
            <a:spLocks noChangeArrowheads="1"/>
          </p:cNvSpPr>
          <p:nvPr/>
        </p:nvSpPr>
        <p:spPr bwMode="auto">
          <a:xfrm>
            <a:off x="8077200" y="1524000"/>
            <a:ext cx="9144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/>
              <a:t>double</a:t>
            </a:r>
          </a:p>
          <a:p>
            <a:r>
              <a:rPr lang="en-US" dirty="0"/>
              <a:t> arrow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638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REVERSIBLE REACTIONS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685800"/>
            <a:ext cx="7772400" cy="4495800"/>
          </a:xfrm>
        </p:spPr>
        <p:txBody>
          <a:bodyPr rtlCol="0"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/>
              <a:t>In theory, </a:t>
            </a:r>
            <a:r>
              <a:rPr lang="en-US" sz="2800" b="1" dirty="0">
                <a:solidFill>
                  <a:srgbClr val="FF0000"/>
                </a:solidFill>
              </a:rPr>
              <a:t>all</a:t>
            </a:r>
            <a:r>
              <a:rPr lang="en-US" sz="2800" dirty="0"/>
              <a:t> reactions are </a:t>
            </a:r>
            <a:r>
              <a:rPr lang="en-US" sz="2800" b="1" dirty="0">
                <a:solidFill>
                  <a:srgbClr val="FF0000"/>
                </a:solidFill>
              </a:rPr>
              <a:t>reversible</a:t>
            </a:r>
            <a:r>
              <a:rPr lang="en-US" sz="2800" dirty="0"/>
              <a:t>.  </a:t>
            </a:r>
          </a:p>
          <a:p>
            <a:pPr marL="274320" indent="-27432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b="1" dirty="0">
                <a:solidFill>
                  <a:srgbClr val="FF0000"/>
                </a:solidFill>
              </a:rPr>
              <a:t>Some</a:t>
            </a:r>
            <a:r>
              <a:rPr lang="en-US" sz="2800" dirty="0"/>
              <a:t> are reversible </a:t>
            </a:r>
            <a:r>
              <a:rPr lang="en-US" sz="2800" b="1" dirty="0">
                <a:solidFill>
                  <a:srgbClr val="FF0000"/>
                </a:solidFill>
              </a:rPr>
              <a:t>on their own </a:t>
            </a:r>
            <a:r>
              <a:rPr lang="en-US" sz="2800" dirty="0"/>
              <a:t>and others are reversible only under </a:t>
            </a:r>
            <a:r>
              <a:rPr lang="en-US" sz="2800" b="1" dirty="0">
                <a:solidFill>
                  <a:srgbClr val="FF0000"/>
                </a:solidFill>
              </a:rPr>
              <a:t>restricted conditions</a:t>
            </a:r>
            <a:r>
              <a:rPr lang="en-US" sz="2800" dirty="0"/>
              <a:t>.  </a:t>
            </a:r>
          </a:p>
          <a:p>
            <a:pPr marL="274320" indent="-27432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/>
              <a:t>Do </a:t>
            </a:r>
            <a:r>
              <a:rPr lang="en-US" sz="2800" b="1" dirty="0">
                <a:solidFill>
                  <a:srgbClr val="FF0000"/>
                </a:solidFill>
              </a:rPr>
              <a:t>not assume </a:t>
            </a:r>
            <a:r>
              <a:rPr lang="en-US" sz="2800" dirty="0"/>
              <a:t>that all reactions </a:t>
            </a:r>
            <a:r>
              <a:rPr lang="en-US" sz="2800" b="1" dirty="0">
                <a:solidFill>
                  <a:srgbClr val="FF0000"/>
                </a:solidFill>
              </a:rPr>
              <a:t>proceed</a:t>
            </a:r>
            <a:r>
              <a:rPr lang="en-US" sz="2800" dirty="0"/>
              <a:t> until one of the reactants is entirely </a:t>
            </a:r>
            <a:r>
              <a:rPr lang="en-US" sz="2800" b="1" dirty="0">
                <a:solidFill>
                  <a:srgbClr val="FF0000"/>
                </a:solidFill>
              </a:rPr>
              <a:t>consumed</a:t>
            </a:r>
            <a:r>
              <a:rPr lang="en-US" sz="2800" dirty="0"/>
              <a:t>.  GOOD TEST QUESTION!</a:t>
            </a:r>
          </a:p>
          <a:p>
            <a:pPr marL="274320" indent="-27432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941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DEMO</a:t>
            </a:r>
            <a:endParaRPr lang="en-US" dirty="0"/>
          </a:p>
        </p:txBody>
      </p:sp>
      <p:sp>
        <p:nvSpPr>
          <p:cNvPr id="1741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Arial" charset="0"/>
              <a:buNone/>
            </a:pPr>
            <a:r>
              <a:rPr lang="en-US" sz="3200" dirty="0"/>
              <a:t>Heat is absorbed when N</a:t>
            </a:r>
            <a:r>
              <a:rPr lang="en-US" sz="3200" baseline="-25000" dirty="0"/>
              <a:t>2</a:t>
            </a:r>
            <a:r>
              <a:rPr lang="en-US" sz="3200" dirty="0"/>
              <a:t>O</a:t>
            </a:r>
            <a:r>
              <a:rPr lang="en-US" sz="3200" baseline="-25000" dirty="0"/>
              <a:t>4</a:t>
            </a:r>
            <a:r>
              <a:rPr lang="en-US" sz="3200" dirty="0"/>
              <a:t> changes into </a:t>
            </a:r>
          </a:p>
          <a:p>
            <a:pPr algn="ctr">
              <a:buFont typeface="Arial" charset="0"/>
              <a:buNone/>
            </a:pPr>
            <a:r>
              <a:rPr lang="en-US" sz="3200" dirty="0"/>
              <a:t>2 NO</a:t>
            </a:r>
            <a:r>
              <a:rPr lang="en-US" sz="3200" baseline="-25000" dirty="0"/>
              <a:t>2</a:t>
            </a:r>
            <a:r>
              <a:rPr lang="en-US" sz="3200" dirty="0"/>
              <a:t> molecules </a:t>
            </a:r>
          </a:p>
          <a:p>
            <a:pPr algn="ctr">
              <a:buFont typeface="Arial" charset="0"/>
              <a:buNone/>
            </a:pPr>
            <a:endParaRPr lang="en-US" dirty="0"/>
          </a:p>
          <a:p>
            <a:pPr algn="ctr">
              <a:buFont typeface="Arial" charset="0"/>
              <a:buNone/>
            </a:pPr>
            <a:r>
              <a:rPr lang="en-US" sz="3600" dirty="0">
                <a:solidFill>
                  <a:srgbClr val="962D0C"/>
                </a:solidFill>
                <a:latin typeface="Castellar" panose="020A0402060406010301" pitchFamily="18" charset="0"/>
              </a:rPr>
              <a:t>N</a:t>
            </a:r>
            <a:r>
              <a:rPr lang="en-US" sz="3600" baseline="-25000" dirty="0">
                <a:solidFill>
                  <a:srgbClr val="962D0C"/>
                </a:solidFill>
                <a:latin typeface="Castellar" panose="020A0402060406010301" pitchFamily="18" charset="0"/>
              </a:rPr>
              <a:t>2</a:t>
            </a:r>
            <a:r>
              <a:rPr lang="en-US" sz="3600" dirty="0">
                <a:solidFill>
                  <a:srgbClr val="962D0C"/>
                </a:solidFill>
                <a:latin typeface="Castellar" panose="020A0402060406010301" pitchFamily="18" charset="0"/>
              </a:rPr>
              <a:t>O</a:t>
            </a:r>
            <a:r>
              <a:rPr lang="en-US" sz="3600" baseline="-25000" dirty="0">
                <a:solidFill>
                  <a:srgbClr val="962D0C"/>
                </a:solidFill>
                <a:latin typeface="Castellar" panose="020A0402060406010301" pitchFamily="18" charset="0"/>
              </a:rPr>
              <a:t>4</a:t>
            </a:r>
            <a:r>
              <a:rPr lang="en-US" sz="3600" baseline="-25000" dirty="0"/>
              <a:t> (g)   </a:t>
            </a:r>
            <a:r>
              <a:rPr lang="en-US" sz="3600" dirty="0">
                <a:sym typeface="Symbol" pitchFamily="18" charset="2"/>
              </a:rPr>
              <a:t></a:t>
            </a:r>
            <a:r>
              <a:rPr lang="en-US" sz="3600" dirty="0"/>
              <a:t>   </a:t>
            </a:r>
            <a:r>
              <a:rPr lang="en-US" sz="3600" b="1" dirty="0">
                <a:solidFill>
                  <a:srgbClr val="962D0C"/>
                </a:solidFill>
              </a:rPr>
              <a:t>2 NO</a:t>
            </a:r>
            <a:r>
              <a:rPr lang="en-US" sz="3600" b="1" baseline="-25000" dirty="0">
                <a:solidFill>
                  <a:srgbClr val="962D0C"/>
                </a:solidFill>
              </a:rPr>
              <a:t>2</a:t>
            </a:r>
            <a:r>
              <a:rPr lang="en-US" sz="3600" baseline="-25000" dirty="0"/>
              <a:t> (g)</a:t>
            </a:r>
          </a:p>
          <a:p>
            <a:pPr>
              <a:buFont typeface="Arial" charset="0"/>
              <a:buNone/>
            </a:pPr>
            <a:r>
              <a:rPr lang="en-US" sz="3600" dirty="0"/>
              <a:t> 			</a:t>
            </a:r>
            <a:r>
              <a:rPr lang="en-US" sz="2800" dirty="0"/>
              <a:t>colorless     </a:t>
            </a:r>
            <a:r>
              <a:rPr lang="en-US" sz="2800" dirty="0">
                <a:sym typeface="Symbol" pitchFamily="18" charset="2"/>
              </a:rPr>
              <a:t>    </a:t>
            </a:r>
            <a:r>
              <a:rPr lang="en-US" sz="2800" dirty="0"/>
              <a:t>red-brown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EQUILIBRIUM TUBES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26950" y="838200"/>
            <a:ext cx="4093176" cy="3429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838200"/>
            <a:ext cx="3637052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852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CHEMICAL EQUILIBRIUM</a:t>
            </a:r>
          </a:p>
        </p:txBody>
      </p:sp>
      <p:sp>
        <p:nvSpPr>
          <p:cNvPr id="18434" name="Content Placeholder 2"/>
          <p:cNvSpPr>
            <a:spLocks noGrp="1"/>
          </p:cNvSpPr>
          <p:nvPr>
            <p:ph idx="1"/>
          </p:nvPr>
        </p:nvSpPr>
        <p:spPr>
          <a:xfrm>
            <a:off x="381000" y="685800"/>
            <a:ext cx="8382000" cy="4419600"/>
          </a:xfrm>
        </p:spPr>
        <p:txBody>
          <a:bodyPr/>
          <a:lstStyle/>
          <a:p>
            <a:pPr lvl="1" eaLnBrk="1" hangingPunct="1">
              <a:buFont typeface="Arial" charset="0"/>
              <a:buNone/>
            </a:pPr>
            <a:endParaRPr lang="en-US" dirty="0"/>
          </a:p>
          <a:p>
            <a:pPr eaLnBrk="1" hangingPunct="1"/>
            <a:r>
              <a:rPr lang="en-US" sz="2800" dirty="0"/>
              <a:t>In equilibrium, it is important to remember that reaction </a:t>
            </a:r>
            <a:r>
              <a:rPr lang="en-US" sz="2800" b="1" dirty="0">
                <a:solidFill>
                  <a:srgbClr val="FF0000"/>
                </a:solidFill>
              </a:rPr>
              <a:t>rate</a:t>
            </a:r>
            <a:r>
              <a:rPr lang="en-US" sz="2800" dirty="0"/>
              <a:t> is </a:t>
            </a:r>
            <a:r>
              <a:rPr lang="en-US" sz="2800" b="1" dirty="0">
                <a:solidFill>
                  <a:srgbClr val="FF0000"/>
                </a:solidFill>
              </a:rPr>
              <a:t>proportional</a:t>
            </a:r>
            <a:r>
              <a:rPr lang="en-US" sz="2800" dirty="0"/>
              <a:t> to </a:t>
            </a:r>
            <a:r>
              <a:rPr lang="en-US" sz="2800" b="1" dirty="0">
                <a:solidFill>
                  <a:srgbClr val="FF0000"/>
                </a:solidFill>
              </a:rPr>
              <a:t>concentration</a:t>
            </a:r>
            <a:r>
              <a:rPr lang="en-US" sz="2800" dirty="0"/>
              <a:t>. </a:t>
            </a:r>
          </a:p>
          <a:p>
            <a:pPr marL="0" indent="0" eaLnBrk="1" hangingPunct="1">
              <a:buNone/>
            </a:pPr>
            <a:r>
              <a:rPr lang="en-US" sz="2800" dirty="0"/>
              <a:t>	rate = </a:t>
            </a:r>
            <a:r>
              <a:rPr lang="el-GR" sz="2800" u="sng" dirty="0"/>
              <a:t>Δ</a:t>
            </a:r>
            <a:r>
              <a:rPr lang="en-US" sz="2800" u="sng" dirty="0"/>
              <a:t>[Reactants or Products]</a:t>
            </a:r>
          </a:p>
          <a:p>
            <a:pPr marL="0" indent="0" eaLnBrk="1" hangingPunct="1">
              <a:buNone/>
            </a:pPr>
            <a:r>
              <a:rPr lang="en-US" sz="2800" dirty="0"/>
              <a:t>			</a:t>
            </a:r>
            <a:r>
              <a:rPr lang="el-GR" sz="2800" dirty="0"/>
              <a:t> Δ </a:t>
            </a:r>
            <a:r>
              <a:rPr lang="en-US" sz="2800" dirty="0"/>
              <a:t>Time</a:t>
            </a:r>
          </a:p>
          <a:p>
            <a:pPr eaLnBrk="1" hangingPunct="1"/>
            <a:r>
              <a:rPr lang="en-US" sz="2800" dirty="0"/>
              <a:t>Reaction </a:t>
            </a:r>
            <a:r>
              <a:rPr lang="en-US" sz="2800" b="1" dirty="0">
                <a:solidFill>
                  <a:srgbClr val="FF0000"/>
                </a:solidFill>
              </a:rPr>
              <a:t>rate</a:t>
            </a:r>
            <a:r>
              <a:rPr lang="en-US" sz="2800" dirty="0"/>
              <a:t> is the </a:t>
            </a:r>
            <a:r>
              <a:rPr lang="en-US" sz="2800" b="1" dirty="0">
                <a:solidFill>
                  <a:srgbClr val="FF0000"/>
                </a:solidFill>
              </a:rPr>
              <a:t>speed</a:t>
            </a:r>
            <a:r>
              <a:rPr lang="en-US" sz="2800" dirty="0"/>
              <a:t> at which a reaction occurs.  When the reaction goes </a:t>
            </a:r>
            <a:r>
              <a:rPr lang="en-US" sz="2800" b="1" dirty="0">
                <a:solidFill>
                  <a:srgbClr val="FF0000"/>
                </a:solidFill>
              </a:rPr>
              <a:t>faster</a:t>
            </a:r>
            <a:r>
              <a:rPr lang="en-US" sz="2800" dirty="0"/>
              <a:t>, the reaction rate </a:t>
            </a:r>
            <a:r>
              <a:rPr lang="en-US" sz="2800" b="1" dirty="0">
                <a:solidFill>
                  <a:srgbClr val="FF0000"/>
                </a:solidFill>
              </a:rPr>
              <a:t>increases</a:t>
            </a:r>
            <a:r>
              <a:rPr lang="en-US" sz="2800" dirty="0"/>
              <a:t>, but the actual time </a:t>
            </a:r>
            <a:r>
              <a:rPr lang="en-US" sz="2800" b="1" dirty="0">
                <a:solidFill>
                  <a:srgbClr val="FF0000"/>
                </a:solidFill>
              </a:rPr>
              <a:t>decreases</a:t>
            </a:r>
            <a:r>
              <a:rPr lang="en-US" sz="2800" dirty="0"/>
              <a:t>.</a:t>
            </a:r>
          </a:p>
          <a:p>
            <a:pPr eaLnBrk="1" hangingPunct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4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4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4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4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4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4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4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4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4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772400" cy="1600200"/>
          </a:xfrm>
        </p:spPr>
        <p:txBody>
          <a:bodyPr/>
          <a:lstStyle/>
          <a:p>
            <a:r>
              <a:rPr lang="en-US"/>
              <a:t>CHEMIMCAL EQUILIBRIUM</a:t>
            </a:r>
          </a:p>
        </p:txBody>
      </p:sp>
      <p:sp>
        <p:nvSpPr>
          <p:cNvPr id="1945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How many times have we talked about equilibrium?</a:t>
            </a:r>
          </a:p>
          <a:p>
            <a:r>
              <a:rPr lang="en-US" sz="3200" dirty="0"/>
              <a:t>What are some examples?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CHEMICAL EQUILIBRIUM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52400"/>
            <a:ext cx="7543800" cy="5486400"/>
          </a:xfrm>
        </p:spPr>
        <p:txBody>
          <a:bodyPr rtlCol="0"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200" dirty="0">
                <a:solidFill>
                  <a:schemeClr val="tx1"/>
                </a:solidFill>
              </a:rPr>
              <a:t>Chemical equilibrium is the </a:t>
            </a:r>
            <a:r>
              <a:rPr lang="en-US" sz="3200" b="1" dirty="0">
                <a:solidFill>
                  <a:srgbClr val="FF0000"/>
                </a:solidFill>
              </a:rPr>
              <a:t>state</a:t>
            </a:r>
            <a:r>
              <a:rPr lang="en-US" sz="3200" dirty="0">
                <a:solidFill>
                  <a:schemeClr val="tx1"/>
                </a:solidFill>
              </a:rPr>
              <a:t> in which the </a:t>
            </a:r>
            <a:r>
              <a:rPr lang="en-US" sz="3200" b="1" dirty="0">
                <a:solidFill>
                  <a:srgbClr val="FF0000"/>
                </a:solidFill>
              </a:rPr>
              <a:t>concentrations</a:t>
            </a:r>
            <a:r>
              <a:rPr lang="en-US" sz="3200" dirty="0">
                <a:solidFill>
                  <a:schemeClr val="tx1"/>
                </a:solidFill>
              </a:rPr>
              <a:t> of reactants and products remain </a:t>
            </a:r>
            <a:r>
              <a:rPr lang="en-US" sz="3200" b="1" dirty="0">
                <a:solidFill>
                  <a:srgbClr val="FF0000"/>
                </a:solidFill>
              </a:rPr>
              <a:t>constant</a:t>
            </a:r>
            <a:r>
              <a:rPr lang="en-US" sz="3200" dirty="0">
                <a:solidFill>
                  <a:schemeClr val="tx1"/>
                </a:solidFill>
              </a:rPr>
              <a:t> with time. </a:t>
            </a:r>
          </a:p>
          <a:p>
            <a:pPr marL="274320" indent="-27432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200" dirty="0"/>
              <a:t>The </a:t>
            </a:r>
            <a:r>
              <a:rPr lang="en-US" sz="3200" b="1" dirty="0">
                <a:solidFill>
                  <a:srgbClr val="FF0000"/>
                </a:solidFill>
              </a:rPr>
              <a:t>rate</a:t>
            </a:r>
            <a:r>
              <a:rPr lang="en-US" sz="3200" dirty="0"/>
              <a:t> at which they are </a:t>
            </a:r>
            <a:r>
              <a:rPr lang="en-US" sz="3200" b="1" dirty="0">
                <a:solidFill>
                  <a:srgbClr val="FF0000"/>
                </a:solidFill>
              </a:rPr>
              <a:t>formed</a:t>
            </a:r>
            <a:r>
              <a:rPr lang="en-US" sz="3200" dirty="0"/>
              <a:t> in each reaction </a:t>
            </a:r>
            <a:r>
              <a:rPr lang="en-US" sz="3200" b="1" dirty="0">
                <a:solidFill>
                  <a:srgbClr val="FF0000"/>
                </a:solidFill>
              </a:rPr>
              <a:t>equals</a:t>
            </a:r>
            <a:r>
              <a:rPr lang="en-US" sz="3200" dirty="0"/>
              <a:t> the </a:t>
            </a:r>
            <a:r>
              <a:rPr lang="en-US" sz="3200" b="1" dirty="0">
                <a:solidFill>
                  <a:srgbClr val="FF0000"/>
                </a:solidFill>
              </a:rPr>
              <a:t>rate</a:t>
            </a:r>
            <a:r>
              <a:rPr lang="en-US" sz="3200" dirty="0"/>
              <a:t> at which they are </a:t>
            </a:r>
            <a:r>
              <a:rPr lang="en-US" sz="3200" b="1" dirty="0">
                <a:solidFill>
                  <a:srgbClr val="FF0000"/>
                </a:solidFill>
              </a:rPr>
              <a:t>consumed</a:t>
            </a:r>
            <a:r>
              <a:rPr lang="en-US" sz="3200" dirty="0"/>
              <a:t> in the opposite direction. </a:t>
            </a:r>
            <a:endParaRPr lang="en-US" sz="3200" i="1" dirty="0"/>
          </a:p>
          <a:p>
            <a:pPr marL="274320" indent="-27432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200" dirty="0"/>
              <a:t>The </a:t>
            </a:r>
            <a:r>
              <a:rPr lang="en-US" sz="3200" b="1" dirty="0">
                <a:solidFill>
                  <a:srgbClr val="FF0000"/>
                </a:solidFill>
              </a:rPr>
              <a:t>concentration remains constant.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697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CHEMICAL EQUILIBRIUM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28600"/>
            <a:ext cx="7543800" cy="5181600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2600" dirty="0"/>
          </a:p>
          <a:p>
            <a:pPr marL="274320" indent="-27432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/>
              <a:t>Chemical equilibrium is a </a:t>
            </a:r>
            <a:r>
              <a:rPr lang="en-US" sz="2800" b="1" dirty="0">
                <a:solidFill>
                  <a:srgbClr val="FF0000"/>
                </a:solidFill>
              </a:rPr>
              <a:t>dynamic</a:t>
            </a:r>
            <a:r>
              <a:rPr lang="en-US" sz="2800" dirty="0"/>
              <a:t>, or changing, process.  But the </a:t>
            </a:r>
            <a:r>
              <a:rPr lang="en-US" sz="2800" b="1" dirty="0">
                <a:solidFill>
                  <a:srgbClr val="FF0000"/>
                </a:solidFill>
              </a:rPr>
              <a:t>net change </a:t>
            </a:r>
            <a:r>
              <a:rPr lang="en-US" sz="2800" dirty="0"/>
              <a:t>in concentration is </a:t>
            </a:r>
            <a:r>
              <a:rPr lang="en-US" sz="2800" b="1" dirty="0">
                <a:solidFill>
                  <a:srgbClr val="FF0000"/>
                </a:solidFill>
              </a:rPr>
              <a:t>zero</a:t>
            </a:r>
            <a:r>
              <a:rPr lang="en-US" sz="2800" dirty="0"/>
              <a:t>.</a:t>
            </a:r>
          </a:p>
          <a:p>
            <a:pPr marL="274320" indent="-27432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>
                <a:solidFill>
                  <a:schemeClr val="tx1"/>
                </a:solidFill>
              </a:rPr>
              <a:t>REMEMBER DYNAMIC EQUILIBRIUM?  Here it is again!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CHEMICAL EQUILIBRIUM</a:t>
            </a: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1295400"/>
            <a:ext cx="7718425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TextBox 3"/>
          <p:cNvSpPr txBox="1">
            <a:spLocks noChangeArrowheads="1"/>
          </p:cNvSpPr>
          <p:nvPr/>
        </p:nvSpPr>
        <p:spPr bwMode="auto">
          <a:xfrm>
            <a:off x="1143000" y="4572000"/>
            <a:ext cx="7010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/>
              <a:t>Rate</a:t>
            </a:r>
            <a:r>
              <a:rPr lang="en-US" sz="3200" baseline="-25000"/>
              <a:t>forward</a:t>
            </a:r>
            <a:r>
              <a:rPr lang="en-US" sz="3200"/>
              <a:t>  = Rate</a:t>
            </a:r>
            <a:r>
              <a:rPr lang="en-US" sz="3200" baseline="-25000"/>
              <a:t>reverse</a:t>
            </a:r>
            <a:endParaRPr lang="en-US" sz="32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CHEMICAL EQUILIBRIUM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343400"/>
          </a:xfrm>
        </p:spPr>
        <p:txBody>
          <a:bodyPr rtlCol="0">
            <a:noAutofit/>
          </a:bodyPr>
          <a:lstStyle/>
          <a:p>
            <a:pPr marL="0" indent="0" algn="ctr">
              <a:buNone/>
            </a:pPr>
            <a:r>
              <a:rPr lang="en-US" sz="2800" dirty="0"/>
              <a:t>H</a:t>
            </a:r>
            <a:r>
              <a:rPr lang="en-US" sz="2800" baseline="-25000" dirty="0"/>
              <a:t>2</a:t>
            </a:r>
            <a:r>
              <a:rPr lang="en-US" sz="2800" dirty="0"/>
              <a:t> + I</a:t>
            </a:r>
            <a:r>
              <a:rPr lang="en-US" sz="2800" baseline="-25000" dirty="0"/>
              <a:t>2</a:t>
            </a:r>
            <a:r>
              <a:rPr lang="en-US" sz="2800" dirty="0"/>
              <a:t>  </a:t>
            </a:r>
            <a:r>
              <a:rPr lang="en-US" sz="2800" dirty="0">
                <a:sym typeface="Symbol" panose="05050102010706020507" pitchFamily="18" charset="2"/>
              </a:rPr>
              <a:t></a:t>
            </a:r>
            <a:r>
              <a:rPr lang="en-US" sz="2800" dirty="0"/>
              <a:t>  2HI</a:t>
            </a:r>
          </a:p>
          <a:p>
            <a:endParaRPr lang="en-US" sz="2800" dirty="0"/>
          </a:p>
          <a:p>
            <a:r>
              <a:rPr lang="en-US" sz="2800" dirty="0"/>
              <a:t>When a reaction is at equilibrium, the following is true:	</a:t>
            </a:r>
          </a:p>
          <a:p>
            <a:pPr marL="0" indent="0" algn="ctr">
              <a:buNone/>
            </a:pPr>
            <a:r>
              <a:rPr lang="en-US" sz="2800" dirty="0" err="1"/>
              <a:t>Rate</a:t>
            </a:r>
            <a:r>
              <a:rPr lang="en-US" sz="2800" baseline="-25000" dirty="0" err="1"/>
              <a:t>forward</a:t>
            </a:r>
            <a:r>
              <a:rPr lang="en-US" sz="2800" dirty="0"/>
              <a:t>  =  </a:t>
            </a:r>
            <a:r>
              <a:rPr lang="en-US" sz="2800" dirty="0" err="1"/>
              <a:t>Rate</a:t>
            </a:r>
            <a:r>
              <a:rPr lang="en-US" sz="2800" baseline="-25000" dirty="0" err="1"/>
              <a:t>reverse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98725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CHEMICAL EQUILIBRIUM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457200"/>
            <a:ext cx="8077200" cy="4800600"/>
          </a:xfrm>
        </p:spPr>
        <p:txBody>
          <a:bodyPr rtlCol="0">
            <a:normAutofit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000" dirty="0"/>
              <a:t>H</a:t>
            </a:r>
            <a:r>
              <a:rPr lang="en-US" sz="3000" baseline="-25000" dirty="0"/>
              <a:t>2(g)</a:t>
            </a:r>
            <a:r>
              <a:rPr lang="en-US" sz="3000" dirty="0"/>
              <a:t> + I</a:t>
            </a:r>
            <a:r>
              <a:rPr lang="en-US" sz="3000" baseline="-25000" dirty="0"/>
              <a:t>2(g)</a:t>
            </a:r>
            <a:r>
              <a:rPr lang="en-US" sz="3000" dirty="0"/>
              <a:t>  </a:t>
            </a:r>
            <a:r>
              <a:rPr lang="en-US" sz="3000" dirty="0">
                <a:sym typeface="Symbol"/>
              </a:rPr>
              <a:t></a:t>
            </a:r>
            <a:r>
              <a:rPr lang="en-US" sz="3000" dirty="0"/>
              <a:t>  2HI</a:t>
            </a:r>
            <a:r>
              <a:rPr lang="en-US" sz="3000" baseline="-25000" dirty="0"/>
              <a:t>(g)</a:t>
            </a:r>
            <a:endParaRPr lang="en-US" sz="3000" dirty="0"/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/>
              <a:t> 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200" dirty="0" err="1"/>
              <a:t>Rate</a:t>
            </a:r>
            <a:r>
              <a:rPr lang="en-US" sz="3200" baseline="-25000" dirty="0" err="1"/>
              <a:t>forward</a:t>
            </a:r>
            <a:r>
              <a:rPr lang="en-US" sz="3200" dirty="0"/>
              <a:t>  =  </a:t>
            </a:r>
            <a:r>
              <a:rPr lang="en-US" sz="3200" dirty="0" err="1"/>
              <a:t>Rate</a:t>
            </a:r>
            <a:r>
              <a:rPr lang="en-US" sz="3200" baseline="-25000" dirty="0" err="1"/>
              <a:t>reverse</a:t>
            </a:r>
            <a:r>
              <a:rPr lang="en-US" sz="3200" dirty="0"/>
              <a:t> 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3200" dirty="0"/>
          </a:p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200" dirty="0" err="1"/>
              <a:t>Rate</a:t>
            </a:r>
            <a:r>
              <a:rPr lang="en-US" sz="3200" baseline="-25000" dirty="0" err="1"/>
              <a:t>forward</a:t>
            </a:r>
            <a:r>
              <a:rPr lang="en-US" sz="3200" dirty="0"/>
              <a:t>  =  </a:t>
            </a:r>
            <a:r>
              <a:rPr lang="en-US" sz="3200" dirty="0" err="1"/>
              <a:t>K</a:t>
            </a:r>
            <a:r>
              <a:rPr lang="en-US" sz="3200" baseline="-25000" dirty="0" err="1"/>
              <a:t>f</a:t>
            </a:r>
            <a:r>
              <a:rPr lang="en-US" sz="3200" dirty="0"/>
              <a:t>[H</a:t>
            </a:r>
            <a:r>
              <a:rPr lang="en-US" sz="3200" baseline="-25000" dirty="0"/>
              <a:t>2</a:t>
            </a:r>
            <a:r>
              <a:rPr lang="en-US" sz="3200" dirty="0"/>
              <a:t>][I</a:t>
            </a:r>
            <a:r>
              <a:rPr lang="en-US" sz="3200" baseline="-25000" dirty="0"/>
              <a:t>2</a:t>
            </a:r>
            <a:r>
              <a:rPr lang="en-US" sz="3200" dirty="0"/>
              <a:t>]	</a:t>
            </a:r>
            <a:r>
              <a:rPr lang="en-US" sz="3200" dirty="0" err="1"/>
              <a:t>Rate</a:t>
            </a:r>
            <a:r>
              <a:rPr lang="en-US" sz="3200" baseline="-25000" dirty="0" err="1"/>
              <a:t>reverse</a:t>
            </a:r>
            <a:r>
              <a:rPr lang="en-US" sz="3200" dirty="0"/>
              <a:t> = K</a:t>
            </a:r>
            <a:r>
              <a:rPr lang="en-US" sz="3200" baseline="-25000" dirty="0"/>
              <a:t>r</a:t>
            </a:r>
            <a:r>
              <a:rPr lang="en-US" sz="3200" dirty="0"/>
              <a:t>[HI]</a:t>
            </a:r>
            <a:r>
              <a:rPr lang="en-US" sz="3200" baseline="30000" dirty="0"/>
              <a:t>2</a:t>
            </a:r>
            <a:endParaRPr lang="en-US" sz="3200" dirty="0"/>
          </a:p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3200" dirty="0"/>
          </a:p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/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CHEMICAL EQUILIBRIUM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572000"/>
          </a:xfrm>
        </p:spPr>
        <p:txBody>
          <a:bodyPr rtlCol="0">
            <a:normAutofit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800" dirty="0"/>
              <a:t>By moving the rates to the same side and calling them </a:t>
            </a:r>
            <a:r>
              <a:rPr lang="en-US" sz="2800" dirty="0" err="1"/>
              <a:t>K</a:t>
            </a:r>
            <a:r>
              <a:rPr lang="en-US" sz="2800" baseline="-25000" dirty="0" err="1"/>
              <a:t>eq</a:t>
            </a:r>
            <a:r>
              <a:rPr lang="en-US" sz="2800" dirty="0"/>
              <a:t>, we get:</a:t>
            </a:r>
          </a:p>
          <a:p>
            <a:pPr marL="274320" indent="-27432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800" b="1" dirty="0"/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800" dirty="0"/>
              <a:t>			</a:t>
            </a:r>
            <a:r>
              <a:rPr lang="en-US" sz="2800" dirty="0" err="1"/>
              <a:t>K</a:t>
            </a:r>
            <a:r>
              <a:rPr lang="en-US" sz="2800" baseline="-25000" dirty="0" err="1"/>
              <a:t>eq</a:t>
            </a:r>
            <a:r>
              <a:rPr lang="en-US" sz="2800" dirty="0"/>
              <a:t>  =</a:t>
            </a:r>
            <a:r>
              <a:rPr lang="en-US" sz="2800" u="sng" dirty="0"/>
              <a:t>   [HI]</a:t>
            </a:r>
            <a:r>
              <a:rPr lang="en-US" sz="2800" u="sng" baseline="30000" dirty="0"/>
              <a:t>2</a:t>
            </a:r>
            <a:r>
              <a:rPr lang="en-US" sz="2800" baseline="30000" dirty="0"/>
              <a:t>	      product</a:t>
            </a:r>
            <a:endParaRPr lang="en-US" sz="2800" dirty="0"/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000" dirty="0"/>
              <a:t>   Equilibrium Constant</a:t>
            </a:r>
            <a:r>
              <a:rPr lang="en-US" sz="2800" dirty="0"/>
              <a:t>	          [H</a:t>
            </a:r>
            <a:r>
              <a:rPr lang="en-US" sz="2800" baseline="-25000" dirty="0"/>
              <a:t>2</a:t>
            </a:r>
            <a:r>
              <a:rPr lang="en-US" sz="2800" dirty="0"/>
              <a:t>][I</a:t>
            </a:r>
            <a:r>
              <a:rPr lang="en-US" sz="2800" baseline="-25000" dirty="0"/>
              <a:t>2</a:t>
            </a:r>
            <a:r>
              <a:rPr lang="en-US" sz="2800" dirty="0"/>
              <a:t>]            </a:t>
            </a:r>
            <a:r>
              <a:rPr lang="en-US" sz="2800" baseline="30000" dirty="0"/>
              <a:t>reactant</a:t>
            </a:r>
            <a:endParaRPr lang="en-US" sz="2800" dirty="0"/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dirty="0"/>
          </a:p>
        </p:txBody>
      </p:sp>
      <p:cxnSp>
        <p:nvCxnSpPr>
          <p:cNvPr id="5" name="Straight Arrow Connector 4"/>
          <p:cNvCxnSpPr>
            <a:cxnSpLocks/>
          </p:cNvCxnSpPr>
          <p:nvPr/>
        </p:nvCxnSpPr>
        <p:spPr>
          <a:xfrm flipV="1">
            <a:off x="2286000" y="3352800"/>
            <a:ext cx="1143000" cy="3048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>
            <a:off x="5562600" y="3200400"/>
            <a:ext cx="7620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5715000" y="3666641"/>
            <a:ext cx="7620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CHEMICAL EQUILIBRIUM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800600"/>
          </a:xfrm>
        </p:spPr>
        <p:txBody>
          <a:bodyPr rtlCol="0">
            <a:normAutofit fontScale="92500"/>
          </a:bodyPr>
          <a:lstStyle/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100" b="1" dirty="0">
                <a:solidFill>
                  <a:schemeClr val="accent1"/>
                </a:solidFill>
              </a:rPr>
              <a:t>TO SUM IT ALL UP</a:t>
            </a:r>
          </a:p>
          <a:p>
            <a:pPr marL="274320" indent="-27432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100" dirty="0"/>
              <a:t>The </a:t>
            </a:r>
            <a:r>
              <a:rPr lang="en-US" sz="3100" b="1" dirty="0"/>
              <a:t>mass action law</a:t>
            </a:r>
            <a:r>
              <a:rPr lang="en-US" sz="3100" dirty="0"/>
              <a:t> states that if the system is at </a:t>
            </a:r>
            <a:r>
              <a:rPr lang="en-US" sz="3100" b="1" dirty="0">
                <a:solidFill>
                  <a:srgbClr val="FF0000"/>
                </a:solidFill>
              </a:rPr>
              <a:t>equilibrium</a:t>
            </a:r>
            <a:r>
              <a:rPr lang="en-US" sz="3100" dirty="0"/>
              <a:t> at a given temperature, then the following ratio is a constant. </a:t>
            </a:r>
          </a:p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r>
              <a:rPr lang="en-US" sz="3100" dirty="0" err="1"/>
              <a:t>aA</a:t>
            </a:r>
            <a:r>
              <a:rPr lang="en-US" sz="3100" dirty="0"/>
              <a:t>  +  </a:t>
            </a:r>
            <a:r>
              <a:rPr lang="en-US" sz="3100" dirty="0" err="1"/>
              <a:t>bB</a:t>
            </a:r>
            <a:r>
              <a:rPr lang="en-US" sz="3100" dirty="0"/>
              <a:t>  </a:t>
            </a:r>
            <a:r>
              <a:rPr lang="en-US" sz="3100" dirty="0">
                <a:sym typeface="Wingdings"/>
              </a:rPr>
              <a:t></a:t>
            </a:r>
            <a:r>
              <a:rPr lang="en-US" sz="3100" dirty="0"/>
              <a:t>   </a:t>
            </a:r>
            <a:r>
              <a:rPr lang="en-US" sz="3100" dirty="0" err="1"/>
              <a:t>cC</a:t>
            </a:r>
            <a:r>
              <a:rPr lang="en-US" sz="3100" dirty="0"/>
              <a:t>  +  </a:t>
            </a:r>
            <a:r>
              <a:rPr lang="en-US" sz="3100" dirty="0" err="1"/>
              <a:t>dD</a:t>
            </a:r>
            <a:r>
              <a:rPr lang="en-US" sz="3100" dirty="0"/>
              <a:t>  becomes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3200" dirty="0"/>
          </a:p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3200" dirty="0"/>
          </a:p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200" dirty="0" err="1"/>
              <a:t>Keq</a:t>
            </a:r>
            <a:r>
              <a:rPr lang="en-US" sz="3200" dirty="0"/>
              <a:t>  =</a:t>
            </a:r>
            <a:r>
              <a:rPr lang="en-US" sz="3200" u="sng" dirty="0"/>
              <a:t> [C]</a:t>
            </a:r>
            <a:r>
              <a:rPr lang="en-US" sz="3200" u="sng" baseline="30000" dirty="0"/>
              <a:t>c</a:t>
            </a:r>
            <a:r>
              <a:rPr lang="en-US" sz="3200" u="sng" dirty="0"/>
              <a:t>[D]</a:t>
            </a:r>
            <a:r>
              <a:rPr lang="en-US" sz="3200" u="sng" baseline="30000" dirty="0"/>
              <a:t>d</a:t>
            </a:r>
            <a:endParaRPr lang="en-US" sz="3200" i="1" dirty="0"/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200" dirty="0"/>
              <a:t>				[A]</a:t>
            </a:r>
            <a:r>
              <a:rPr lang="en-US" sz="3200" baseline="30000" dirty="0"/>
              <a:t>a</a:t>
            </a:r>
            <a:r>
              <a:rPr lang="en-US" sz="3200" dirty="0"/>
              <a:t>[B]</a:t>
            </a:r>
            <a:r>
              <a:rPr lang="en-US" sz="3200" baseline="30000" dirty="0"/>
              <a:t>b</a:t>
            </a:r>
            <a:endParaRPr lang="en-US" dirty="0"/>
          </a:p>
          <a:p>
            <a:pPr marL="274320" indent="-27432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CHEMICAL EQUILIBRIUM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800600"/>
          </a:xfrm>
        </p:spPr>
        <p:txBody>
          <a:bodyPr rtlCol="0">
            <a:normAutofit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3200" dirty="0"/>
          </a:p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200" dirty="0" err="1"/>
              <a:t>Keq</a:t>
            </a:r>
            <a:r>
              <a:rPr lang="en-US" sz="3200" dirty="0"/>
              <a:t>  =</a:t>
            </a:r>
            <a:r>
              <a:rPr lang="en-US" sz="3200" u="sng" dirty="0"/>
              <a:t> [C]</a:t>
            </a:r>
            <a:r>
              <a:rPr lang="en-US" sz="3200" u="sng" baseline="30000" dirty="0"/>
              <a:t>c</a:t>
            </a:r>
            <a:r>
              <a:rPr lang="en-US" sz="3200" u="sng" dirty="0"/>
              <a:t>[D]</a:t>
            </a:r>
            <a:r>
              <a:rPr lang="en-US" sz="3200" u="sng" baseline="30000" dirty="0"/>
              <a:t>d</a:t>
            </a:r>
            <a:endParaRPr lang="en-US" sz="3200" i="1" dirty="0"/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200" dirty="0"/>
              <a:t>				[A]</a:t>
            </a:r>
            <a:r>
              <a:rPr lang="en-US" sz="3200" baseline="30000" dirty="0"/>
              <a:t>a</a:t>
            </a:r>
            <a:r>
              <a:rPr lang="en-US" sz="3200" dirty="0"/>
              <a:t>[B]</a:t>
            </a:r>
            <a:r>
              <a:rPr lang="en-US" sz="3200" baseline="30000" dirty="0"/>
              <a:t>b</a:t>
            </a:r>
            <a:endParaRPr lang="en-US" sz="3200" i="1" dirty="0"/>
          </a:p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i="1" dirty="0"/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en-US" sz="2800" dirty="0"/>
              <a:t>ALWAYS </a:t>
            </a:r>
            <a:r>
              <a:rPr lang="en-US" sz="2800" b="1" dirty="0">
                <a:solidFill>
                  <a:srgbClr val="FF0000"/>
                </a:solidFill>
              </a:rPr>
              <a:t>products</a:t>
            </a:r>
            <a:r>
              <a:rPr lang="en-US" sz="2800" dirty="0"/>
              <a:t> divided by </a:t>
            </a:r>
            <a:r>
              <a:rPr lang="en-US" sz="2800" b="1" dirty="0">
                <a:solidFill>
                  <a:srgbClr val="FF0000"/>
                </a:solidFill>
              </a:rPr>
              <a:t>reactants</a:t>
            </a:r>
            <a:r>
              <a:rPr lang="en-US" sz="2800" dirty="0"/>
              <a:t>;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en-US" sz="2800" dirty="0"/>
              <a:t>The </a:t>
            </a:r>
            <a:r>
              <a:rPr lang="en-US" sz="2800" b="1" dirty="0">
                <a:solidFill>
                  <a:srgbClr val="FF0000"/>
                </a:solidFill>
              </a:rPr>
              <a:t>coefficient</a:t>
            </a:r>
            <a:r>
              <a:rPr lang="en-US" sz="2800" dirty="0"/>
              <a:t> becomes the </a:t>
            </a:r>
            <a:r>
              <a:rPr lang="en-US" sz="2800" b="1" dirty="0">
                <a:solidFill>
                  <a:srgbClr val="FF0000"/>
                </a:solidFill>
              </a:rPr>
              <a:t>exponent</a:t>
            </a:r>
            <a:r>
              <a:rPr lang="en-US" sz="2800" dirty="0"/>
              <a:t>; 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en-US" sz="2800" b="1" dirty="0">
                <a:solidFill>
                  <a:srgbClr val="FF0000"/>
                </a:solidFill>
              </a:rPr>
              <a:t>Brackets</a:t>
            </a:r>
            <a:r>
              <a:rPr lang="en-US" sz="2800" dirty="0"/>
              <a:t> mean </a:t>
            </a:r>
            <a:r>
              <a:rPr lang="en-US" sz="2800" b="1" dirty="0">
                <a:solidFill>
                  <a:srgbClr val="FF0000"/>
                </a:solidFill>
              </a:rPr>
              <a:t>concentration</a:t>
            </a:r>
            <a:r>
              <a:rPr lang="en-US" sz="2800" dirty="0"/>
              <a:t>.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/>
          </a:p>
          <a:p>
            <a:pPr marL="274320" indent="-27432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678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CHEMICAL EQUILIBRIUM</a:t>
            </a:r>
          </a:p>
        </p:txBody>
      </p:sp>
      <p:sp>
        <p:nvSpPr>
          <p:cNvPr id="27650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572000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chemeClr val="tx1"/>
                </a:solidFill>
              </a:rPr>
              <a:t>The </a:t>
            </a:r>
            <a:r>
              <a:rPr lang="en-US" b="1" dirty="0">
                <a:solidFill>
                  <a:srgbClr val="FF0000"/>
                </a:solidFill>
              </a:rPr>
              <a:t>Law of Chemical Equilibrium </a:t>
            </a:r>
            <a:r>
              <a:rPr lang="en-US" dirty="0">
                <a:solidFill>
                  <a:schemeClr val="tx1"/>
                </a:solidFill>
              </a:rPr>
              <a:t>states that at a given temperature, a chemical system may reach a state in which a particular ratio of reactant and product concentrations has a constant value, </a:t>
            </a:r>
            <a:r>
              <a:rPr lang="en-US" dirty="0" err="1">
                <a:solidFill>
                  <a:schemeClr val="tx1"/>
                </a:solidFill>
              </a:rPr>
              <a:t>K</a:t>
            </a:r>
            <a:r>
              <a:rPr lang="en-US" baseline="-25000" dirty="0" err="1">
                <a:solidFill>
                  <a:schemeClr val="tx1"/>
                </a:solidFill>
              </a:rPr>
              <a:t>eq</a:t>
            </a:r>
            <a:r>
              <a:rPr lang="en-US" dirty="0">
                <a:solidFill>
                  <a:schemeClr val="tx1"/>
                </a:solidFill>
              </a:rPr>
              <a:t>.  </a:t>
            </a:r>
          </a:p>
          <a:p>
            <a:pPr eaLnBrk="1" hangingPunct="1"/>
            <a:r>
              <a:rPr lang="en-US" dirty="0" err="1">
                <a:solidFill>
                  <a:schemeClr val="tx1"/>
                </a:solidFill>
              </a:rPr>
              <a:t>K</a:t>
            </a:r>
            <a:r>
              <a:rPr lang="en-US" baseline="-25000" dirty="0" err="1">
                <a:solidFill>
                  <a:schemeClr val="tx1"/>
                </a:solidFill>
              </a:rPr>
              <a:t>eq</a:t>
            </a:r>
            <a:r>
              <a:rPr lang="en-US" dirty="0">
                <a:solidFill>
                  <a:schemeClr val="tx1"/>
                </a:solidFill>
              </a:rPr>
              <a:t> is the </a:t>
            </a:r>
            <a:r>
              <a:rPr lang="en-US" b="1" dirty="0">
                <a:solidFill>
                  <a:srgbClr val="FF0000"/>
                </a:solidFill>
              </a:rPr>
              <a:t>numerical</a:t>
            </a:r>
            <a:r>
              <a:rPr lang="en-US" dirty="0">
                <a:solidFill>
                  <a:schemeClr val="tx1"/>
                </a:solidFill>
              </a:rPr>
              <a:t> value of the </a:t>
            </a:r>
            <a:r>
              <a:rPr lang="en-US" b="1" dirty="0">
                <a:solidFill>
                  <a:srgbClr val="FF0000"/>
                </a:solidFill>
              </a:rPr>
              <a:t>ratio</a:t>
            </a:r>
            <a:r>
              <a:rPr lang="en-US" dirty="0">
                <a:solidFill>
                  <a:schemeClr val="tx1"/>
                </a:solidFill>
              </a:rPr>
              <a:t> of product concentration to reactant concentration with each concentration raised to the power corresponding to its coefficient.  </a:t>
            </a:r>
          </a:p>
          <a:p>
            <a:pPr eaLnBrk="1" hangingPunct="1"/>
            <a:r>
              <a:rPr lang="en-US" dirty="0">
                <a:solidFill>
                  <a:schemeClr val="tx1"/>
                </a:solidFill>
              </a:rPr>
              <a:t>It is </a:t>
            </a:r>
            <a:r>
              <a:rPr lang="en-US" b="1" dirty="0">
                <a:solidFill>
                  <a:srgbClr val="FF0000"/>
                </a:solidFill>
              </a:rPr>
              <a:t>constant</a:t>
            </a:r>
            <a:r>
              <a:rPr lang="en-US" dirty="0">
                <a:solidFill>
                  <a:schemeClr val="tx1"/>
                </a:solidFill>
              </a:rPr>
              <a:t> only at a </a:t>
            </a:r>
            <a:r>
              <a:rPr lang="en-US" b="1" dirty="0">
                <a:solidFill>
                  <a:srgbClr val="FF0000"/>
                </a:solidFill>
              </a:rPr>
              <a:t>specific temperature</a:t>
            </a:r>
            <a:r>
              <a:rPr lang="en-US" dirty="0">
                <a:solidFill>
                  <a:schemeClr val="tx1"/>
                </a:solidFill>
              </a:rPr>
              <a:t>.  If temperature </a:t>
            </a:r>
            <a:r>
              <a:rPr lang="en-US" b="1" dirty="0">
                <a:solidFill>
                  <a:srgbClr val="FF0000"/>
                </a:solidFill>
              </a:rPr>
              <a:t>changes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K</a:t>
            </a:r>
            <a:r>
              <a:rPr lang="en-US" baseline="-25000" dirty="0" err="1">
                <a:solidFill>
                  <a:schemeClr val="tx1"/>
                </a:solidFill>
              </a:rPr>
              <a:t>eq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changes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76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6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6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76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76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6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CHEMICAL EQUILIBRIUM</a:t>
            </a:r>
          </a:p>
        </p:txBody>
      </p:sp>
      <p:sp>
        <p:nvSpPr>
          <p:cNvPr id="28674" name="Content Placeholder 2"/>
          <p:cNvSpPr>
            <a:spLocks noGrp="1"/>
          </p:cNvSpPr>
          <p:nvPr>
            <p:ph idx="1"/>
          </p:nvPr>
        </p:nvSpPr>
        <p:spPr>
          <a:xfrm>
            <a:off x="381000" y="685800"/>
            <a:ext cx="8382000" cy="4419600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en-US" dirty="0"/>
              <a:t>Write the equilibrium expressions for the following reactions.  All are gases.  </a:t>
            </a:r>
            <a:r>
              <a:rPr lang="en-US" b="1" dirty="0">
                <a:solidFill>
                  <a:schemeClr val="tx1"/>
                </a:solidFill>
              </a:rPr>
              <a:t>Start out by writing “</a:t>
            </a:r>
            <a:r>
              <a:rPr lang="en-US" b="1" dirty="0" err="1">
                <a:solidFill>
                  <a:schemeClr val="tx1"/>
                </a:solidFill>
              </a:rPr>
              <a:t>K</a:t>
            </a:r>
            <a:r>
              <a:rPr lang="en-US" b="1" baseline="-25000" dirty="0" err="1">
                <a:solidFill>
                  <a:schemeClr val="tx1"/>
                </a:solidFill>
              </a:rPr>
              <a:t>eq</a:t>
            </a:r>
            <a:r>
              <a:rPr lang="en-US" b="1" dirty="0">
                <a:solidFill>
                  <a:schemeClr val="tx1"/>
                </a:solidFill>
              </a:rPr>
              <a:t> = “</a:t>
            </a:r>
          </a:p>
          <a:p>
            <a:pPr marL="457200" indent="-457200" eaLnBrk="1" hangingPunct="1">
              <a:lnSpc>
                <a:spcPct val="150000"/>
              </a:lnSpc>
              <a:buFont typeface="Arial" charset="0"/>
              <a:buAutoNum type="arabicPeriod"/>
            </a:pPr>
            <a:r>
              <a:rPr lang="en-US" dirty="0"/>
              <a:t>3H</a:t>
            </a:r>
            <a:r>
              <a:rPr lang="en-US" baseline="-25000" dirty="0"/>
              <a:t>2(g)</a:t>
            </a:r>
            <a:r>
              <a:rPr lang="en-US" dirty="0"/>
              <a:t>  +  N</a:t>
            </a:r>
            <a:r>
              <a:rPr lang="en-US" baseline="-25000" dirty="0"/>
              <a:t>2(g)</a:t>
            </a:r>
            <a:r>
              <a:rPr lang="en-US" dirty="0"/>
              <a:t> </a:t>
            </a:r>
            <a:r>
              <a:rPr lang="en-US" dirty="0">
                <a:sym typeface="Symbol" pitchFamily="18" charset="2"/>
              </a:rPr>
              <a:t></a:t>
            </a:r>
            <a:r>
              <a:rPr lang="en-US" dirty="0"/>
              <a:t> 2NH</a:t>
            </a:r>
            <a:r>
              <a:rPr lang="en-US" baseline="-25000" dirty="0"/>
              <a:t>3(g)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endParaRPr lang="en-US" dirty="0"/>
          </a:p>
          <a:p>
            <a:pPr marL="457200" indent="-457200" eaLnBrk="1" hangingPunct="1">
              <a:lnSpc>
                <a:spcPct val="150000"/>
              </a:lnSpc>
              <a:buFont typeface="Arial" charset="0"/>
              <a:buAutoNum type="arabicPeriod" startAt="2"/>
            </a:pPr>
            <a:r>
              <a:rPr lang="en-US" dirty="0"/>
              <a:t>SO</a:t>
            </a:r>
            <a:r>
              <a:rPr lang="en-US" baseline="-25000" dirty="0"/>
              <a:t>2(g)</a:t>
            </a:r>
            <a:r>
              <a:rPr lang="en-US" dirty="0"/>
              <a:t>  +  NO</a:t>
            </a:r>
            <a:r>
              <a:rPr lang="en-US" baseline="-25000" dirty="0"/>
              <a:t>2(g)</a:t>
            </a:r>
            <a:r>
              <a:rPr lang="en-US" dirty="0"/>
              <a:t>   </a:t>
            </a:r>
            <a:r>
              <a:rPr lang="en-US" dirty="0">
                <a:sym typeface="Symbol" pitchFamily="18" charset="2"/>
              </a:rPr>
              <a:t></a:t>
            </a:r>
            <a:r>
              <a:rPr lang="en-US" dirty="0"/>
              <a:t>   NO</a:t>
            </a:r>
            <a:r>
              <a:rPr lang="en-US" baseline="-25000" dirty="0"/>
              <a:t>(g)</a:t>
            </a:r>
            <a:r>
              <a:rPr lang="en-US" dirty="0"/>
              <a:t>  +  SO</a:t>
            </a:r>
            <a:r>
              <a:rPr lang="en-US" baseline="-25000" dirty="0"/>
              <a:t>3(g)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endParaRPr lang="en-US" dirty="0"/>
          </a:p>
          <a:p>
            <a:pPr marL="457200" indent="-457200" eaLnBrk="1" hangingPunct="1">
              <a:lnSpc>
                <a:spcPct val="150000"/>
              </a:lnSpc>
              <a:buFont typeface="Arial" charset="0"/>
              <a:buAutoNum type="arabicPeriod" startAt="3"/>
            </a:pPr>
            <a:r>
              <a:rPr lang="en-US" dirty="0"/>
              <a:t>FeCl</a:t>
            </a:r>
            <a:r>
              <a:rPr lang="en-US" baseline="-25000" dirty="0"/>
              <a:t>3(</a:t>
            </a:r>
            <a:r>
              <a:rPr lang="en-US" baseline="-25000" dirty="0" err="1"/>
              <a:t>aq</a:t>
            </a:r>
            <a:r>
              <a:rPr lang="en-US" baseline="-25000" dirty="0"/>
              <a:t>) </a:t>
            </a:r>
            <a:r>
              <a:rPr lang="en-US" dirty="0"/>
              <a:t>+ 3KSCN</a:t>
            </a:r>
            <a:r>
              <a:rPr lang="en-US" baseline="-25000" dirty="0"/>
              <a:t>(</a:t>
            </a:r>
            <a:r>
              <a:rPr lang="en-US" baseline="-25000" dirty="0" err="1"/>
              <a:t>aq</a:t>
            </a:r>
            <a:r>
              <a:rPr lang="en-US" baseline="-25000" dirty="0"/>
              <a:t>)</a:t>
            </a:r>
            <a:r>
              <a:rPr lang="en-US" dirty="0"/>
              <a:t> </a:t>
            </a:r>
            <a:r>
              <a:rPr lang="en-US" dirty="0">
                <a:sym typeface="Symbol" pitchFamily="18" charset="2"/>
              </a:rPr>
              <a:t></a:t>
            </a:r>
            <a:r>
              <a:rPr lang="en-US" dirty="0">
                <a:sym typeface="Wingdings" pitchFamily="2" charset="2"/>
              </a:rPr>
              <a:t> 3KCl</a:t>
            </a:r>
            <a:r>
              <a:rPr lang="en-US" baseline="-25000" dirty="0">
                <a:sym typeface="Wingdings" pitchFamily="2" charset="2"/>
              </a:rPr>
              <a:t>(</a:t>
            </a:r>
            <a:r>
              <a:rPr lang="en-US" baseline="-25000" dirty="0" err="1">
                <a:sym typeface="Wingdings" pitchFamily="2" charset="2"/>
              </a:rPr>
              <a:t>aq</a:t>
            </a:r>
            <a:r>
              <a:rPr lang="en-US" baseline="-25000" dirty="0">
                <a:sym typeface="Wingdings" pitchFamily="2" charset="2"/>
              </a:rPr>
              <a:t>)</a:t>
            </a:r>
            <a:r>
              <a:rPr lang="en-US" dirty="0">
                <a:sym typeface="Wingdings" pitchFamily="2" charset="2"/>
              </a:rPr>
              <a:t>  +  Fe(SCN)</a:t>
            </a:r>
            <a:r>
              <a:rPr lang="en-US" baseline="-25000" dirty="0">
                <a:sym typeface="Wingdings" pitchFamily="2" charset="2"/>
              </a:rPr>
              <a:t>3(s)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endParaRPr lang="en-US" dirty="0"/>
          </a:p>
          <a:p>
            <a:pPr marL="0" indent="0" eaLnBrk="1" hangingPunct="1">
              <a:buFont typeface="Arial" charset="0"/>
              <a:buNone/>
            </a:pPr>
            <a:r>
              <a:rPr lang="en-US" baseline="-25000" dirty="0"/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6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6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6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6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6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6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6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6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86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5500" b="1"/>
              <a:t>CHEMICAL EQUILIBRIUM</a:t>
            </a:r>
            <a:endParaRPr lang="en-US" sz="5500"/>
          </a:p>
        </p:txBody>
      </p:sp>
      <p:sp>
        <p:nvSpPr>
          <p:cNvPr id="29698" name="Content Placeholder 2"/>
          <p:cNvSpPr>
            <a:spLocks noGrp="1"/>
          </p:cNvSpPr>
          <p:nvPr>
            <p:ph idx="1"/>
          </p:nvPr>
        </p:nvSpPr>
        <p:spPr>
          <a:xfrm>
            <a:off x="762000" y="457200"/>
            <a:ext cx="7543800" cy="4724400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en-US" sz="2800" b="1" u="sng" dirty="0"/>
              <a:t>RULES:</a:t>
            </a:r>
            <a:endParaRPr lang="en-US" sz="2800" dirty="0"/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en-US" sz="2800" dirty="0"/>
              <a:t>Use </a:t>
            </a:r>
            <a:r>
              <a:rPr lang="en-US" sz="2800" b="1" dirty="0">
                <a:solidFill>
                  <a:srgbClr val="FF0000"/>
                </a:solidFill>
              </a:rPr>
              <a:t>GASES</a:t>
            </a:r>
            <a:r>
              <a:rPr lang="en-US" sz="2800" dirty="0"/>
              <a:t> and </a:t>
            </a:r>
            <a:r>
              <a:rPr lang="en-US" sz="2800" b="1" dirty="0">
                <a:solidFill>
                  <a:srgbClr val="FF0000"/>
                </a:solidFill>
              </a:rPr>
              <a:t>AQUEOUS SOLUTIONS </a:t>
            </a:r>
            <a:r>
              <a:rPr lang="en-US" sz="2800" dirty="0"/>
              <a:t>in the mass action expressions.  Leave everything else out.  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en-US" sz="2800" dirty="0"/>
              <a:t>Do not include </a:t>
            </a:r>
            <a:r>
              <a:rPr lang="en-US" sz="2800" b="1" dirty="0">
                <a:solidFill>
                  <a:srgbClr val="FF0000"/>
                </a:solidFill>
              </a:rPr>
              <a:t>pure solids </a:t>
            </a:r>
            <a:r>
              <a:rPr lang="en-US" sz="2800" dirty="0"/>
              <a:t>or </a:t>
            </a:r>
            <a:r>
              <a:rPr lang="en-US" sz="2800" b="1" dirty="0">
                <a:solidFill>
                  <a:srgbClr val="FF0000"/>
                </a:solidFill>
              </a:rPr>
              <a:t>pure liquids </a:t>
            </a:r>
            <a:r>
              <a:rPr lang="en-US" sz="2800" dirty="0"/>
              <a:t>in your mass action expression. The concentration of pure solids and liquids is </a:t>
            </a:r>
            <a:r>
              <a:rPr lang="en-US" sz="2800" b="1" dirty="0">
                <a:solidFill>
                  <a:srgbClr val="FF0000"/>
                </a:solidFill>
              </a:rPr>
              <a:t>constant</a:t>
            </a:r>
            <a:r>
              <a:rPr lang="en-US" sz="2800" dirty="0"/>
              <a:t> and can be determined by their densities so we leave them out of the expression.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en-US" sz="2800" dirty="0"/>
              <a:t>If it is an aqueous solution, it is not pure, and must included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6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96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6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6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6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96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6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6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96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620000" cy="16002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DETERMINING A NUMERICAL VALUE FOR </a:t>
            </a:r>
            <a:r>
              <a:rPr lang="en-US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K</a:t>
            </a:r>
            <a:r>
              <a:rPr lang="en-US" b="1" baseline="-25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eq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Experiments must be performed to determine the concentrations of reactants and products at equilibrium.</a:t>
            </a:r>
          </a:p>
          <a:p>
            <a:pPr marL="274320" indent="-27432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/>
                </a:solidFill>
              </a:rPr>
              <a:t>To determine the value of </a:t>
            </a:r>
            <a:r>
              <a:rPr lang="en-US" dirty="0" err="1">
                <a:solidFill>
                  <a:schemeClr val="tx1"/>
                </a:solidFill>
              </a:rPr>
              <a:t>K</a:t>
            </a:r>
            <a:r>
              <a:rPr lang="en-US" baseline="-25000" dirty="0" err="1">
                <a:solidFill>
                  <a:schemeClr val="tx1"/>
                </a:solidFill>
              </a:rPr>
              <a:t>eq</a:t>
            </a:r>
            <a:r>
              <a:rPr lang="en-US" dirty="0">
                <a:solidFill>
                  <a:schemeClr val="tx1"/>
                </a:solidFill>
              </a:rPr>
              <a:t>, we will use the equilibrium expression we just learned.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b="1" u="sng" dirty="0"/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b="1" u="sng" dirty="0"/>
              <a:t>STEPS:</a:t>
            </a:r>
            <a:endParaRPr lang="en-US" dirty="0"/>
          </a:p>
          <a:p>
            <a:pPr lvl="0"/>
            <a:r>
              <a:rPr lang="en-US" b="1" dirty="0">
                <a:solidFill>
                  <a:srgbClr val="FF0000"/>
                </a:solidFill>
              </a:rPr>
              <a:t>Balance</a:t>
            </a:r>
            <a:r>
              <a:rPr lang="en-US" dirty="0"/>
              <a:t> the chemical equation.</a:t>
            </a:r>
          </a:p>
          <a:p>
            <a:pPr lvl="0"/>
            <a:r>
              <a:rPr lang="en-US" b="1" dirty="0">
                <a:solidFill>
                  <a:srgbClr val="FF0000"/>
                </a:solidFill>
              </a:rPr>
              <a:t>Write</a:t>
            </a:r>
            <a:r>
              <a:rPr lang="en-US" dirty="0"/>
              <a:t> the equilibrium (mass action) expression.</a:t>
            </a:r>
          </a:p>
          <a:p>
            <a:pPr lvl="0"/>
            <a:r>
              <a:rPr lang="en-US" b="1" dirty="0">
                <a:solidFill>
                  <a:srgbClr val="FF0000"/>
                </a:solidFill>
              </a:rPr>
              <a:t>Plug</a:t>
            </a:r>
            <a:r>
              <a:rPr lang="en-US" dirty="0"/>
              <a:t> in the equilibrium concentrations to </a:t>
            </a:r>
            <a:r>
              <a:rPr lang="en-US" b="1" dirty="0">
                <a:solidFill>
                  <a:srgbClr val="FF0000"/>
                </a:solidFill>
              </a:rPr>
              <a:t>solve</a:t>
            </a:r>
            <a:r>
              <a:rPr lang="en-US" dirty="0"/>
              <a:t> the problem.</a:t>
            </a:r>
          </a:p>
          <a:p>
            <a:pPr marL="274320" indent="-27432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DETERMINING A NUMERICAL VALUE FOR </a:t>
            </a:r>
            <a:r>
              <a:rPr lang="en-US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K</a:t>
            </a:r>
            <a:r>
              <a:rPr lang="en-US" b="1" baseline="-25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eq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10000"/>
          </a:bodyPr>
          <a:lstStyle/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b="1" dirty="0"/>
              <a:t>Table 1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b="1" dirty="0"/>
              <a:t>	</a:t>
            </a:r>
            <a:r>
              <a:rPr lang="en-US" dirty="0"/>
              <a:t>Initial	  Initial	    EQ	      EQ	        </a:t>
            </a:r>
            <a:r>
              <a:rPr lang="en-US" dirty="0" err="1"/>
              <a:t>K</a:t>
            </a:r>
            <a:r>
              <a:rPr lang="en-US" baseline="-25000" dirty="0" err="1"/>
              <a:t>eq</a:t>
            </a:r>
            <a:endParaRPr lang="en-US" dirty="0"/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u="sng" dirty="0"/>
              <a:t>Trial	[R]</a:t>
            </a:r>
            <a:r>
              <a:rPr lang="en-US" i="1" u="sng" dirty="0"/>
              <a:t>M</a:t>
            </a:r>
            <a:r>
              <a:rPr lang="en-US" u="sng" dirty="0"/>
              <a:t>	  [P]</a:t>
            </a:r>
            <a:r>
              <a:rPr lang="en-US" i="1" u="sng" dirty="0"/>
              <a:t>M</a:t>
            </a:r>
            <a:r>
              <a:rPr lang="en-US" u="sng" dirty="0"/>
              <a:t>	  [R]</a:t>
            </a:r>
            <a:r>
              <a:rPr lang="en-US" i="1" u="sng" dirty="0"/>
              <a:t>M</a:t>
            </a:r>
            <a:r>
              <a:rPr lang="en-US" u="sng" dirty="0"/>
              <a:t>	    [P]</a:t>
            </a:r>
            <a:r>
              <a:rPr lang="en-US" i="1" u="sng" dirty="0"/>
              <a:t>M			</a:t>
            </a:r>
            <a:endParaRPr lang="en-US" dirty="0"/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/>
              <a:t>   1        0.0200	   0.0    	  0.0172	    0.0014      4.73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/>
              <a:t>   2        0.0300	   0.0    	  0.0243	    0.0028      4.74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/>
              <a:t>   3	    0.0	0.0200 	  0.0310	    0.00452       ?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/>
              <a:t> 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/>
              <a:t>Calculate </a:t>
            </a:r>
            <a:r>
              <a:rPr lang="en-US" dirty="0" err="1"/>
              <a:t>K</a:t>
            </a:r>
            <a:r>
              <a:rPr lang="en-US" baseline="-25000" dirty="0" err="1"/>
              <a:t>eq</a:t>
            </a:r>
            <a:r>
              <a:rPr lang="en-US" dirty="0"/>
              <a:t> for the third trial.  Use the equation:          2 R </a:t>
            </a:r>
            <a:r>
              <a:rPr lang="en-US" dirty="0">
                <a:sym typeface="Wingdings"/>
              </a:rPr>
              <a:t></a:t>
            </a:r>
            <a:r>
              <a:rPr lang="en-US" dirty="0"/>
              <a:t> P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/>
              <a:t> 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err="1"/>
              <a:t>K</a:t>
            </a:r>
            <a:r>
              <a:rPr lang="en-US" baseline="-25000" dirty="0" err="1"/>
              <a:t>eq</a:t>
            </a:r>
            <a:r>
              <a:rPr lang="en-US" dirty="0"/>
              <a:t>  =    </a:t>
            </a:r>
            <a:r>
              <a:rPr lang="en-US" u="sng" dirty="0"/>
              <a:t>[P]</a:t>
            </a:r>
            <a:r>
              <a:rPr lang="en-US" dirty="0"/>
              <a:t>   =  </a:t>
            </a:r>
            <a:r>
              <a:rPr lang="en-US" u="sng" dirty="0"/>
              <a:t>(0.00452)  </a:t>
            </a:r>
            <a:r>
              <a:rPr lang="en-US" dirty="0"/>
              <a:t>=  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/>
              <a:t>             [R]</a:t>
            </a:r>
            <a:r>
              <a:rPr lang="en-US" baseline="30000" dirty="0"/>
              <a:t> 2</a:t>
            </a:r>
            <a:r>
              <a:rPr lang="en-US" dirty="0"/>
              <a:t>      (0.0310)</a:t>
            </a:r>
            <a:r>
              <a:rPr lang="en-US" baseline="30000" dirty="0"/>
              <a:t>2</a:t>
            </a:r>
            <a:endParaRPr lang="en-US" dirty="0"/>
          </a:p>
          <a:p>
            <a:pPr marL="274320" indent="-27432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6019800" y="3962400"/>
            <a:ext cx="2895600" cy="1447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748" name="TextBox 4"/>
          <p:cNvSpPr txBox="1">
            <a:spLocks noChangeArrowheads="1"/>
          </p:cNvSpPr>
          <p:nvPr/>
        </p:nvSpPr>
        <p:spPr bwMode="auto">
          <a:xfrm>
            <a:off x="6248400" y="4419600"/>
            <a:ext cx="25146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dirty="0" err="1"/>
              <a:t>K</a:t>
            </a:r>
            <a:r>
              <a:rPr lang="en-US" sz="2800" baseline="-25000" dirty="0" err="1"/>
              <a:t>eq</a:t>
            </a:r>
            <a:r>
              <a:rPr lang="en-US" sz="2800" dirty="0"/>
              <a:t> has no units</a:t>
            </a:r>
            <a:endParaRPr lang="en-US" sz="2800" baseline="-25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174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257800"/>
            <a:ext cx="6781800" cy="9144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NUMERICAL VALUE FOR </a:t>
            </a:r>
            <a:r>
              <a:rPr lang="en-US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K</a:t>
            </a:r>
            <a:r>
              <a:rPr lang="en-US" b="1" baseline="-25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eq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b="1" u="sng" dirty="0"/>
              <a:t>EXAMPLE:</a:t>
            </a:r>
            <a:endParaRPr lang="en-US" dirty="0"/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/>
              <a:t>What is the equilibrium constant for the following reaction if the equilibrium or final concentrations are [I</a:t>
            </a:r>
            <a:r>
              <a:rPr lang="en-US" baseline="-25000" dirty="0"/>
              <a:t>2</a:t>
            </a:r>
            <a:r>
              <a:rPr lang="en-US" dirty="0"/>
              <a:t>] = 0.302</a:t>
            </a:r>
            <a:r>
              <a:rPr lang="en-US" i="1" dirty="0"/>
              <a:t>M</a:t>
            </a:r>
            <a:r>
              <a:rPr lang="en-US" dirty="0"/>
              <a:t>, [H</a:t>
            </a:r>
            <a:r>
              <a:rPr lang="en-US" baseline="-25000" dirty="0"/>
              <a:t>2</a:t>
            </a:r>
            <a:r>
              <a:rPr lang="en-US" dirty="0"/>
              <a:t>] = 0.428</a:t>
            </a:r>
            <a:r>
              <a:rPr lang="en-US" i="1" dirty="0"/>
              <a:t>M</a:t>
            </a:r>
            <a:r>
              <a:rPr lang="en-US" dirty="0"/>
              <a:t>, and [HI] = 0.655</a:t>
            </a:r>
            <a:r>
              <a:rPr lang="en-US" i="1" dirty="0"/>
              <a:t>M</a:t>
            </a:r>
            <a:r>
              <a:rPr lang="en-US" dirty="0"/>
              <a:t> ?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/>
              <a:t> 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/>
              <a:t>H</a:t>
            </a:r>
            <a:r>
              <a:rPr lang="en-US" baseline="-25000" dirty="0"/>
              <a:t>2</a:t>
            </a:r>
            <a:r>
              <a:rPr lang="en-US" dirty="0"/>
              <a:t>  +  I</a:t>
            </a:r>
            <a:r>
              <a:rPr lang="en-US" baseline="-25000" dirty="0"/>
              <a:t>2</a:t>
            </a:r>
            <a:r>
              <a:rPr lang="en-US" dirty="0"/>
              <a:t>  </a:t>
            </a:r>
            <a:r>
              <a:rPr lang="en-US" dirty="0">
                <a:cs typeface="Arial" panose="020B0604020202020204" pitchFamily="34" charset="0"/>
              </a:rPr>
              <a:t>↔  2HI</a:t>
            </a:r>
            <a:endParaRPr lang="en-US" dirty="0"/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/>
              <a:t> 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err="1"/>
              <a:t>K</a:t>
            </a:r>
            <a:r>
              <a:rPr lang="en-US" baseline="-25000" dirty="0" err="1"/>
              <a:t>eq</a:t>
            </a:r>
            <a:r>
              <a:rPr lang="en-US" dirty="0"/>
              <a:t> =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TO REMEMBER</a:t>
            </a:r>
          </a:p>
        </p:txBody>
      </p:sp>
      <p:sp>
        <p:nvSpPr>
          <p:cNvPr id="33794" name="Rectangle 3"/>
          <p:cNvSpPr>
            <a:spLocks noGrp="1"/>
          </p:cNvSpPr>
          <p:nvPr>
            <p:ph type="body" idx="1"/>
          </p:nvPr>
        </p:nvSpPr>
        <p:spPr>
          <a:xfrm>
            <a:off x="762000" y="381000"/>
            <a:ext cx="7543800" cy="4953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US" sz="2800" b="1" u="sng" dirty="0"/>
              <a:t>SOME THINGS TO REMEMBER:</a:t>
            </a:r>
            <a:endParaRPr lang="en-US" sz="2800" dirty="0"/>
          </a:p>
          <a:p>
            <a:pPr marL="400050" indent="-400050" eaLnBrk="1" hangingPunct="1">
              <a:lnSpc>
                <a:spcPct val="90000"/>
              </a:lnSpc>
              <a:buNone/>
            </a:pPr>
            <a:r>
              <a:rPr lang="en-US" sz="2800" dirty="0">
                <a:solidFill>
                  <a:schemeClr val="tx1"/>
                </a:solidFill>
              </a:rPr>
              <a:t>1. If </a:t>
            </a:r>
            <a:r>
              <a:rPr lang="en-US" sz="2800" dirty="0" err="1">
                <a:solidFill>
                  <a:schemeClr val="tx1"/>
                </a:solidFill>
              </a:rPr>
              <a:t>K</a:t>
            </a:r>
            <a:r>
              <a:rPr lang="en-US" sz="2800" baseline="-25000" dirty="0" err="1">
                <a:solidFill>
                  <a:schemeClr val="tx1"/>
                </a:solidFill>
              </a:rPr>
              <a:t>eq</a:t>
            </a:r>
            <a:r>
              <a:rPr lang="en-US" sz="2800" dirty="0">
                <a:solidFill>
                  <a:schemeClr val="tx1"/>
                </a:solidFill>
              </a:rPr>
              <a:t> is </a:t>
            </a:r>
            <a:r>
              <a:rPr lang="en-US" sz="2800" b="1" dirty="0">
                <a:solidFill>
                  <a:srgbClr val="FF0000"/>
                </a:solidFill>
              </a:rPr>
              <a:t>small</a:t>
            </a:r>
            <a:r>
              <a:rPr lang="en-US" sz="2800" dirty="0">
                <a:solidFill>
                  <a:schemeClr val="tx1"/>
                </a:solidFill>
              </a:rPr>
              <a:t> (less than one), then the </a:t>
            </a:r>
            <a:r>
              <a:rPr lang="en-US" sz="2800" b="1" dirty="0">
                <a:solidFill>
                  <a:srgbClr val="FF0000"/>
                </a:solidFill>
              </a:rPr>
              <a:t>reactants</a:t>
            </a:r>
            <a:r>
              <a:rPr lang="en-US" sz="2800" dirty="0">
                <a:solidFill>
                  <a:schemeClr val="tx1"/>
                </a:solidFill>
              </a:rPr>
              <a:t> are </a:t>
            </a:r>
            <a:r>
              <a:rPr lang="en-US" sz="2800" b="1" dirty="0">
                <a:solidFill>
                  <a:srgbClr val="FF0000"/>
                </a:solidFill>
              </a:rPr>
              <a:t>favored</a:t>
            </a:r>
            <a:r>
              <a:rPr lang="en-US" sz="2800" dirty="0">
                <a:solidFill>
                  <a:schemeClr val="tx1"/>
                </a:solidFill>
              </a:rPr>
              <a:t> and equilibrium is established before the product is formed.</a:t>
            </a:r>
          </a:p>
          <a:p>
            <a:pPr marL="400050" indent="-400050" eaLnBrk="1" hangingPunct="1">
              <a:lnSpc>
                <a:spcPct val="90000"/>
              </a:lnSpc>
              <a:buNone/>
            </a:pPr>
            <a:r>
              <a:rPr lang="en-US" sz="2800" dirty="0">
                <a:solidFill>
                  <a:schemeClr val="tx1"/>
                </a:solidFill>
              </a:rPr>
              <a:t>2. If </a:t>
            </a:r>
            <a:r>
              <a:rPr lang="en-US" sz="2800" dirty="0" err="1">
                <a:solidFill>
                  <a:schemeClr val="tx1"/>
                </a:solidFill>
              </a:rPr>
              <a:t>K</a:t>
            </a:r>
            <a:r>
              <a:rPr lang="en-US" sz="2800" baseline="-25000" dirty="0" err="1">
                <a:solidFill>
                  <a:schemeClr val="tx1"/>
                </a:solidFill>
              </a:rPr>
              <a:t>eq</a:t>
            </a:r>
            <a:r>
              <a:rPr lang="en-US" sz="2800" dirty="0">
                <a:solidFill>
                  <a:schemeClr val="tx1"/>
                </a:solidFill>
              </a:rPr>
              <a:t> is </a:t>
            </a:r>
            <a:r>
              <a:rPr lang="en-US" sz="2800" b="1" dirty="0">
                <a:solidFill>
                  <a:srgbClr val="FF0000"/>
                </a:solidFill>
              </a:rPr>
              <a:t>large</a:t>
            </a:r>
            <a:r>
              <a:rPr lang="en-US" sz="2800" dirty="0">
                <a:solidFill>
                  <a:schemeClr val="tx1"/>
                </a:solidFill>
              </a:rPr>
              <a:t> (greater than one), then </a:t>
            </a:r>
            <a:r>
              <a:rPr lang="en-US" sz="2800" b="1" dirty="0">
                <a:solidFill>
                  <a:srgbClr val="FF0000"/>
                </a:solidFill>
              </a:rPr>
              <a:t>products</a:t>
            </a:r>
            <a:r>
              <a:rPr lang="en-US" sz="2800" dirty="0">
                <a:solidFill>
                  <a:schemeClr val="tx1"/>
                </a:solidFill>
              </a:rPr>
              <a:t> are </a:t>
            </a:r>
            <a:r>
              <a:rPr lang="en-US" sz="2800" b="1" dirty="0">
                <a:solidFill>
                  <a:srgbClr val="FF0000"/>
                </a:solidFill>
              </a:rPr>
              <a:t>favored</a:t>
            </a:r>
            <a:r>
              <a:rPr lang="en-US" sz="2800" dirty="0">
                <a:solidFill>
                  <a:schemeClr val="tx1"/>
                </a:solidFill>
              </a:rPr>
              <a:t> and equilibrium is established after lots of product is formed.</a:t>
            </a:r>
          </a:p>
          <a:p>
            <a:pPr marL="400050" indent="-400050" eaLnBrk="1" hangingPunct="1">
              <a:lnSpc>
                <a:spcPct val="90000"/>
              </a:lnSpc>
              <a:buNone/>
            </a:pPr>
            <a:r>
              <a:rPr lang="en-US" sz="2800" dirty="0">
                <a:solidFill>
                  <a:schemeClr val="tx1"/>
                </a:solidFill>
              </a:rPr>
              <a:t>3. If </a:t>
            </a:r>
            <a:r>
              <a:rPr lang="en-US" sz="2800" dirty="0" err="1">
                <a:solidFill>
                  <a:schemeClr val="tx1"/>
                </a:solidFill>
              </a:rPr>
              <a:t>K</a:t>
            </a:r>
            <a:r>
              <a:rPr lang="en-US" sz="2800" baseline="-25000" dirty="0" err="1">
                <a:solidFill>
                  <a:schemeClr val="tx1"/>
                </a:solidFill>
              </a:rPr>
              <a:t>eq</a:t>
            </a:r>
            <a:r>
              <a:rPr lang="en-US" sz="2800" dirty="0">
                <a:solidFill>
                  <a:schemeClr val="tx1"/>
                </a:solidFill>
              </a:rPr>
              <a:t> = </a:t>
            </a:r>
            <a:r>
              <a:rPr lang="en-US" sz="2800" b="1" dirty="0">
                <a:solidFill>
                  <a:srgbClr val="FF0000"/>
                </a:solidFill>
              </a:rPr>
              <a:t>1</a:t>
            </a:r>
            <a:r>
              <a:rPr lang="en-US" sz="2800" dirty="0">
                <a:solidFill>
                  <a:schemeClr val="tx1"/>
                </a:solidFill>
              </a:rPr>
              <a:t>, then the concentrations of the reactants and products are </a:t>
            </a:r>
            <a:r>
              <a:rPr lang="en-US" sz="2800" b="1" dirty="0">
                <a:solidFill>
                  <a:srgbClr val="FF0000"/>
                </a:solidFill>
              </a:rPr>
              <a:t>equal</a:t>
            </a:r>
            <a:r>
              <a:rPr lang="en-US" sz="2800" dirty="0">
                <a:solidFill>
                  <a:schemeClr val="tx1"/>
                </a:solidFill>
              </a:rPr>
              <a:t>.</a:t>
            </a:r>
          </a:p>
          <a:p>
            <a:pPr eaLnBrk="1" hangingPunct="1">
              <a:lnSpc>
                <a:spcPct val="9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351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37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7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37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37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7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37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37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37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37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 REMEMBER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00050" lvl="0" indent="-400050">
              <a:buNone/>
            </a:pPr>
            <a:r>
              <a:rPr lang="en-US" dirty="0"/>
              <a:t>4. Each reaction has a </a:t>
            </a:r>
            <a:r>
              <a:rPr lang="en-US" b="1" dirty="0">
                <a:solidFill>
                  <a:srgbClr val="FF0000"/>
                </a:solidFill>
              </a:rPr>
              <a:t>unique</a:t>
            </a:r>
            <a:r>
              <a:rPr lang="en-US" dirty="0"/>
              <a:t> </a:t>
            </a:r>
            <a:r>
              <a:rPr lang="en-US" dirty="0" err="1"/>
              <a:t>K</a:t>
            </a:r>
            <a:r>
              <a:rPr lang="en-US" baseline="-25000" dirty="0" err="1"/>
              <a:t>eq</a:t>
            </a:r>
            <a:r>
              <a:rPr lang="en-US" dirty="0"/>
              <a:t> for every </a:t>
            </a:r>
            <a:r>
              <a:rPr lang="en-US" b="1" dirty="0">
                <a:solidFill>
                  <a:srgbClr val="FF0000"/>
                </a:solidFill>
              </a:rPr>
              <a:t>temperature</a:t>
            </a:r>
            <a:r>
              <a:rPr lang="en-US" dirty="0"/>
              <a:t>. If the temperature </a:t>
            </a:r>
            <a:r>
              <a:rPr lang="en-US" b="1" dirty="0">
                <a:solidFill>
                  <a:srgbClr val="FF0000"/>
                </a:solidFill>
              </a:rPr>
              <a:t>changes</a:t>
            </a:r>
            <a:r>
              <a:rPr lang="en-US" dirty="0"/>
              <a:t>, the </a:t>
            </a:r>
            <a:r>
              <a:rPr lang="en-US" dirty="0" err="1"/>
              <a:t>K</a:t>
            </a:r>
            <a:r>
              <a:rPr lang="en-US" baseline="-25000" dirty="0" err="1"/>
              <a:t>eq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changes</a:t>
            </a:r>
            <a:r>
              <a:rPr lang="en-US" dirty="0"/>
              <a:t>.</a:t>
            </a:r>
          </a:p>
          <a:p>
            <a:pPr marL="400050" lvl="0" indent="-400050">
              <a:buNone/>
            </a:pPr>
            <a:r>
              <a:rPr lang="en-US" dirty="0"/>
              <a:t>5. </a:t>
            </a:r>
            <a:r>
              <a:rPr lang="en-US" dirty="0" err="1"/>
              <a:t>K</a:t>
            </a:r>
            <a:r>
              <a:rPr lang="en-US" baseline="-25000" dirty="0" err="1"/>
              <a:t>eq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DOES NOT </a:t>
            </a:r>
            <a:r>
              <a:rPr lang="en-US" dirty="0"/>
              <a:t>indicate the </a:t>
            </a:r>
            <a:r>
              <a:rPr lang="en-US" b="1" dirty="0">
                <a:solidFill>
                  <a:srgbClr val="FF0000"/>
                </a:solidFill>
              </a:rPr>
              <a:t>time</a:t>
            </a:r>
            <a:r>
              <a:rPr lang="en-US" dirty="0"/>
              <a:t> it takes to reach equilibrium.  It only provides information about the mixture of reactants and products at equilibrium.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57413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8001000" cy="1600200"/>
          </a:xfrm>
        </p:spPr>
        <p:txBody>
          <a:bodyPr/>
          <a:lstStyle/>
          <a:p>
            <a:r>
              <a:rPr lang="en-US" dirty="0"/>
              <a:t>TO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Do handout for tomorrow.</a:t>
            </a:r>
          </a:p>
        </p:txBody>
      </p:sp>
    </p:spTree>
    <p:extLst>
      <p:ext uri="{BB962C8B-B14F-4D97-AF65-F5344CB8AC3E}">
        <p14:creationId xmlns:p14="http://schemas.microsoft.com/office/powerpoint/2010/main" val="202386767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8399</TotalTime>
  <Words>871</Words>
  <Application>Microsoft Office PowerPoint</Application>
  <PresentationFormat>On-screen Show (4:3)</PresentationFormat>
  <Paragraphs>135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Arial</vt:lpstr>
      <vt:lpstr>Castellar</vt:lpstr>
      <vt:lpstr>Impact</vt:lpstr>
      <vt:lpstr>Symbol</vt:lpstr>
      <vt:lpstr>Times New Roman</vt:lpstr>
      <vt:lpstr>Wingdings</vt:lpstr>
      <vt:lpstr>NewsPrint</vt:lpstr>
      <vt:lpstr>DO NOW</vt:lpstr>
      <vt:lpstr>CHEMICAL EQUILIBRIUM</vt:lpstr>
      <vt:lpstr>REVERSIBLE REACTIONS</vt:lpstr>
      <vt:lpstr>REVERSIBLE REACTIONS</vt:lpstr>
      <vt:lpstr>DEMO</vt:lpstr>
      <vt:lpstr>EQUILIBRIUM TUBES</vt:lpstr>
      <vt:lpstr>CHEMICAL EQUILIBRIUM</vt:lpstr>
      <vt:lpstr>CHEMIMCAL EQUILIBRIUM</vt:lpstr>
      <vt:lpstr>CHEMICAL EQUILIBRIUM</vt:lpstr>
      <vt:lpstr>CHEMICAL EQUILIBRIUM</vt:lpstr>
      <vt:lpstr>CHEMICAL EQUILIBRIUM</vt:lpstr>
      <vt:lpstr>CHEMICAL EQUILIBRIUM</vt:lpstr>
      <vt:lpstr>CHEMICAL EQUILIBRIUM</vt:lpstr>
      <vt:lpstr>CHEMICAL EQUILIBRIUM</vt:lpstr>
      <vt:lpstr>CHEMICAL EQUILIBRIUM</vt:lpstr>
      <vt:lpstr>CHEMICAL EQUILIBRIUM</vt:lpstr>
      <vt:lpstr>CHEMICAL EQUILIBRIUM</vt:lpstr>
      <vt:lpstr>CHEMICAL EQUILIBRIUM</vt:lpstr>
      <vt:lpstr>CHEMICAL EQUILIBRIUM</vt:lpstr>
      <vt:lpstr>DETERMINING A NUMERICAL VALUE FOR Keq</vt:lpstr>
      <vt:lpstr>DETERMINING A NUMERICAL VALUE FOR Keq</vt:lpstr>
      <vt:lpstr>NUMERICAL VALUE FOR Keq</vt:lpstr>
      <vt:lpstr>TO REMEMBER</vt:lpstr>
      <vt:lpstr>TO REMEMBER</vt:lpstr>
      <vt:lpstr>TO DO</vt:lpstr>
    </vt:vector>
  </TitlesOfParts>
  <Company>DeKalb County School System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CHEMICAL EQUILIBRIUM</dc:title>
  <dc:creator>Nancy Brim</dc:creator>
  <cp:lastModifiedBy>Nancy Brim</cp:lastModifiedBy>
  <cp:revision>138</cp:revision>
  <dcterms:created xsi:type="dcterms:W3CDTF">2011-03-28T17:02:49Z</dcterms:created>
  <dcterms:modified xsi:type="dcterms:W3CDTF">2017-04-18T01:34:14Z</dcterms:modified>
</cp:coreProperties>
</file>