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85" r:id="rId2"/>
    <p:sldId id="286" r:id="rId3"/>
    <p:sldId id="284" r:id="rId4"/>
    <p:sldId id="271" r:id="rId5"/>
    <p:sldId id="273" r:id="rId6"/>
    <p:sldId id="278" r:id="rId7"/>
    <p:sldId id="272" r:id="rId8"/>
    <p:sldId id="287" r:id="rId9"/>
    <p:sldId id="274" r:id="rId10"/>
    <p:sldId id="288" r:id="rId11"/>
    <p:sldId id="263" r:id="rId12"/>
    <p:sldId id="276" r:id="rId13"/>
    <p:sldId id="289" r:id="rId14"/>
    <p:sldId id="277" r:id="rId15"/>
    <p:sldId id="290" r:id="rId16"/>
    <p:sldId id="264" r:id="rId17"/>
    <p:sldId id="291" r:id="rId18"/>
    <p:sldId id="265" r:id="rId19"/>
    <p:sldId id="279" r:id="rId20"/>
    <p:sldId id="292" r:id="rId21"/>
    <p:sldId id="280" r:id="rId22"/>
    <p:sldId id="281" r:id="rId23"/>
    <p:sldId id="282" r:id="rId24"/>
    <p:sldId id="293" r:id="rId25"/>
    <p:sldId id="275" r:id="rId26"/>
    <p:sldId id="269" r:id="rId27"/>
    <p:sldId id="283" r:id="rId28"/>
    <p:sldId id="294" r:id="rId29"/>
    <p:sldId id="295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D6B398"/>
    <a:srgbClr val="CC99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8" autoAdjust="0"/>
    <p:restoredTop sz="86462" autoAdjust="0"/>
  </p:normalViewPr>
  <p:slideViewPr>
    <p:cSldViewPr>
      <p:cViewPr varScale="1">
        <p:scale>
          <a:sx n="87" d="100"/>
          <a:sy n="87" d="100"/>
        </p:scale>
        <p:origin x="2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62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1/2/2017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6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Pick up the green sheet and the pink sheet.</a:t>
            </a:r>
          </a:p>
          <a:p>
            <a:r>
              <a:rPr lang="en-US" dirty="0"/>
              <a:t>Get out your notebook.</a:t>
            </a:r>
          </a:p>
        </p:txBody>
      </p:sp>
    </p:spTree>
    <p:extLst>
      <p:ext uri="{BB962C8B-B14F-4D97-AF65-F5344CB8AC3E}">
        <p14:creationId xmlns:p14="http://schemas.microsoft.com/office/powerpoint/2010/main" val="1675118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WHAT TO KEEP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KEEP:</a:t>
            </a:r>
          </a:p>
          <a:p>
            <a:r>
              <a:rPr lang="en-US" dirty="0"/>
              <a:t>Syllabus</a:t>
            </a:r>
          </a:p>
          <a:p>
            <a:r>
              <a:rPr lang="en-US" dirty="0"/>
              <a:t>Lab Safety Sheet</a:t>
            </a:r>
          </a:p>
          <a:p>
            <a:r>
              <a:rPr lang="en-US" dirty="0"/>
              <a:t>Purple Sheet</a:t>
            </a:r>
          </a:p>
          <a:p>
            <a:endParaRPr lang="en-US" dirty="0"/>
          </a:p>
          <a:p>
            <a:r>
              <a:rPr lang="en-US" dirty="0"/>
              <a:t>Put pink sheet and green sheet with the purple sheet in the front of your notebook.</a:t>
            </a:r>
          </a:p>
          <a:p>
            <a:r>
              <a:rPr lang="en-US" dirty="0"/>
              <a:t>Pull everything else out!  We will come by with a recycling bin.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4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652" y="1752600"/>
            <a:ext cx="5524500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752600"/>
            <a:ext cx="2930652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/>
              <a:t>Magma cools.</a:t>
            </a:r>
          </a:p>
          <a:p>
            <a:pPr marL="457200" indent="-457200">
              <a:buAutoNum type="arabicPeriod"/>
            </a:pPr>
            <a:r>
              <a:rPr lang="en-US" dirty="0"/>
              <a:t>Rock weathers and erodes.</a:t>
            </a:r>
          </a:p>
          <a:p>
            <a:pPr marL="457200" indent="-457200">
              <a:buAutoNum type="arabicPeriod"/>
            </a:pPr>
            <a:r>
              <a:rPr lang="en-US" dirty="0"/>
              <a:t>Lithification (compaction and cementation)</a:t>
            </a:r>
          </a:p>
          <a:p>
            <a:pPr marL="457200" indent="-457200">
              <a:buAutoNum type="arabicPeriod"/>
            </a:pPr>
            <a:r>
              <a:rPr lang="en-US" dirty="0"/>
              <a:t>Heat and pressure changes the rock.</a:t>
            </a:r>
          </a:p>
          <a:p>
            <a:pPr marL="457200" indent="-457200">
              <a:buAutoNum type="arabicPeriod"/>
            </a:pPr>
            <a:r>
              <a:rPr lang="en-US" dirty="0"/>
              <a:t>Rock melts to become magma.</a:t>
            </a:r>
          </a:p>
        </p:txBody>
      </p:sp>
    </p:spTree>
    <p:extLst>
      <p:ext uri="{BB962C8B-B14F-4D97-AF65-F5344CB8AC3E}">
        <p14:creationId xmlns:p14="http://schemas.microsoft.com/office/powerpoint/2010/main" val="377925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038600" y="2971800"/>
            <a:ext cx="4648200" cy="18288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SES4</a:t>
            </a:r>
            <a:r>
              <a:rPr lang="en-US" sz="2000" b="0" cap="none" dirty="0">
                <a:solidFill>
                  <a:schemeClr val="tx1"/>
                </a:solidFill>
              </a:rPr>
              <a:t>:   Students will understand how rock relationships and fossils are used to reconstruct the earth’s past.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FOSSIL RECORD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2895600"/>
            <a:ext cx="3189288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1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WHAT ARE FOSSILS?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3276600"/>
            <a:ext cx="8842248" cy="3048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Remains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an ancient organism or its activity.</a:t>
            </a:r>
          </a:p>
          <a:p>
            <a:r>
              <a:rPr lang="en-US" dirty="0">
                <a:solidFill>
                  <a:srgbClr val="000000"/>
                </a:solidFill>
              </a:rPr>
              <a:t>Require </a:t>
            </a:r>
            <a:r>
              <a:rPr lang="en-US" b="1" dirty="0">
                <a:solidFill>
                  <a:srgbClr val="FF0000"/>
                </a:solidFill>
              </a:rPr>
              <a:t>rapid burial </a:t>
            </a:r>
            <a:r>
              <a:rPr lang="en-US" dirty="0">
                <a:solidFill>
                  <a:srgbClr val="000000"/>
                </a:solidFill>
              </a:rPr>
              <a:t>after death.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Quick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sedimentation.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Often due to water.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Best</a:t>
            </a:r>
            <a:r>
              <a:rPr lang="en-US" sz="2400" dirty="0">
                <a:solidFill>
                  <a:srgbClr val="000000"/>
                </a:solidFill>
              </a:rPr>
              <a:t> locations – bottom of </a:t>
            </a:r>
            <a:r>
              <a:rPr lang="en-US" sz="2400" b="1" dirty="0">
                <a:solidFill>
                  <a:srgbClr val="FF0000"/>
                </a:solidFill>
              </a:rPr>
              <a:t>lake or ocean.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Sediments </a:t>
            </a:r>
            <a:r>
              <a:rPr lang="en-US" sz="2400" b="1" dirty="0">
                <a:solidFill>
                  <a:srgbClr val="FF0000"/>
                </a:solidFill>
              </a:rPr>
              <a:t>compact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and build up over time.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600200"/>
            <a:ext cx="63500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1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WHY STUDY FOSSILS?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Fossils:</a:t>
            </a:r>
          </a:p>
          <a:p>
            <a:r>
              <a:rPr lang="en-US" sz="2400" dirty="0"/>
              <a:t>Help determine the </a:t>
            </a:r>
            <a:r>
              <a:rPr lang="en-US" sz="2400" b="1" dirty="0">
                <a:solidFill>
                  <a:srgbClr val="FF0000"/>
                </a:solidFill>
              </a:rPr>
              <a:t>absolute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relative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ages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of rocks.</a:t>
            </a:r>
          </a:p>
          <a:p>
            <a:r>
              <a:rPr lang="en-US" sz="2400" dirty="0"/>
              <a:t>Provide </a:t>
            </a:r>
            <a:r>
              <a:rPr lang="en-US" sz="2400" b="1" dirty="0">
                <a:solidFill>
                  <a:srgbClr val="FF0000"/>
                </a:solidFill>
              </a:rPr>
              <a:t>clues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to past geologic events, climates, and evolution of living things. </a:t>
            </a:r>
          </a:p>
          <a:p>
            <a:r>
              <a:rPr lang="en-US" sz="2400" dirty="0">
                <a:solidFill>
                  <a:srgbClr val="000000"/>
                </a:solidFill>
                <a:ea typeface="Lucida Grande"/>
                <a:cs typeface="Lucida Grande"/>
              </a:rPr>
              <a:t>Are an </a:t>
            </a:r>
            <a:r>
              <a:rPr lang="en-US" sz="2400" b="1" dirty="0">
                <a:solidFill>
                  <a:srgbClr val="FF0000"/>
                </a:solidFill>
                <a:ea typeface="Lucida Grande"/>
                <a:cs typeface="Lucida Grande"/>
              </a:rPr>
              <a:t>indicator</a:t>
            </a:r>
            <a:r>
              <a:rPr lang="en-US" sz="2400" dirty="0">
                <a:solidFill>
                  <a:srgbClr val="FF0000"/>
                </a:solidFill>
                <a:ea typeface="Lucida Grande"/>
                <a:cs typeface="Lucida Grande"/>
              </a:rPr>
              <a:t> </a:t>
            </a:r>
            <a:r>
              <a:rPr lang="en-US" sz="2400" dirty="0">
                <a:solidFill>
                  <a:srgbClr val="000000"/>
                </a:solidFill>
                <a:ea typeface="Lucida Grande"/>
                <a:cs typeface="Lucida Grande"/>
              </a:rPr>
              <a:t>of an area's ancient environmental conditions and climates.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981200"/>
            <a:ext cx="415989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9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17" y="457200"/>
            <a:ext cx="8534400" cy="758952"/>
          </a:xfrm>
        </p:spPr>
        <p:txBody>
          <a:bodyPr>
            <a:noAutofit/>
          </a:bodyPr>
          <a:lstStyle/>
          <a:p>
            <a:r>
              <a:rPr lang="en-US" sz="3600" b="1" dirty="0"/>
              <a:t>FOSSILS FOUND IN SEDIMENTARY ROCKS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270248" cy="5105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Sedimentary rock forms in </a:t>
            </a:r>
            <a:r>
              <a:rPr lang="en-US" sz="2800" b="1" dirty="0">
                <a:solidFill>
                  <a:srgbClr val="FF0000"/>
                </a:solidFill>
              </a:rPr>
              <a:t>layers</a:t>
            </a:r>
            <a:r>
              <a:rPr lang="en-US" sz="2800" dirty="0">
                <a:solidFill>
                  <a:srgbClr val="000000"/>
                </a:solidFill>
              </a:rPr>
              <a:t>. </a:t>
            </a:r>
          </a:p>
          <a:p>
            <a:r>
              <a:rPr lang="en-US" sz="2800" dirty="0">
                <a:solidFill>
                  <a:srgbClr val="000000"/>
                </a:solidFill>
              </a:rPr>
              <a:t>Sedimentary rocks formed by:</a:t>
            </a:r>
          </a:p>
          <a:p>
            <a:pPr marL="274320" lvl="1" indent="0">
              <a:buNone/>
            </a:pPr>
            <a:r>
              <a:rPr lang="en-US" sz="2800" b="1" dirty="0">
                <a:solidFill>
                  <a:srgbClr val="FF0000"/>
                </a:solidFill>
                <a:cs typeface="Arial"/>
              </a:rPr>
              <a:t>1. Weathering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solidFill>
                <a:srgbClr val="000000"/>
              </a:solidFill>
              <a:cs typeface="Arial"/>
            </a:endParaRPr>
          </a:p>
          <a:p>
            <a:pPr marL="274320" lvl="1" indent="0">
              <a:buNone/>
            </a:pPr>
            <a:r>
              <a:rPr lang="en-US" sz="2800" b="1" dirty="0">
                <a:solidFill>
                  <a:srgbClr val="FF0000"/>
                </a:solidFill>
                <a:cs typeface="Arial"/>
              </a:rPr>
              <a:t>2. Erosion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solidFill>
                <a:srgbClr val="000000"/>
              </a:solidFill>
              <a:cs typeface="Arial"/>
            </a:endParaRPr>
          </a:p>
          <a:p>
            <a:pPr marL="274320" lvl="1" indent="0">
              <a:buNone/>
            </a:pPr>
            <a:r>
              <a:rPr lang="en-US" sz="2800" b="1" dirty="0">
                <a:solidFill>
                  <a:srgbClr val="FF0000"/>
                </a:solidFill>
                <a:cs typeface="Arial"/>
              </a:rPr>
              <a:t>3. Deposition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solidFill>
                <a:srgbClr val="000000"/>
              </a:solidFill>
              <a:cs typeface="Arial"/>
            </a:endParaRPr>
          </a:p>
          <a:p>
            <a:pPr marL="274320" lvl="1" indent="0">
              <a:buNone/>
            </a:pPr>
            <a:r>
              <a:rPr lang="en-US" sz="2800" b="1" dirty="0">
                <a:solidFill>
                  <a:srgbClr val="FF0000"/>
                </a:solidFill>
                <a:cs typeface="Arial"/>
              </a:rPr>
              <a:t>4. Lithification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solidFill>
                <a:srgbClr val="000000"/>
              </a:solidFill>
              <a:cs typeface="Arial"/>
              <a:sym typeface="Zapf Dingbats"/>
            </a:endParaRPr>
          </a:p>
          <a:p>
            <a:pPr lvl="2"/>
            <a:r>
              <a:rPr lang="en-US" sz="2800" dirty="0">
                <a:solidFill>
                  <a:srgbClr val="000000"/>
                </a:solidFill>
                <a:cs typeface="Arial"/>
              </a:rPr>
              <a:t>Compaction and Cementation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676400"/>
            <a:ext cx="4067617" cy="417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6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274" y="381000"/>
            <a:ext cx="8534400" cy="758952"/>
          </a:xfrm>
        </p:spPr>
        <p:txBody>
          <a:bodyPr>
            <a:noAutofit/>
          </a:bodyPr>
          <a:lstStyle/>
          <a:p>
            <a:r>
              <a:rPr lang="en-US" sz="3600" b="1" dirty="0"/>
              <a:t>FOSSILS FOUND IN SEDIMENTARY ROCKS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4270248" cy="48006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Igneous rocks are </a:t>
            </a:r>
            <a:r>
              <a:rPr lang="en-US" sz="2800" b="1" dirty="0">
                <a:solidFill>
                  <a:srgbClr val="FF0000"/>
                </a:solidFill>
              </a:rPr>
              <a:t>too hot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r>
              <a:rPr lang="en-US" sz="2800" dirty="0">
                <a:solidFill>
                  <a:srgbClr val="000000"/>
                </a:solidFill>
              </a:rPr>
              <a:t>Metamorphic rocks require </a:t>
            </a:r>
            <a:r>
              <a:rPr lang="en-US" sz="2800" b="1" dirty="0">
                <a:solidFill>
                  <a:srgbClr val="FF0000"/>
                </a:solidFill>
              </a:rPr>
              <a:t>too much heat </a:t>
            </a:r>
            <a:r>
              <a:rPr lang="en-US" sz="2800" dirty="0">
                <a:solidFill>
                  <a:srgbClr val="000000"/>
                </a:solidFill>
              </a:rPr>
              <a:t>and pressure to have fossils.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676400"/>
            <a:ext cx="4067617" cy="417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9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01" y="533400"/>
            <a:ext cx="8534400" cy="758952"/>
          </a:xfrm>
        </p:spPr>
        <p:txBody>
          <a:bodyPr>
            <a:noAutofit/>
          </a:bodyPr>
          <a:lstStyle/>
          <a:p>
            <a:r>
              <a:rPr lang="en-US" sz="4000" b="1" dirty="0"/>
              <a:t>BEST CONDITIONS FOR FOSSILS TO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413248" cy="487375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Quick burial in </a:t>
            </a:r>
            <a:r>
              <a:rPr lang="en-US" b="1" dirty="0">
                <a:solidFill>
                  <a:srgbClr val="FF0000"/>
                </a:solidFill>
              </a:rPr>
              <a:t>moist sediments</a:t>
            </a:r>
            <a:r>
              <a:rPr lang="en-US" dirty="0"/>
              <a:t> -  prevents scavengers and bacteria from destroying.</a:t>
            </a:r>
          </a:p>
          <a:p>
            <a:pPr marL="514350" indent="-514350">
              <a:buAutoNum type="arabicPeriod"/>
            </a:pPr>
            <a:r>
              <a:rPr lang="en-US" dirty="0"/>
              <a:t>Quick burial in </a:t>
            </a:r>
            <a:r>
              <a:rPr lang="en-US" b="1" dirty="0">
                <a:solidFill>
                  <a:srgbClr val="FF0000"/>
                </a:solidFill>
              </a:rPr>
              <a:t>volcanic ash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Presence of </a:t>
            </a:r>
            <a:r>
              <a:rPr lang="en-US" b="1" dirty="0">
                <a:solidFill>
                  <a:srgbClr val="FF0000"/>
                </a:solidFill>
              </a:rPr>
              <a:t>hard body</a:t>
            </a:r>
            <a:r>
              <a:rPr lang="en-US" dirty="0"/>
              <a:t> or plant parts –  teeth, bones, shell - soft parts decompose quickly.</a:t>
            </a:r>
          </a:p>
          <a:p>
            <a:pPr marL="514350" indent="-514350"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Consistent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temperatures.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057400"/>
            <a:ext cx="303970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01" y="533400"/>
            <a:ext cx="8534400" cy="758952"/>
          </a:xfrm>
        </p:spPr>
        <p:txBody>
          <a:bodyPr>
            <a:noAutofit/>
          </a:bodyPr>
          <a:lstStyle/>
          <a:p>
            <a:r>
              <a:rPr lang="en-US" sz="4000" b="1" dirty="0"/>
              <a:t>BEST CONDITIONS FOR FOSSILS TO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413248" cy="4873752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5"/>
            </a:pPr>
            <a:r>
              <a:rPr lang="en-US" dirty="0"/>
              <a:t>Lots of minerals in ground water – </a:t>
            </a:r>
            <a:r>
              <a:rPr lang="en-US" b="1" dirty="0">
                <a:solidFill>
                  <a:srgbClr val="FF0000"/>
                </a:solidFill>
              </a:rPr>
              <a:t>minerals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slowly replace body.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 startAt="6"/>
            </a:pPr>
            <a:r>
              <a:rPr lang="en-US" b="1" dirty="0">
                <a:solidFill>
                  <a:srgbClr val="FF0000"/>
                </a:solidFill>
              </a:rPr>
              <a:t>Very fine </a:t>
            </a:r>
            <a:r>
              <a:rPr lang="en-US" dirty="0"/>
              <a:t>sediments.</a:t>
            </a:r>
            <a:br>
              <a:rPr lang="en-US" dirty="0"/>
            </a:br>
            <a:endParaRPr lang="en-US" dirty="0"/>
          </a:p>
          <a:p>
            <a:pPr marL="514350" indent="-514350">
              <a:buAutoNum type="arabicPeriod" startAt="6"/>
            </a:pPr>
            <a:r>
              <a:rPr lang="en-US" b="1" dirty="0">
                <a:solidFill>
                  <a:srgbClr val="FF0000"/>
                </a:solidFill>
              </a:rPr>
              <a:t>Calm conditions</a:t>
            </a:r>
            <a:r>
              <a:rPr lang="en-US" dirty="0"/>
              <a:t>, so that remains are not broken up (ex: waves, wind.).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057400"/>
            <a:ext cx="303970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2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b="1" dirty="0"/>
              <a:t>FOSSILS PROVIDE CLUES TO THE PAST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600200"/>
            <a:ext cx="41148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b="1" dirty="0">
                <a:solidFill>
                  <a:srgbClr val="FF0000"/>
                </a:solidFill>
              </a:rPr>
              <a:t>What</a:t>
            </a:r>
            <a:r>
              <a:rPr lang="en-US" sz="3200" dirty="0">
                <a:solidFill>
                  <a:srgbClr val="000000"/>
                </a:solidFill>
              </a:rPr>
              <a:t> living things existed in the past.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b="1" dirty="0">
                <a:solidFill>
                  <a:srgbClr val="FF0000"/>
                </a:solidFill>
              </a:rPr>
              <a:t>How</a:t>
            </a:r>
            <a:r>
              <a:rPr lang="en-US" sz="3200" dirty="0">
                <a:solidFill>
                  <a:srgbClr val="000000"/>
                </a:solidFill>
              </a:rPr>
              <a:t> living organisms have changed over time.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000000"/>
                </a:solidFill>
              </a:rPr>
              <a:t>What ecosystems and environments were like.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9812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5410200"/>
            <a:ext cx="80010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What can you conclude about past environments in places where fish fossils are found?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>
            <a:noAutofit/>
          </a:bodyPr>
          <a:lstStyle/>
          <a:p>
            <a:r>
              <a:rPr lang="en-US" sz="4800" b="1" dirty="0"/>
              <a:t>FOSSIL DATING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447800"/>
            <a:ext cx="8686800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Absolute</a:t>
            </a:r>
            <a:r>
              <a:rPr lang="en-US" sz="2800" b="1" dirty="0">
                <a:solidFill>
                  <a:srgbClr val="000000"/>
                </a:solidFill>
              </a:rPr>
              <a:t> age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rgbClr val="FF0000"/>
                </a:solidFill>
              </a:rPr>
              <a:t>Radiometric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dating (remember Penny Lab and half life?)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Radioactive isotopes – carbon, nitrogen, uranium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Tells how many millions of years old something is.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4038600"/>
            <a:ext cx="3303270" cy="254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4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>
            <a:noAutofit/>
          </a:bodyPr>
          <a:lstStyle/>
          <a:p>
            <a:r>
              <a:rPr lang="en-US" sz="4800" b="1" dirty="0"/>
              <a:t>FOSSIL DATING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2900" y="1371600"/>
            <a:ext cx="8610600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Relative</a:t>
            </a:r>
            <a:r>
              <a:rPr lang="en-US" sz="2800" b="1" dirty="0">
                <a:solidFill>
                  <a:srgbClr val="000000"/>
                </a:solidFill>
              </a:rPr>
              <a:t> dating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Location of fossils in </a:t>
            </a:r>
            <a:r>
              <a:rPr lang="en-US" sz="2800" b="1" dirty="0">
                <a:solidFill>
                  <a:srgbClr val="FF0000"/>
                </a:solidFill>
              </a:rPr>
              <a:t>layers of rock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rgbClr val="FF0000"/>
                </a:solidFill>
              </a:rPr>
              <a:t>Oldest</a:t>
            </a:r>
            <a:r>
              <a:rPr lang="en-US" sz="2800" dirty="0">
                <a:solidFill>
                  <a:srgbClr val="000000"/>
                </a:solidFill>
              </a:rPr>
              <a:t> layers are </a:t>
            </a:r>
            <a:r>
              <a:rPr lang="en-US" sz="2800" b="1" dirty="0">
                <a:solidFill>
                  <a:srgbClr val="FF0000"/>
                </a:solidFill>
              </a:rPr>
              <a:t>below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newer layers.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Tells which are older or younger without specific dates.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191000"/>
            <a:ext cx="33528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2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516" y="609600"/>
            <a:ext cx="7772400" cy="762000"/>
          </a:xfrm>
        </p:spPr>
        <p:txBody>
          <a:bodyPr>
            <a:noAutofit/>
          </a:bodyPr>
          <a:lstStyle/>
          <a:p>
            <a:r>
              <a:rPr lang="en-US" sz="4400" b="1" dirty="0"/>
              <a:t>FOSSILIZATION:  MINERALIZATION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52600"/>
            <a:ext cx="8458200" cy="4343400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This is creating a fossil using minerals to replace the hard tissue.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More </a:t>
            </a:r>
            <a:r>
              <a:rPr lang="en-US" sz="3600" b="1" dirty="0">
                <a:solidFill>
                  <a:srgbClr val="FF0000"/>
                </a:solidFill>
              </a:rPr>
              <a:t>common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type of fossil.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Soft body parts quickly decay – harder tissues take longer.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Mineralized water </a:t>
            </a:r>
            <a:r>
              <a:rPr lang="en-US" sz="3600" dirty="0"/>
              <a:t>fills the pores of the organic tissues and moves through the cellular spaces.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Water evaporates.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Excess minerals </a:t>
            </a:r>
            <a:r>
              <a:rPr lang="en-US" sz="3600" b="1" dirty="0">
                <a:solidFill>
                  <a:srgbClr val="FF0000"/>
                </a:solidFill>
              </a:rPr>
              <a:t>replace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tissues over time.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3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53" y="533400"/>
            <a:ext cx="61531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16" y="3581400"/>
            <a:ext cx="61436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21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447800"/>
            <a:ext cx="2958592" cy="213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noAutofit/>
          </a:bodyPr>
          <a:lstStyle/>
          <a:p>
            <a:r>
              <a:rPr lang="en-US" sz="4000" b="1" dirty="0"/>
              <a:t>FOSSILIZATION:  OTHER METHODS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799" y="1371600"/>
            <a:ext cx="5241605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/>
              <a:t>Other ways to Fossilize: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Mummification</a:t>
            </a:r>
            <a:r>
              <a:rPr lang="en-US" sz="2800" dirty="0"/>
              <a:t>:  Drying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Amber</a:t>
            </a:r>
            <a:r>
              <a:rPr lang="en-US" sz="2800" dirty="0"/>
              <a:t>: Tree sap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Tar Seeps</a:t>
            </a:r>
            <a:r>
              <a:rPr lang="en-US" sz="2800" dirty="0"/>
              <a:t>: Petroleum ooze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399" y="5334000"/>
            <a:ext cx="5013005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NOTE: Fossilization is Rare!  </a:t>
            </a:r>
          </a:p>
          <a:p>
            <a:pPr algn="ctr"/>
            <a:r>
              <a:rPr lang="en-US" b="1" i="1" dirty="0"/>
              <a:t>Most organisms decay first</a:t>
            </a:r>
            <a:r>
              <a:rPr lang="en-US" dirty="0"/>
              <a:t>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3434428"/>
            <a:ext cx="2667000" cy="189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823" y="3828567"/>
            <a:ext cx="2763026" cy="233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noAutofit/>
          </a:bodyPr>
          <a:lstStyle/>
          <a:p>
            <a:r>
              <a:rPr lang="en-US" sz="4000" b="1" dirty="0"/>
              <a:t>FOSSILIZATION:  OTHER METHODS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5257800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/>
              <a:t>Other ways to Fossilize: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Freezing</a:t>
            </a:r>
            <a:r>
              <a:rPr lang="en-US" sz="2800" dirty="0"/>
              <a:t>:  Ice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Carbonization</a:t>
            </a:r>
            <a:r>
              <a:rPr lang="en-US" sz="2800" dirty="0"/>
              <a:t>:  Carbon print remains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Chemicalization</a:t>
            </a:r>
            <a:r>
              <a:rPr lang="en-US" sz="2800" dirty="0"/>
              <a:t>:  ex:  Peat bog</a:t>
            </a:r>
          </a:p>
        </p:txBody>
      </p:sp>
      <p:pic>
        <p:nvPicPr>
          <p:cNvPr id="36866" name="Picture 2" descr="http://ts2.mm.bing.net/th?id=H.4578891561960013&amp;w=240&amp;h=180&amp;c=7&amp;rs=1&amp;url=http%3a%2f%2fquizlet.com%2f4872010%2ftwin-peaks-science-ch89-fossils-etc-flash-cards%2f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2014" y="4048125"/>
            <a:ext cx="2921000" cy="219075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18189"/>
            <a:ext cx="267154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3435799" cy="210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83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685800"/>
            <a:ext cx="7772400" cy="685800"/>
          </a:xfrm>
        </p:spPr>
        <p:txBody>
          <a:bodyPr>
            <a:noAutofit/>
          </a:bodyPr>
          <a:lstStyle/>
          <a:p>
            <a:r>
              <a:rPr lang="en-US" sz="4400" b="1" dirty="0"/>
              <a:t>TYPES OF FOSSILS:  CASTS AND MOLDS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3434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Do not </a:t>
            </a:r>
            <a:r>
              <a:rPr lang="en-US" sz="2400" dirty="0"/>
              <a:t>contain actual remains.</a:t>
            </a:r>
          </a:p>
          <a:p>
            <a:pPr marL="0" indent="0">
              <a:buNone/>
            </a:pPr>
            <a:r>
              <a:rPr lang="en-US" sz="2400" dirty="0"/>
              <a:t>Are </a:t>
            </a:r>
            <a:r>
              <a:rPr lang="en-US" sz="2400" b="1" dirty="0">
                <a:solidFill>
                  <a:srgbClr val="FF0000"/>
                </a:solidFill>
              </a:rPr>
              <a:t>impressions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of physical characteristics.</a:t>
            </a:r>
          </a:p>
          <a:p>
            <a:pPr marL="0" indent="0">
              <a:buNone/>
            </a:pPr>
            <a:r>
              <a:rPr lang="en-US" sz="2400" dirty="0"/>
              <a:t>Organism dies and buried in sediment creating </a:t>
            </a:r>
            <a:r>
              <a:rPr lang="en-US" sz="2400" b="1" dirty="0">
                <a:solidFill>
                  <a:srgbClr val="FF0000"/>
                </a:solidFill>
              </a:rPr>
              <a:t>imprint</a:t>
            </a:r>
            <a:r>
              <a:rPr lang="en-US" sz="2400" dirty="0"/>
              <a:t>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Mold</a:t>
            </a:r>
            <a:r>
              <a:rPr lang="en-US" sz="2400" b="1" dirty="0"/>
              <a:t>:  </a:t>
            </a:r>
            <a:r>
              <a:rPr lang="en-US" sz="2400" dirty="0"/>
              <a:t>Imprint left by tissues - most often bones, shells, and hard parts.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Cast</a:t>
            </a:r>
            <a:r>
              <a:rPr lang="en-US" sz="2400" b="1" dirty="0"/>
              <a:t>:  </a:t>
            </a:r>
            <a:r>
              <a:rPr lang="en-US" sz="2400" dirty="0"/>
              <a:t>Minerals fill in mold and take shape of original organism.</a:t>
            </a:r>
            <a:endParaRPr lang="en-US" sz="2400" b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962400"/>
            <a:ext cx="3175000" cy="2336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524000"/>
            <a:ext cx="3657600" cy="2126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772400" cy="685800"/>
          </a:xfrm>
        </p:spPr>
        <p:txBody>
          <a:bodyPr>
            <a:noAutofit/>
          </a:bodyPr>
          <a:lstStyle/>
          <a:p>
            <a:r>
              <a:rPr lang="en-US" sz="4400" b="1" dirty="0"/>
              <a:t>TYPES OF FOSSILS:  IMPRINTS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876800" cy="45720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Shallow external molds </a:t>
            </a:r>
            <a:r>
              <a:rPr lang="en-US" sz="2800" dirty="0"/>
              <a:t>or voids left by animal or plant tissue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Formed from </a:t>
            </a:r>
            <a:r>
              <a:rPr lang="en-US" sz="2800" b="1" dirty="0">
                <a:solidFill>
                  <a:srgbClr val="FF0000"/>
                </a:solidFill>
              </a:rPr>
              <a:t>compression of tissues</a:t>
            </a:r>
            <a:r>
              <a:rPr lang="en-US" sz="2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Can include carbonization – dark organic residue.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Carbon imprints can show surface features.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295400"/>
            <a:ext cx="32258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6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b="1" dirty="0"/>
              <a:t>TYPES OF FOSSILS:  COPROLITES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6482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Coprolites</a:t>
            </a:r>
            <a:r>
              <a:rPr lang="en-US" sz="2800" b="1" dirty="0"/>
              <a:t>: </a:t>
            </a:r>
            <a:endParaRPr lang="en-US" sz="2800" dirty="0"/>
          </a:p>
          <a:p>
            <a:r>
              <a:rPr lang="en-US" sz="2800" dirty="0"/>
              <a:t>Fossilized </a:t>
            </a:r>
            <a:r>
              <a:rPr lang="en-US" sz="2800" b="1" dirty="0">
                <a:solidFill>
                  <a:srgbClr val="FF0000"/>
                </a:solidFill>
              </a:rPr>
              <a:t>dung</a:t>
            </a:r>
            <a:r>
              <a:rPr lang="en-US" sz="2800" dirty="0"/>
              <a:t>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Rare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due to rapid decay.</a:t>
            </a:r>
          </a:p>
          <a:p>
            <a:r>
              <a:rPr lang="en-US" sz="2800" dirty="0"/>
              <a:t>More common for fish and reptiles.</a:t>
            </a:r>
          </a:p>
          <a:p>
            <a:r>
              <a:rPr lang="en-US" sz="2800" dirty="0"/>
              <a:t>Can provide information about organism's diet.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209800"/>
            <a:ext cx="3683896" cy="1752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4677" y="4724400"/>
            <a:ext cx="1359123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4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4257" y="3886200"/>
            <a:ext cx="3454400" cy="2099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b="1" dirty="0"/>
              <a:t>TYPES OF FOSSILS:  GASTROLITHS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82296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Gastroliths</a:t>
            </a:r>
            <a:r>
              <a:rPr lang="en-US" sz="2800" b="1" dirty="0"/>
              <a:t>: </a:t>
            </a:r>
            <a:endParaRPr lang="en-US" sz="2800" dirty="0"/>
          </a:p>
          <a:p>
            <a:r>
              <a:rPr lang="en-US" sz="2800" b="1" dirty="0">
                <a:solidFill>
                  <a:srgbClr val="FF0000"/>
                </a:solidFill>
              </a:rPr>
              <a:t>Digestive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(gizzard) stones.</a:t>
            </a:r>
          </a:p>
          <a:p>
            <a:r>
              <a:rPr lang="en-US" sz="2800" dirty="0"/>
              <a:t>Usually reptiles.</a:t>
            </a:r>
          </a:p>
          <a:p>
            <a:r>
              <a:rPr lang="en-US" sz="2800" dirty="0"/>
              <a:t>Provide clues to feeding habits.</a:t>
            </a:r>
          </a:p>
        </p:txBody>
      </p:sp>
    </p:spTree>
    <p:extLst>
      <p:ext uri="{BB962C8B-B14F-4D97-AF65-F5344CB8AC3E}">
        <p14:creationId xmlns:p14="http://schemas.microsoft.com/office/powerpoint/2010/main" val="39380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74914"/>
            <a:ext cx="7772400" cy="685800"/>
          </a:xfrm>
        </p:spPr>
        <p:txBody>
          <a:bodyPr>
            <a:noAutofit/>
          </a:bodyPr>
          <a:lstStyle/>
          <a:p>
            <a:r>
              <a:rPr lang="en-US" sz="4400" b="1" dirty="0"/>
              <a:t>TYPES OF FOSSILS:  TRACE FOSSILS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648200" cy="4724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Evidence of life, includes: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Tracks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Trails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Footprints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Burrows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Borings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Ichnology</a:t>
            </a:r>
            <a:r>
              <a:rPr lang="en-US" sz="3200" b="1" dirty="0"/>
              <a:t>:  </a:t>
            </a:r>
            <a:r>
              <a:rPr lang="en-US" sz="3200" dirty="0"/>
              <a:t>the study of the behavior of extinct organisms by studying trace fossils.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250" y="3810000"/>
            <a:ext cx="3403600" cy="255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371600"/>
            <a:ext cx="3797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3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>
            <a:noAutofit/>
          </a:bodyPr>
          <a:lstStyle/>
          <a:p>
            <a:r>
              <a:rPr lang="en-US" sz="4800" b="1" dirty="0"/>
              <a:t>FINDING FOSSILS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3962400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right kind of rock</a:t>
            </a:r>
            <a:r>
              <a:rPr lang="en-US" dirty="0"/>
              <a:t>:</a:t>
            </a:r>
          </a:p>
          <a:p>
            <a:r>
              <a:rPr lang="en-US" b="1" dirty="0">
                <a:solidFill>
                  <a:srgbClr val="FF0000"/>
                </a:solidFill>
              </a:rPr>
              <a:t>Sedimentary</a:t>
            </a: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right age rock</a:t>
            </a:r>
            <a:r>
              <a:rPr lang="en-US" dirty="0"/>
              <a:t>:</a:t>
            </a:r>
          </a:p>
          <a:p>
            <a:r>
              <a:rPr lang="en-US" dirty="0"/>
              <a:t>Most multicellular life appeared </a:t>
            </a:r>
            <a:r>
              <a:rPr lang="en-US" b="1" dirty="0">
                <a:solidFill>
                  <a:srgbClr val="FF0000"/>
                </a:solidFill>
              </a:rPr>
              <a:t>less than 500 million </a:t>
            </a:r>
            <a:r>
              <a:rPr lang="en-US" dirty="0"/>
              <a:t>years ago.</a:t>
            </a:r>
          </a:p>
          <a:p>
            <a:r>
              <a:rPr lang="en-US" dirty="0"/>
              <a:t>Different organisms appear in different time periods.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5400"/>
            <a:ext cx="4288749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8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>
            <a:noAutofit/>
          </a:bodyPr>
          <a:lstStyle/>
          <a:p>
            <a:r>
              <a:rPr lang="en-US" sz="4800" b="1" dirty="0"/>
              <a:t>FINDING FOSSILS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3962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right environment </a:t>
            </a:r>
            <a:r>
              <a:rPr lang="en-US" dirty="0"/>
              <a:t>for preservation:</a:t>
            </a:r>
          </a:p>
          <a:p>
            <a:r>
              <a:rPr lang="en-US" dirty="0"/>
              <a:t>Example:  </a:t>
            </a:r>
            <a:r>
              <a:rPr lang="en-US" b="1" dirty="0">
                <a:solidFill>
                  <a:srgbClr val="FF0000"/>
                </a:solidFill>
              </a:rPr>
              <a:t>ancient seas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5400"/>
            <a:ext cx="4288749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4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7620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FOSSIL RECONSTRUCTION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495800" cy="4648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Difficulty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dependent on how much remains.</a:t>
            </a:r>
          </a:p>
          <a:p>
            <a:pPr marL="0" indent="0">
              <a:buNone/>
            </a:pPr>
            <a:r>
              <a:rPr lang="en-US" dirty="0"/>
              <a:t>Clues from:</a:t>
            </a:r>
          </a:p>
          <a:p>
            <a:r>
              <a:rPr lang="en-US" dirty="0"/>
              <a:t>Position of the remains.</a:t>
            </a:r>
          </a:p>
          <a:p>
            <a:r>
              <a:rPr lang="en-US" dirty="0"/>
              <a:t>Best-fit calculations.</a:t>
            </a:r>
          </a:p>
          <a:p>
            <a:r>
              <a:rPr lang="en-US" dirty="0"/>
              <a:t>Structural considerations.</a:t>
            </a:r>
          </a:p>
          <a:p>
            <a:r>
              <a:rPr lang="en-US" dirty="0"/>
              <a:t>Similarities in known and modern organisms.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524000"/>
            <a:ext cx="3581400" cy="45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2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>
            <a:no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403860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Fossils tell us a lot about:</a:t>
            </a:r>
          </a:p>
          <a:p>
            <a:pPr marL="514350" indent="-514350">
              <a:buAutoNum type="alphaUcPeriod"/>
            </a:pPr>
            <a:r>
              <a:rPr lang="en-US" dirty="0"/>
              <a:t>Recent human history</a:t>
            </a:r>
          </a:p>
          <a:p>
            <a:pPr marL="514350" indent="-514350">
              <a:buAutoNum type="alphaUcPeriod"/>
            </a:pPr>
            <a:r>
              <a:rPr lang="en-US" dirty="0"/>
              <a:t>What the Earth is made of</a:t>
            </a:r>
          </a:p>
          <a:p>
            <a:pPr marL="514350" indent="-514350">
              <a:buAutoNum type="alphaUcPeriod"/>
            </a:pPr>
            <a:r>
              <a:rPr lang="en-US" dirty="0"/>
              <a:t>Past environments</a:t>
            </a:r>
          </a:p>
          <a:p>
            <a:pPr marL="514350" indent="-514350">
              <a:buAutoNum type="alphaUcPeriod"/>
            </a:pPr>
            <a:r>
              <a:rPr lang="en-US" dirty="0"/>
              <a:t>Origin of Earth’s oceans</a:t>
            </a:r>
          </a:p>
        </p:txBody>
      </p:sp>
      <p:pic>
        <p:nvPicPr>
          <p:cNvPr id="8" name="Picture 4" descr="http://ts4.mm.bing.net/th?id=H.4519775654447303&amp;w=214&amp;h=183&amp;c=7&amp;rs=1&amp;pid=1.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971800"/>
            <a:ext cx="3475220" cy="29718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09600" y="4114800"/>
            <a:ext cx="3886200" cy="5334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5669224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REVIEW #1 due tomorrow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13" y="6858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b="1" dirty="0"/>
              <a:t>LAB:  FOSSIL RECONSTRUCTION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381000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lab, you will construct a skeleton of a mystery fossil from the Jurassic Period and make inferences about what the animal looked like, what food it ate, and its environment. </a:t>
            </a:r>
          </a:p>
        </p:txBody>
      </p:sp>
      <p:pic>
        <p:nvPicPr>
          <p:cNvPr id="5" name="Picture 4" descr="http://comps.canstockphoto.com/can-stock-photo_csp208535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905000"/>
            <a:ext cx="3567113" cy="375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1615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13" y="6858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b="1" dirty="0"/>
              <a:t>LAB:  FOSSIL RECONSTRUCTION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3810000" cy="4953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Neatly cut out the pieces.</a:t>
            </a:r>
          </a:p>
          <a:p>
            <a:pPr marL="514350" indent="-514350">
              <a:buAutoNum type="arabicPeriod"/>
            </a:pPr>
            <a:r>
              <a:rPr lang="en-US" dirty="0"/>
              <a:t>Piece them together at your lab desk.  Follow directions on the lab sheet.</a:t>
            </a:r>
          </a:p>
          <a:p>
            <a:pPr marL="514350" indent="-514350">
              <a:buAutoNum type="arabicPeriod"/>
            </a:pPr>
            <a:r>
              <a:rPr lang="en-US" dirty="0"/>
              <a:t>Once you are satisfied, you will glue it down on the colored piece of paper.</a:t>
            </a:r>
          </a:p>
        </p:txBody>
      </p:sp>
      <p:pic>
        <p:nvPicPr>
          <p:cNvPr id="5" name="Picture 4" descr="http://comps.canstockphoto.com/can-stock-photo_csp208535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905000"/>
            <a:ext cx="3567113" cy="375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9614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13" y="685800"/>
            <a:ext cx="7772400" cy="685800"/>
          </a:xfrm>
        </p:spPr>
        <p:txBody>
          <a:bodyPr>
            <a:noAutofit/>
          </a:bodyPr>
          <a:lstStyle/>
          <a:p>
            <a:r>
              <a:rPr lang="en-US" sz="4000" b="1" dirty="0"/>
              <a:t>LAB:  FOSSIL RECONSTRUCTION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3810000" cy="46482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4"/>
            </a:pPr>
            <a:r>
              <a:rPr lang="en-US" dirty="0"/>
              <a:t>Once you have glued it down, answer the questions on the lab sheet.  </a:t>
            </a:r>
          </a:p>
          <a:p>
            <a:pPr marL="514350" indent="-514350">
              <a:buAutoNum type="arabicPeriod" startAt="4"/>
            </a:pPr>
            <a:r>
              <a:rPr lang="en-US" dirty="0"/>
              <a:t>One person in the group turns in the reconstruction.</a:t>
            </a:r>
          </a:p>
          <a:p>
            <a:pPr marL="514350" indent="-514350">
              <a:buAutoNum type="arabicPeriod" startAt="4"/>
            </a:pPr>
            <a:r>
              <a:rPr lang="en-US" dirty="0"/>
              <a:t>Make sure your lab partners are listed on your lab sheet.</a:t>
            </a:r>
          </a:p>
        </p:txBody>
      </p:sp>
      <p:pic>
        <p:nvPicPr>
          <p:cNvPr id="5" name="Picture 4" descr="http://comps.canstockphoto.com/can-stock-photo_csp208535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905000"/>
            <a:ext cx="3567113" cy="375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9614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2367</TotalTime>
  <Words>945</Words>
  <Application>Microsoft Office PowerPoint</Application>
  <PresentationFormat>On-screen Show (4:3)</PresentationFormat>
  <Paragraphs>151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Georgia</vt:lpstr>
      <vt:lpstr>Lucida Grande</vt:lpstr>
      <vt:lpstr>Times New Roman</vt:lpstr>
      <vt:lpstr>Wingdings</vt:lpstr>
      <vt:lpstr>Wingdings 2</vt:lpstr>
      <vt:lpstr>Zapf Dingbats</vt:lpstr>
      <vt:lpstr>Civic</vt:lpstr>
      <vt:lpstr>DO NOW</vt:lpstr>
      <vt:lpstr>WHAT TO KEEP</vt:lpstr>
      <vt:lpstr>REVIEW</vt:lpstr>
      <vt:lpstr>FOSSIL RECORD</vt:lpstr>
      <vt:lpstr>WHAT ARE FOSSILS?</vt:lpstr>
      <vt:lpstr>WHY STUDY FOSSILS?</vt:lpstr>
      <vt:lpstr>FOSSILS FOUND IN SEDIMENTARY ROCKS</vt:lpstr>
      <vt:lpstr>FOSSILS FOUND IN SEDIMENTARY ROCKS</vt:lpstr>
      <vt:lpstr>BEST CONDITIONS FOR FOSSILS TO FORM</vt:lpstr>
      <vt:lpstr>BEST CONDITIONS FOR FOSSILS TO FORM</vt:lpstr>
      <vt:lpstr>FOSSILS PROVIDE CLUES TO THE PAST</vt:lpstr>
      <vt:lpstr>FOSSIL DATING</vt:lpstr>
      <vt:lpstr>FOSSIL DATING</vt:lpstr>
      <vt:lpstr>FOSSILIZATION:  MINERALIZATION</vt:lpstr>
      <vt:lpstr>PowerPoint Presentation</vt:lpstr>
      <vt:lpstr>FOSSILIZATION:  OTHER METHODS</vt:lpstr>
      <vt:lpstr>FOSSILIZATION:  OTHER METHODS</vt:lpstr>
      <vt:lpstr>TYPES OF FOSSILS:  CASTS AND MOLDS</vt:lpstr>
      <vt:lpstr>TYPES OF FOSSILS:  IMPRINTS  </vt:lpstr>
      <vt:lpstr>TYPES OF FOSSILS:  COPROLITES</vt:lpstr>
      <vt:lpstr>TYPES OF FOSSILS:  GASTROLITHS  </vt:lpstr>
      <vt:lpstr>TYPES OF FOSSILS:  TRACE FOSSILS</vt:lpstr>
      <vt:lpstr>FINDING FOSSILS</vt:lpstr>
      <vt:lpstr>FINDING FOSSILS</vt:lpstr>
      <vt:lpstr>FOSSIL RECONSTRUCTION</vt:lpstr>
      <vt:lpstr>REVIEW</vt:lpstr>
      <vt:lpstr>LAB:  FOSSIL RECONSTRUCTION</vt:lpstr>
      <vt:lpstr>LAB:  FOSSIL RECONSTRUCTION</vt:lpstr>
      <vt:lpstr>LAB:  FOSSIL RECONSTRUCTION</vt:lpstr>
    </vt:vector>
  </TitlesOfParts>
  <Manager/>
  <Company>Forsyth County Schools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Fossil Record</dc:title>
  <dc:subject/>
  <dc:creator>Forsyth County School System</dc:creator>
  <cp:keywords/>
  <dc:description/>
  <cp:lastModifiedBy>Nancy</cp:lastModifiedBy>
  <cp:revision>114</cp:revision>
  <dcterms:created xsi:type="dcterms:W3CDTF">2007-01-25T22:03:19Z</dcterms:created>
  <dcterms:modified xsi:type="dcterms:W3CDTF">2017-01-03T01:48:31Z</dcterms:modified>
  <cp:category/>
</cp:coreProperties>
</file>