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49" r:id="rId1"/>
  </p:sldMasterIdLst>
  <p:notesMasterIdLst>
    <p:notesMasterId r:id="rId36"/>
  </p:notesMasterIdLst>
  <p:handoutMasterIdLst>
    <p:handoutMasterId r:id="rId37"/>
  </p:handoutMasterIdLst>
  <p:sldIdLst>
    <p:sldId id="301" r:id="rId2"/>
    <p:sldId id="299" r:id="rId3"/>
    <p:sldId id="256" r:id="rId4"/>
    <p:sldId id="302" r:id="rId5"/>
    <p:sldId id="289" r:id="rId6"/>
    <p:sldId id="303" r:id="rId7"/>
    <p:sldId id="260" r:id="rId8"/>
    <p:sldId id="291" r:id="rId9"/>
    <p:sldId id="293" r:id="rId10"/>
    <p:sldId id="304" r:id="rId11"/>
    <p:sldId id="257" r:id="rId12"/>
    <p:sldId id="258" r:id="rId13"/>
    <p:sldId id="294" r:id="rId14"/>
    <p:sldId id="305" r:id="rId15"/>
    <p:sldId id="282" r:id="rId16"/>
    <p:sldId id="306" r:id="rId17"/>
    <p:sldId id="281" r:id="rId18"/>
    <p:sldId id="312" r:id="rId19"/>
    <p:sldId id="313" r:id="rId20"/>
    <p:sldId id="259" r:id="rId21"/>
    <p:sldId id="271" r:id="rId22"/>
    <p:sldId id="307" r:id="rId23"/>
    <p:sldId id="295" r:id="rId24"/>
    <p:sldId id="296" r:id="rId25"/>
    <p:sldId id="308" r:id="rId26"/>
    <p:sldId id="266" r:id="rId27"/>
    <p:sldId id="276" r:id="rId28"/>
    <p:sldId id="309" r:id="rId29"/>
    <p:sldId id="310" r:id="rId30"/>
    <p:sldId id="297" r:id="rId31"/>
    <p:sldId id="311" r:id="rId32"/>
    <p:sldId id="298" r:id="rId33"/>
    <p:sldId id="300" r:id="rId34"/>
    <p:sldId id="314" r:id="rId35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400" b="1" kern="1200">
        <a:solidFill>
          <a:schemeClr val="tx2"/>
        </a:solidFill>
        <a:latin typeface="Euclid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b="1" kern="1200">
        <a:solidFill>
          <a:schemeClr val="tx2"/>
        </a:solidFill>
        <a:latin typeface="Euclid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b="1" kern="1200">
        <a:solidFill>
          <a:schemeClr val="tx2"/>
        </a:solidFill>
        <a:latin typeface="Euclid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b="1" kern="1200">
        <a:solidFill>
          <a:schemeClr val="tx2"/>
        </a:solidFill>
        <a:latin typeface="Euclid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b="1" kern="1200">
        <a:solidFill>
          <a:schemeClr val="tx2"/>
        </a:solidFill>
        <a:latin typeface="Euclid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4400" b="1" kern="1200">
        <a:solidFill>
          <a:schemeClr val="tx2"/>
        </a:solidFill>
        <a:latin typeface="Euclid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4400" b="1" kern="1200">
        <a:solidFill>
          <a:schemeClr val="tx2"/>
        </a:solidFill>
        <a:latin typeface="Euclid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4400" b="1" kern="1200">
        <a:solidFill>
          <a:schemeClr val="tx2"/>
        </a:solidFill>
        <a:latin typeface="Euclid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4400" b="1" kern="1200">
        <a:solidFill>
          <a:schemeClr val="tx2"/>
        </a:solidFill>
        <a:latin typeface="Euclid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404"/>
    <a:srgbClr val="FF5B05"/>
    <a:srgbClr val="FF0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568272F2-9EB8-914A-8047-A8A9672D4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83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EADD4366-8885-6443-A670-58107A43C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011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435EA477-87E8-FD4E-A6BA-CBE559281C91}" type="slidenum">
              <a:rPr lang="en-US" sz="1200" smtClean="0"/>
              <a:pPr>
                <a:defRPr/>
              </a:pPr>
              <a:t>3</a:t>
            </a:fld>
            <a:endParaRPr lang="en-US" sz="1200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BE23F80E-CB65-024F-8FCC-73E70025E948}" type="slidenum">
              <a:rPr lang="en-US" sz="1200" smtClean="0"/>
              <a:pPr>
                <a:defRPr/>
              </a:pPr>
              <a:t>7</a:t>
            </a:fld>
            <a:endParaRPr lang="en-US" sz="1200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CE891265-DE28-6C49-BFE2-FC3DAA7AF457}" type="slidenum">
              <a:rPr lang="en-US" sz="1200" smtClean="0"/>
              <a:pPr>
                <a:defRPr/>
              </a:pPr>
              <a:t>11</a:t>
            </a:fld>
            <a:endParaRPr lang="en-US" sz="120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99FFCDBC-846C-AB44-BB7F-AF695F6CCA00}" type="slidenum">
              <a:rPr lang="en-US" sz="1200" smtClean="0"/>
              <a:pPr>
                <a:defRPr/>
              </a:pPr>
              <a:t>12</a:t>
            </a:fld>
            <a:endParaRPr lang="en-U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3AAE6A0D-DDFC-834A-8C60-E34B9D69A7A4}" type="slidenum">
              <a:rPr lang="en-US" sz="1200" smtClean="0"/>
              <a:pPr>
                <a:defRPr/>
              </a:pPr>
              <a:t>15</a:t>
            </a:fld>
            <a:endParaRPr lang="en-US" sz="120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3CD9393A-81AC-DF44-BE1E-D64967FB7F05}" type="slidenum">
              <a:rPr lang="en-US" sz="1200" smtClean="0"/>
              <a:pPr>
                <a:defRPr/>
              </a:pPr>
              <a:t>17</a:t>
            </a:fld>
            <a:endParaRPr lang="en-US" sz="120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57860092-6285-0144-AA25-6CAA5E2AADC7}" type="slidenum">
              <a:rPr lang="en-US" sz="1200" smtClean="0"/>
              <a:pPr>
                <a:defRPr/>
              </a:pPr>
              <a:t>20</a:t>
            </a:fld>
            <a:endParaRPr 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CD4348E7-186E-E240-A995-CFB791A1F8BA}" type="slidenum">
              <a:rPr lang="en-US" sz="1200" smtClean="0"/>
              <a:pPr>
                <a:defRPr/>
              </a:pPr>
              <a:t>21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CD4348E7-186E-E240-A995-CFB791A1F8BA}" type="slidenum">
              <a:rPr lang="en-US" sz="1200" smtClean="0"/>
              <a:pPr>
                <a:defRPr/>
              </a:pPr>
              <a:t>22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54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D2E866EF-B3AC-6A43-9C44-696891D8EECB}" type="slidenum">
              <a:rPr lang="en-US" sz="1200" smtClean="0"/>
              <a:pPr>
                <a:defRPr/>
              </a:pPr>
              <a:t>26</a:t>
            </a:fld>
            <a:endParaRPr lang="en-US" sz="12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5B4515A5-D50D-4947-AF0C-727BCE9F8D21}" type="slidenum">
              <a:rPr lang="en-US" sz="1200" smtClean="0"/>
              <a:pPr>
                <a:defRPr/>
              </a:pPr>
              <a:t>27</a:t>
            </a:fld>
            <a:endParaRPr lang="en-US" sz="120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5B4515A5-D50D-4947-AF0C-727BCE9F8D21}" type="slidenum">
              <a:rPr lang="en-US" sz="1200" smtClean="0"/>
              <a:pPr>
                <a:defRPr/>
              </a:pPr>
              <a:t>28</a:t>
            </a:fld>
            <a:endParaRPr lang="en-US" sz="120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906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>
              <a:defRPr/>
            </a:pPr>
            <a:fld id="{5B4515A5-D50D-4947-AF0C-727BCE9F8D21}" type="slidenum">
              <a:rPr lang="en-US" sz="1200" smtClean="0"/>
              <a:pPr>
                <a:defRPr/>
              </a:pPr>
              <a:t>29</a:t>
            </a:fld>
            <a:endParaRPr lang="en-US" sz="120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68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28738" y="1295400"/>
            <a:ext cx="6486525" cy="3152775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/>
          <a:p>
            <a:pPr eaLnBrk="1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/>
            </a:pPr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rtlCol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CE8A1-CB7A-D444-AA61-49B915547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49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53556-A56F-2748-9FAC-7C1CD2823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6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26EF-51D6-1147-B995-0688D2E995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97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E9426-50FB-B140-B3C3-326882824E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6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235AF-DD79-B245-9871-09246019A8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3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55AA9-2759-A749-9256-15CF96BA6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79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35C04-38F8-C34C-81EA-76307A46A7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8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4A5DD-B618-B743-9DFD-61D104B08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4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DB351-3097-114E-B5AE-48D915A19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457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F5624-5211-CF4E-BF9F-C0F73CCF4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17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31A63-1242-B547-B1B0-282AFFDAC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44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359A3-F434-8F49-BA8F-6490C6A79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83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4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44D16-74AB-784A-AA28-24B8FCD42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06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49897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6DD51-F966-6D4F-BC56-38DE6179D1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63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897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C5451-28F3-AD4A-BA2B-01B27F2C8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9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107950"/>
            <a:ext cx="804227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8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80422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 smtClean="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A68E43AB-24DC-1248-952C-5F6E9D58CF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1" r:id="rId13"/>
    <p:sldLayoutId id="2147483782" r:id="rId14"/>
    <p:sldLayoutId id="2147483783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600" kern="12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9pPr>
    </p:titleStyle>
    <p:bodyStyle>
      <a:lvl1pPr marL="349250" indent="-349250" algn="l" rtl="0" fontAlgn="base">
        <a:spcBef>
          <a:spcPts val="2000"/>
        </a:spcBef>
        <a:spcAft>
          <a:spcPct val="0"/>
        </a:spcAft>
        <a:buClr>
          <a:srgbClr val="8D9FA6"/>
        </a:buClr>
        <a:buSzPct val="110000"/>
        <a:buFont typeface="Wingdings 2" charset="0"/>
        <a:buChar char=""/>
        <a:defRPr sz="2400" kern="1200">
          <a:solidFill>
            <a:srgbClr val="595959"/>
          </a:solidFill>
          <a:latin typeface="+mn-lt"/>
          <a:ea typeface="ＭＳ Ｐゴシック" charset="0"/>
          <a:cs typeface="ＭＳ Ｐゴシック" charset="0"/>
        </a:defRPr>
      </a:lvl1pPr>
      <a:lvl2pPr marL="685800" indent="-336550" algn="l" rtl="0" fontAlgn="base">
        <a:spcBef>
          <a:spcPts val="600"/>
        </a:spcBef>
        <a:spcAft>
          <a:spcPct val="0"/>
        </a:spcAft>
        <a:buClr>
          <a:srgbClr val="384348"/>
        </a:buClr>
        <a:buSzPct val="110000"/>
        <a:buFont typeface="Wingdings 2" charset="0"/>
        <a:buChar char=""/>
        <a:defRPr sz="2200"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968375" indent="-282575" algn="l" rtl="0" fontAlgn="base">
        <a:spcBef>
          <a:spcPts val="600"/>
        </a:spcBef>
        <a:spcAft>
          <a:spcPct val="0"/>
        </a:spcAft>
        <a:buClr>
          <a:srgbClr val="8D9FA6"/>
        </a:buClr>
        <a:buSzPct val="110000"/>
        <a:buFont typeface="Wingdings 2" charset="0"/>
        <a:buChar char="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1263650" indent="-295275" algn="l" rtl="0" fontAlgn="base">
        <a:spcBef>
          <a:spcPts val="600"/>
        </a:spcBef>
        <a:spcAft>
          <a:spcPct val="0"/>
        </a:spcAft>
        <a:buClr>
          <a:srgbClr val="384348"/>
        </a:buClr>
        <a:buSzPct val="110000"/>
        <a:buFont typeface="Wingdings 2" charset="0"/>
        <a:buChar char="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546225" indent="-282575" algn="l" rtl="0" fontAlgn="base">
        <a:spcBef>
          <a:spcPts val="600"/>
        </a:spcBef>
        <a:spcAft>
          <a:spcPct val="0"/>
        </a:spcAft>
        <a:buClr>
          <a:srgbClr val="8D9FA6"/>
        </a:buClr>
        <a:buSzPct val="110000"/>
        <a:buFont typeface="Wingdings 2" charset="0"/>
        <a:buChar char="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imgurl=http://www.idswater.com/Common/header/Img-water.jpg&amp;imgrefurl=http://www.idswater.com/&amp;usg=__Il8fZy10BIfS23y3XVpXS1ZRtvw=&amp;h=482&amp;w=307&amp;sz=75&amp;hl=en&amp;start=23&amp;zoom=1&amp;itbs=1&amp;tbnid=jtldbTrG35M34M:&amp;tbnh=129&amp;tbnw=82&amp;prev=/images?q=water&amp;start=20&amp;hl=en&amp;safe=active&amp;sa=N&amp;ndsp=20&amp;tbs=isch:1&amp;prmd=ivnsb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ga.water.usgs.gov/edu/2010/gallery/global-water-volume.html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Pick up notes and Review #20.</a:t>
            </a:r>
          </a:p>
        </p:txBody>
      </p:sp>
    </p:spTree>
    <p:extLst>
      <p:ext uri="{BB962C8B-B14F-4D97-AF65-F5344CB8AC3E}">
        <p14:creationId xmlns:p14="http://schemas.microsoft.com/office/powerpoint/2010/main" val="45675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042275" cy="1336675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1" dirty="0">
                <a:solidFill>
                  <a:srgbClr val="002060"/>
                </a:solidFill>
              </a:rPr>
              <a:t>REVIEW: </a:t>
            </a:r>
            <a:r>
              <a:rPr lang="en-US" sz="4400" b="1" dirty="0">
                <a:solidFill>
                  <a:srgbClr val="002060"/>
                </a:solidFill>
              </a:rPr>
              <a:t>Why are earthquakes and volcanoes found in these places?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479675"/>
            <a:ext cx="8087146" cy="368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6172200"/>
            <a:ext cx="6172200" cy="6463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These are plate boundaries</a:t>
            </a:r>
          </a:p>
        </p:txBody>
      </p:sp>
    </p:spTree>
    <p:extLst>
      <p:ext uri="{BB962C8B-B14F-4D97-AF65-F5344CB8AC3E}">
        <p14:creationId xmlns:p14="http://schemas.microsoft.com/office/powerpoint/2010/main" val="10700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3500" y="1302544"/>
            <a:ext cx="5600700" cy="3048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Euclid" charset="0"/>
              </a:rPr>
              <a:t>UNDERSTANDING THE HYDROLOGIC CYCLE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572000"/>
            <a:ext cx="6248400" cy="1524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  <a:latin typeface="Euclid" charset="0"/>
              </a:rPr>
              <a:t>GPS Standards SES1e:</a:t>
            </a:r>
            <a:endParaRPr lang="en-US" sz="240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 Identify the transformations and major reservoirs that make up the hydrologic cycle</a:t>
            </a: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 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solidFill>
                <a:schemeClr val="tx2">
                  <a:lumMod val="90000"/>
                  <a:lumOff val="10000"/>
                </a:schemeClr>
              </a:solidFill>
              <a:latin typeface="Euclid" charset="0"/>
            </a:endParaRPr>
          </a:p>
        </p:txBody>
      </p:sp>
      <p:pic>
        <p:nvPicPr>
          <p:cNvPr id="6147" name="Picture 5" descr="http://t1.gstatic.com/images?q=tbn:jtldbTrG35M34M: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1447800"/>
            <a:ext cx="17526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Box 2"/>
          <p:cNvSpPr txBox="1">
            <a:spLocks noChangeArrowheads="1"/>
          </p:cNvSpPr>
          <p:nvPr/>
        </p:nvSpPr>
        <p:spPr bwMode="auto">
          <a:xfrm>
            <a:off x="336550" y="1828800"/>
            <a:ext cx="8509000" cy="2246769"/>
          </a:xfrm>
          <a:prstGeom prst="rect">
            <a:avLst/>
          </a:prstGeom>
          <a:solidFill>
            <a:srgbClr val="E5E9EA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  <a:cs typeface="ＭＳ Ｐゴシック" charset="0"/>
              </a:defRPr>
            </a:lvl1pPr>
            <a:lvl2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F3661"/>
                </a:solidFill>
              </a:rPr>
              <a:t>Earth</a:t>
            </a:r>
            <a:r>
              <a:rPr lang="ja-JP" altLang="en-US" sz="2800" dirty="0">
                <a:solidFill>
                  <a:srgbClr val="0F3661"/>
                </a:solidFill>
              </a:rPr>
              <a:t>’</a:t>
            </a:r>
            <a:r>
              <a:rPr lang="en-US" altLang="ja-JP" sz="2800" dirty="0">
                <a:solidFill>
                  <a:srgbClr val="0F3661"/>
                </a:solidFill>
              </a:rPr>
              <a:t>s Water Supply:</a:t>
            </a:r>
          </a:p>
          <a:p>
            <a:pPr marL="465138" indent="-465138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About </a:t>
            </a:r>
            <a:r>
              <a:rPr lang="en-US" sz="2800" dirty="0">
                <a:solidFill>
                  <a:srgbClr val="FF0000"/>
                </a:solidFill>
              </a:rPr>
              <a:t>70</a:t>
            </a:r>
            <a:r>
              <a:rPr lang="en-US" sz="2800" b="0" dirty="0">
                <a:solidFill>
                  <a:schemeClr val="tx1"/>
                </a:solidFill>
              </a:rPr>
              <a:t> percent of the Earth's surface is water-covered</a:t>
            </a:r>
          </a:p>
          <a:p>
            <a:pPr marL="465138" indent="-465138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The oceans hold about </a:t>
            </a:r>
            <a:r>
              <a:rPr lang="en-US" sz="2800" dirty="0">
                <a:solidFill>
                  <a:srgbClr val="FF0000"/>
                </a:solidFill>
              </a:rPr>
              <a:t>97%</a:t>
            </a:r>
            <a:r>
              <a:rPr lang="en-US" sz="2800" b="0" dirty="0">
                <a:solidFill>
                  <a:schemeClr val="tx1"/>
                </a:solidFill>
              </a:rPr>
              <a:t> of the planet’s water.</a:t>
            </a:r>
          </a:p>
          <a:p>
            <a:pPr marL="465138" indent="-465138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Freshwater is </a:t>
            </a:r>
            <a:r>
              <a:rPr lang="en-US" sz="2800" dirty="0">
                <a:solidFill>
                  <a:srgbClr val="FF0000"/>
                </a:solidFill>
              </a:rPr>
              <a:t>3%</a:t>
            </a:r>
            <a:r>
              <a:rPr lang="en-US" sz="2800" b="0" dirty="0">
                <a:solidFill>
                  <a:schemeClr val="tx1"/>
                </a:solidFill>
              </a:rPr>
              <a:t>.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171450" y="152400"/>
            <a:ext cx="8839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 algn="ctr"/>
            <a:r>
              <a:rPr lang="en-US" sz="5400" dirty="0">
                <a:solidFill>
                  <a:srgbClr val="0F3661"/>
                </a:solidFill>
              </a:rPr>
              <a:t>EARTH’S WATER SUPPLY</a:t>
            </a: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267200"/>
            <a:ext cx="637540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086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Box 2"/>
          <p:cNvSpPr txBox="1">
            <a:spLocks noChangeArrowheads="1"/>
          </p:cNvSpPr>
          <p:nvPr/>
        </p:nvSpPr>
        <p:spPr bwMode="auto">
          <a:xfrm>
            <a:off x="322943" y="1374904"/>
            <a:ext cx="5562600" cy="4832092"/>
          </a:xfrm>
          <a:prstGeom prst="rect">
            <a:avLst/>
          </a:prstGeom>
          <a:solidFill>
            <a:srgbClr val="E5E9EA"/>
          </a:solidFill>
          <a:ln>
            <a:noFill/>
          </a:ln>
        </p:spPr>
        <p:txBody>
          <a:bodyPr>
            <a:spAutoFit/>
          </a:bodyPr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  <a:cs typeface="ＭＳ Ｐゴシック" charset="0"/>
              </a:defRPr>
            </a:lvl1pPr>
            <a:lvl2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 marL="465138" indent="-465138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Freshwater includes water in: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Glaciers and ice caps (2%)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Rivers and lakes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Groundwater and soil moisture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Aquifers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Water vapor in the air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Plants and animals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Still, all that water would fit into that tiny ball that has a diameter of about 860 miles. </a:t>
            </a:r>
          </a:p>
        </p:txBody>
      </p:sp>
      <p:pic>
        <p:nvPicPr>
          <p:cNvPr id="8194" name="Picture 2" descr="Picture of Earth showing if all Earth's water (liquid, ice, freshwater, saline) was put into a sphere it would be about 860 miles (about 1,385 kilometers) in diameter. Diameter would be about the distance from Salt Lake City, Utah to Topeka, Kansas, USA. (Credit: Illustration by Jack Cook, Woods Hole Oceanographic Institution; USGS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622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0" y="354509"/>
            <a:ext cx="90678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 algn="ctr"/>
            <a:r>
              <a:rPr lang="en-US" sz="5400" dirty="0">
                <a:solidFill>
                  <a:srgbClr val="0F3661"/>
                </a:solidFill>
              </a:rPr>
              <a:t>EARTH’S WATER SUPPLY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102076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02060"/>
                </a:solidFill>
              </a:rPr>
              <a:t>WHERE’S THE WATER?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95" y="1273630"/>
            <a:ext cx="8603409" cy="509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1630361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02060"/>
                </a:solidFill>
                <a:latin typeface="+mj-lt"/>
              </a:rPr>
              <a:t>SUPPLY OF WATER ON EARTH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57400"/>
            <a:ext cx="75628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tx1"/>
                </a:solidFill>
                <a:latin typeface="+mn-lt"/>
              </a:rPr>
              <a:t>Almost a 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closed</a:t>
            </a:r>
            <a:r>
              <a:rPr lang="en-US" sz="3600" b="0" dirty="0">
                <a:solidFill>
                  <a:schemeClr val="tx1"/>
                </a:solidFill>
                <a:latin typeface="+mn-lt"/>
              </a:rPr>
              <a:t> system.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tx1"/>
                </a:solidFill>
                <a:latin typeface="+mn-lt"/>
              </a:rPr>
              <a:t>Little loss to 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space</a:t>
            </a:r>
            <a:r>
              <a:rPr lang="en-US" sz="3600" b="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tx1"/>
                </a:solidFill>
                <a:latin typeface="+mn-lt"/>
              </a:rPr>
              <a:t>Some cycling with Earth’s 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interior</a:t>
            </a:r>
            <a:r>
              <a:rPr lang="en-US" sz="3600" b="0" dirty="0">
                <a:solidFill>
                  <a:schemeClr val="tx1"/>
                </a:solidFill>
                <a:latin typeface="+mn-lt"/>
              </a:rPr>
              <a:t> in the 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subduction</a:t>
            </a:r>
            <a:r>
              <a:rPr lang="en-US" sz="3600" b="0" dirty="0">
                <a:solidFill>
                  <a:schemeClr val="tx1"/>
                </a:solidFill>
                <a:latin typeface="+mn-lt"/>
              </a:rPr>
              <a:t> zones.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tx1"/>
                </a:solidFill>
                <a:latin typeface="+mn-lt"/>
              </a:rPr>
              <a:t>Some outgassing at 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volcanoes</a:t>
            </a:r>
            <a:r>
              <a:rPr lang="en-US" sz="3600" b="0" dirty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mid-ocean ridges</a:t>
            </a:r>
            <a:r>
              <a:rPr lang="en-US" sz="3600" b="0" dirty="0">
                <a:solidFill>
                  <a:schemeClr val="tx1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42275" cy="1336675"/>
          </a:xfrm>
        </p:spPr>
        <p:txBody>
          <a:bodyPr/>
          <a:lstStyle/>
          <a:p>
            <a:r>
              <a:rPr lang="en-US" sz="5400" b="1" dirty="0">
                <a:solidFill>
                  <a:srgbClr val="0F3661"/>
                </a:solidFill>
                <a:latin typeface="News Gothic MT" charset="0"/>
              </a:rPr>
              <a:t>HYDROLOGIC (WATER) CYCLE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1000" y="1905000"/>
            <a:ext cx="4038600" cy="4419600"/>
          </a:xfrm>
          <a:solidFill>
            <a:srgbClr val="E5E9EA"/>
          </a:solidFill>
        </p:spPr>
        <p:txBody>
          <a:bodyPr rtlCol="0">
            <a:no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en-US" sz="2400" b="1" dirty="0">
                <a:solidFill>
                  <a:schemeClr val="tx1"/>
                </a:solidFill>
                <a:ea typeface="+mn-ea"/>
                <a:cs typeface="+mn-cs"/>
              </a:rPr>
              <a:t>Biogeochemical cycle that transports </a:t>
            </a:r>
            <a:r>
              <a:rPr lang="en-US" sz="2400" b="1" dirty="0">
                <a:solidFill>
                  <a:srgbClr val="FF0000"/>
                </a:solidFill>
                <a:ea typeface="+mn-ea"/>
                <a:cs typeface="+mn-cs"/>
              </a:rPr>
              <a:t>water</a:t>
            </a:r>
            <a:r>
              <a:rPr lang="en-US" sz="2400" b="1" dirty="0">
                <a:solidFill>
                  <a:schemeClr val="tx1"/>
                </a:solidFill>
                <a:ea typeface="+mn-ea"/>
                <a:cs typeface="+mn-cs"/>
              </a:rPr>
              <a:t> through Earth’s systems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tx1"/>
                </a:solidFill>
                <a:ea typeface="+mn-ea"/>
                <a:cs typeface="+mn-cs"/>
              </a:rPr>
              <a:t>The </a:t>
            </a:r>
            <a:r>
              <a:rPr lang="en-US" sz="2400" b="1" dirty="0">
                <a:solidFill>
                  <a:srgbClr val="FF0000"/>
                </a:solidFill>
                <a:ea typeface="+mn-ea"/>
                <a:cs typeface="+mn-cs"/>
              </a:rPr>
              <a:t>Sun</a:t>
            </a:r>
            <a:r>
              <a:rPr lang="en-US" sz="2400" b="1" dirty="0">
                <a:solidFill>
                  <a:schemeClr val="tx1"/>
                </a:solidFill>
                <a:ea typeface="+mn-ea"/>
                <a:cs typeface="+mn-cs"/>
              </a:rPr>
              <a:t>: </a:t>
            </a:r>
            <a:r>
              <a:rPr lang="en-US" sz="2400" dirty="0">
                <a:solidFill>
                  <a:schemeClr val="tx1"/>
                </a:solidFill>
                <a:ea typeface="+mn-ea"/>
                <a:cs typeface="+mn-cs"/>
              </a:rPr>
              <a:t>Source of energy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rgbClr val="FF0000"/>
                </a:solidFill>
                <a:ea typeface="+mn-ea"/>
                <a:cs typeface="+mn-cs"/>
              </a:rPr>
              <a:t>Gravity</a:t>
            </a:r>
            <a:r>
              <a:rPr lang="en-US" sz="2400" b="1" dirty="0">
                <a:solidFill>
                  <a:schemeClr val="tx1"/>
                </a:solidFill>
                <a:ea typeface="+mn-ea"/>
                <a:cs typeface="+mn-cs"/>
              </a:rPr>
              <a:t>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400" dirty="0">
                <a:solidFill>
                  <a:schemeClr val="tx1"/>
                </a:solidFill>
                <a:ea typeface="+mn-ea"/>
                <a:cs typeface="+mn-cs"/>
              </a:rPr>
              <a:t>Major force acting on water.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400" dirty="0">
                <a:solidFill>
                  <a:schemeClr val="tx1"/>
                </a:solidFill>
                <a:ea typeface="+mn-ea"/>
                <a:cs typeface="+mn-cs"/>
              </a:rPr>
              <a:t>Moves all transformations</a:t>
            </a:r>
            <a:r>
              <a:rPr lang="en-US" sz="24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2400" dirty="0">
                <a:solidFill>
                  <a:schemeClr val="tx1"/>
                </a:solidFill>
                <a:ea typeface="+mn-ea"/>
                <a:cs typeface="+mn-cs"/>
              </a:rPr>
              <a:t>except</a:t>
            </a:r>
            <a:r>
              <a:rPr lang="en-US" sz="24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2400" b="1" dirty="0">
                <a:solidFill>
                  <a:srgbClr val="FF0000"/>
                </a:solidFill>
                <a:ea typeface="+mn-ea"/>
                <a:cs typeface="+mn-cs"/>
              </a:rPr>
              <a:t>evaporation.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9600" y="2057400"/>
            <a:ext cx="4572000" cy="35699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609600" y="546553"/>
            <a:ext cx="8042275" cy="1336675"/>
          </a:xfrm>
        </p:spPr>
        <p:txBody>
          <a:bodyPr/>
          <a:lstStyle/>
          <a:p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CYCLES HAVE</a:t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RESERVOIRS AND TRANSFORMATIONS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639785"/>
            <a:ext cx="5105400" cy="3370943"/>
          </a:xfrm>
          <a:solidFill>
            <a:srgbClr val="E5E9EA"/>
          </a:solidFill>
        </p:spPr>
        <p:txBody>
          <a:bodyPr rtlCol="0">
            <a:normAutofit/>
          </a:bodyPr>
          <a:lstStyle/>
          <a:p>
            <a:pPr marL="0" indent="0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Reservoir</a:t>
            </a: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= where water accumulates or are held for a long period of time.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Source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 = water stored here but moves through quickly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Sinks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 = water is held for long periods</a:t>
            </a:r>
          </a:p>
          <a:p>
            <a:pPr marL="0" indent="0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37891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886857"/>
            <a:ext cx="29940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609600" y="546553"/>
            <a:ext cx="8042275" cy="1336675"/>
          </a:xfrm>
        </p:spPr>
        <p:txBody>
          <a:bodyPr/>
          <a:lstStyle/>
          <a:p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CYCLES HAVE</a:t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RESERVOIRS AND TRANSFORMATIONS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2819400"/>
            <a:ext cx="5105400" cy="2837543"/>
          </a:xfrm>
          <a:solidFill>
            <a:srgbClr val="E5E9EA"/>
          </a:solidFill>
        </p:spPr>
        <p:txBody>
          <a:bodyPr rtlCol="0">
            <a:normAutofit/>
          </a:bodyPr>
          <a:lstStyle/>
          <a:p>
            <a:pPr marL="0" indent="0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Transformations</a:t>
            </a: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= transport pathways that move materials between reservoirs.</a:t>
            </a:r>
          </a:p>
          <a:p>
            <a:pPr marL="336550" lvl="1" indent="0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ea typeface="+mn-ea"/>
              </a:rPr>
              <a:t>Flux</a:t>
            </a:r>
            <a:r>
              <a:rPr lang="en-US" sz="2800" b="1" dirty="0">
                <a:solidFill>
                  <a:schemeClr val="tx1"/>
                </a:solidFill>
                <a:ea typeface="+mn-ea"/>
              </a:rPr>
              <a:t> </a:t>
            </a:r>
            <a:r>
              <a:rPr lang="en-US" sz="2800" dirty="0">
                <a:solidFill>
                  <a:schemeClr val="tx1"/>
                </a:solidFill>
                <a:ea typeface="+mn-ea"/>
              </a:rPr>
              <a:t>= the rate at which materials move between pools</a:t>
            </a:r>
          </a:p>
          <a:p>
            <a:pPr marL="0" indent="0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37891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886857"/>
            <a:ext cx="29940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91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304800"/>
            <a:ext cx="8229600" cy="1173163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RESERVOIR</a:t>
            </a:r>
            <a:r>
              <a:rPr lang="en-US" sz="4200" b="1" dirty="0">
                <a:solidFill>
                  <a:srgbClr val="002060"/>
                </a:solidFill>
                <a:latin typeface="News Gothic MT" charset="0"/>
              </a:rPr>
              <a:t/>
            </a:r>
            <a:br>
              <a:rPr lang="en-US" sz="42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200" b="1" dirty="0">
                <a:solidFill>
                  <a:srgbClr val="FF0000"/>
                </a:solidFill>
                <a:latin typeface="News Gothic MT" charset="0"/>
              </a:rPr>
              <a:t>Ocean Water </a:t>
            </a:r>
            <a:r>
              <a:rPr lang="en-US" sz="4000" b="1" dirty="0">
                <a:solidFill>
                  <a:srgbClr val="002060"/>
                </a:solidFill>
                <a:latin typeface="ＭＳ ゴシック"/>
                <a:ea typeface="ＭＳ ゴシック"/>
                <a:cs typeface="ＭＳ ゴシック"/>
              </a:rPr>
              <a:t>≅</a:t>
            </a:r>
            <a:r>
              <a:rPr lang="en-US" sz="4200" b="1" dirty="0">
                <a:solidFill>
                  <a:srgbClr val="002060"/>
                </a:solidFill>
                <a:latin typeface="News Gothic MT" charset="0"/>
              </a:rPr>
              <a:t> 97%</a:t>
            </a:r>
          </a:p>
        </p:txBody>
      </p:sp>
      <p:pic>
        <p:nvPicPr>
          <p:cNvPr id="13314" name="Picture 8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552700"/>
            <a:ext cx="2492375" cy="2667000"/>
          </a:xfrm>
          <a:noFill/>
        </p:spPr>
      </p:pic>
      <p:sp>
        <p:nvSpPr>
          <p:cNvPr id="5124" name="Rectangle 4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3690257" y="2838450"/>
            <a:ext cx="5105400" cy="20955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Times" charset="0"/>
              <a:buNone/>
              <a:defRPr/>
            </a:pP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97% of all Earth</a:t>
            </a:r>
            <a:r>
              <a:rPr lang="ja-JP" altLang="en-US" sz="2800" b="1" dirty="0">
                <a:solidFill>
                  <a:schemeClr val="tx1"/>
                </a:solidFill>
                <a:latin typeface="Euclid" charset="0"/>
              </a:rPr>
              <a:t>’</a:t>
            </a: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s Water is found in the </a:t>
            </a:r>
            <a:r>
              <a:rPr lang="en-US" sz="2800" b="1" dirty="0">
                <a:solidFill>
                  <a:srgbClr val="FF0000"/>
                </a:solidFill>
                <a:latin typeface="Euclid" charset="0"/>
              </a:rPr>
              <a:t>Oceans</a:t>
            </a: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.  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Times" charset="0"/>
              <a:buNone/>
              <a:defRPr/>
            </a:pP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It is </a:t>
            </a:r>
            <a:r>
              <a:rPr lang="en-US" sz="2800" b="1" dirty="0">
                <a:solidFill>
                  <a:srgbClr val="FF0000"/>
                </a:solidFill>
                <a:latin typeface="Euclid" charset="0"/>
              </a:rPr>
              <a:t>salty</a:t>
            </a: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 and </a:t>
            </a:r>
            <a:r>
              <a:rPr lang="en-US" sz="2800" b="1" dirty="0">
                <a:solidFill>
                  <a:srgbClr val="FF0000"/>
                </a:solidFill>
                <a:latin typeface="Euclid" charset="0"/>
              </a:rPr>
              <a:t>unsuitable</a:t>
            </a: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 for human consumption.</a:t>
            </a:r>
          </a:p>
        </p:txBody>
      </p:sp>
      <p:sp>
        <p:nvSpPr>
          <p:cNvPr id="13317" name="TextBox 6"/>
          <p:cNvSpPr txBox="1">
            <a:spLocks noChangeArrowheads="1"/>
          </p:cNvSpPr>
          <p:nvPr/>
        </p:nvSpPr>
        <p:spPr bwMode="auto">
          <a:xfrm>
            <a:off x="762000" y="5486400"/>
            <a:ext cx="82296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2pPr>
            <a:lvl3pPr marL="11430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3pPr>
            <a:lvl4pPr marL="16002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4pPr>
            <a:lvl5pPr marL="2057400" indent="-228600"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Euclid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chemeClr val="tx1"/>
                </a:solidFill>
              </a:rPr>
              <a:t>Oceans supply about </a:t>
            </a:r>
            <a:r>
              <a:rPr lang="en-US" sz="2400" dirty="0">
                <a:solidFill>
                  <a:srgbClr val="FF0000"/>
                </a:solidFill>
              </a:rPr>
              <a:t>90% </a:t>
            </a:r>
            <a:r>
              <a:rPr lang="en-US" sz="2400" dirty="0">
                <a:solidFill>
                  <a:schemeClr val="tx1"/>
                </a:solidFill>
              </a:rPr>
              <a:t>of the evaporated water that goes into the water cycle.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609600"/>
            <a:ext cx="3276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9"/>
          <p:cNvSpPr>
            <a:spLocks noChangeArrowheads="1"/>
          </p:cNvSpPr>
          <p:nvPr/>
        </p:nvSpPr>
        <p:spPr bwMode="auto">
          <a:xfrm>
            <a:off x="304800" y="1981200"/>
            <a:ext cx="5257800" cy="45243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sz="2400" b="0" dirty="0">
                <a:solidFill>
                  <a:schemeClr val="tx1"/>
                </a:solidFill>
                <a:cs typeface="+mn-cs"/>
              </a:rPr>
              <a:t>Amount of water 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varies</a:t>
            </a:r>
            <a:r>
              <a:rPr lang="en-US" sz="2400" b="0" dirty="0">
                <a:solidFill>
                  <a:schemeClr val="tx1"/>
                </a:solidFill>
                <a:cs typeface="+mn-cs"/>
              </a:rPr>
              <a:t> over time.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400" b="0" dirty="0">
                <a:solidFill>
                  <a:schemeClr val="tx1"/>
                </a:solidFill>
                <a:cs typeface="+mn-cs"/>
              </a:rPr>
              <a:t>During ice ages water 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accumulates</a:t>
            </a:r>
            <a:r>
              <a:rPr lang="en-US" sz="2400" b="0" dirty="0">
                <a:solidFill>
                  <a:schemeClr val="tx1"/>
                </a:solidFill>
                <a:cs typeface="+mn-cs"/>
              </a:rPr>
              <a:t> as ice and lessens in other parts of the water cycle. </a:t>
            </a:r>
          </a:p>
          <a:p>
            <a:pPr marL="742950" lvl="1" indent="-285750">
              <a:buFont typeface="Arial"/>
              <a:buChar char="•"/>
              <a:defRPr/>
            </a:pPr>
            <a:r>
              <a:rPr lang="en-US" sz="2400" b="0" dirty="0">
                <a:solidFill>
                  <a:schemeClr val="tx1"/>
                </a:solidFill>
                <a:cs typeface="+mn-cs"/>
              </a:rPr>
              <a:t>During the last ice age, the oceans were about 400 feet (122 meters) 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less</a:t>
            </a:r>
            <a:r>
              <a:rPr lang="en-US" sz="2400" b="0" dirty="0">
                <a:solidFill>
                  <a:schemeClr val="tx1"/>
                </a:solidFill>
                <a:cs typeface="+mn-cs"/>
              </a:rPr>
              <a:t> than today.   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solidFill>
                  <a:srgbClr val="FF0000"/>
                </a:solidFill>
                <a:cs typeface="+mn-cs"/>
              </a:rPr>
              <a:t>Reverse</a:t>
            </a:r>
            <a:r>
              <a:rPr lang="en-US" sz="2400" b="0" dirty="0">
                <a:solidFill>
                  <a:schemeClr val="tx1"/>
                </a:solidFill>
                <a:cs typeface="+mn-cs"/>
              </a:rPr>
              <a:t> is true during warming periods. </a:t>
            </a:r>
          </a:p>
          <a:p>
            <a:pPr marL="742950" lvl="1" indent="-285750">
              <a:buFont typeface="Arial"/>
              <a:buChar char="•"/>
              <a:defRPr/>
            </a:pPr>
            <a:r>
              <a:rPr lang="en-US" sz="2400" b="0" dirty="0">
                <a:solidFill>
                  <a:schemeClr val="tx1"/>
                </a:solidFill>
                <a:cs typeface="+mn-cs"/>
              </a:rPr>
              <a:t>125,000 years ago, the seas were about 18 feet (5.5. meters) 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higher</a:t>
            </a:r>
            <a:r>
              <a:rPr lang="en-US" sz="2400" b="0" dirty="0">
                <a:solidFill>
                  <a:schemeClr val="tx1"/>
                </a:solidFill>
                <a:cs typeface="+mn-cs"/>
              </a:rPr>
              <a:t>.</a:t>
            </a:r>
          </a:p>
        </p:txBody>
      </p:sp>
      <p:sp>
        <p:nvSpPr>
          <p:cNvPr id="1036" name="Rectangle 1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4724400" cy="15167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002060"/>
                </a:solidFill>
                <a:latin typeface="Euclid" charset="0"/>
              </a:rPr>
              <a:t>CHANGING OCEANS</a:t>
            </a:r>
            <a:endParaRPr lang="en-US" sz="6000" b="1" dirty="0">
              <a:solidFill>
                <a:srgbClr val="002060"/>
              </a:solidFill>
              <a:latin typeface="Eucli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News Gothic MT" charset="0"/>
              </a:rPr>
              <a:t>RESERVOIR</a:t>
            </a:r>
            <a:br>
              <a:rPr lang="en-US" sz="48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b="1" dirty="0">
                <a:solidFill>
                  <a:srgbClr val="FF0000"/>
                </a:solidFill>
                <a:latin typeface="News Gothic MT" charset="0"/>
              </a:rPr>
              <a:t>Glaciers and Ice Caps </a:t>
            </a:r>
            <a:r>
              <a:rPr lang="en-US" sz="4800" b="1" dirty="0">
                <a:solidFill>
                  <a:srgbClr val="002060"/>
                </a:solidFill>
                <a:latin typeface="ＭＳ ゴシック"/>
                <a:ea typeface="ＭＳ ゴシック"/>
                <a:cs typeface="ＭＳ ゴシック"/>
              </a:rPr>
              <a:t>≅</a:t>
            </a:r>
            <a:r>
              <a:rPr lang="en-US" b="1" dirty="0">
                <a:solidFill>
                  <a:srgbClr val="002060"/>
                </a:solidFill>
                <a:latin typeface="News Gothic MT" charset="0"/>
              </a:rPr>
              <a:t> 2%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>
          <a:xfrm>
            <a:off x="457200" y="3232150"/>
            <a:ext cx="4114800" cy="2921000"/>
          </a:xfrm>
          <a:solidFill>
            <a:srgbClr val="E5E9E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/>
              <a:t>Almost </a:t>
            </a:r>
            <a:r>
              <a:rPr lang="en-US" sz="2800" b="1" dirty="0">
                <a:solidFill>
                  <a:srgbClr val="FF0000"/>
                </a:solidFill>
              </a:rPr>
              <a:t>2% </a:t>
            </a:r>
            <a:r>
              <a:rPr lang="en-US" sz="2800" dirty="0"/>
              <a:t>of all Earth’s total water </a:t>
            </a:r>
            <a:r>
              <a:rPr lang="en-US" sz="2800" dirty="0">
                <a:solidFill>
                  <a:schemeClr val="tx1"/>
                </a:solidFill>
              </a:rPr>
              <a:t>supply is tied up in ice and glaciers.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b="1" dirty="0">
                <a:solidFill>
                  <a:srgbClr val="FF0000"/>
                </a:solidFill>
              </a:rPr>
              <a:t>2/3</a:t>
            </a:r>
            <a:r>
              <a:rPr lang="en-US" sz="2800" dirty="0"/>
              <a:t> of Earths’ freshwater is ice.</a:t>
            </a:r>
          </a:p>
        </p:txBody>
      </p:sp>
      <p:pic>
        <p:nvPicPr>
          <p:cNvPr id="3891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24200"/>
            <a:ext cx="41275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71" y="642937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News Gothic MT" charset="0"/>
              </a:rPr>
              <a:t>RESERVOIR:</a:t>
            </a:r>
            <a:br>
              <a:rPr lang="en-US" sz="48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b="1" dirty="0">
                <a:solidFill>
                  <a:srgbClr val="002060"/>
                </a:solidFill>
                <a:latin typeface="News Gothic MT" charset="0"/>
              </a:rPr>
              <a:t>Glaciers and Ice Caps </a:t>
            </a:r>
            <a:r>
              <a:rPr lang="en-US" sz="4800" b="1" dirty="0">
                <a:solidFill>
                  <a:srgbClr val="002060"/>
                </a:solidFill>
                <a:latin typeface="ＭＳ ゴシック"/>
                <a:ea typeface="ＭＳ ゴシック"/>
                <a:cs typeface="ＭＳ ゴシック"/>
              </a:rPr>
              <a:t>≅</a:t>
            </a:r>
            <a:r>
              <a:rPr lang="en-US" b="1" dirty="0">
                <a:solidFill>
                  <a:srgbClr val="002060"/>
                </a:solidFill>
                <a:latin typeface="News Gothic MT" charset="0"/>
              </a:rPr>
              <a:t> 2%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4457" y="1981200"/>
            <a:ext cx="7924800" cy="4498975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Glacial ice covers </a:t>
            </a:r>
            <a:r>
              <a:rPr lang="en-US" sz="2800" b="1" dirty="0">
                <a:solidFill>
                  <a:srgbClr val="FF0000"/>
                </a:solidFill>
              </a:rPr>
              <a:t>10%-11% </a:t>
            </a:r>
            <a:r>
              <a:rPr lang="en-US" sz="2800" dirty="0">
                <a:solidFill>
                  <a:schemeClr val="tx1"/>
                </a:solidFill>
              </a:rPr>
              <a:t>of all land.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90% </a:t>
            </a:r>
            <a:r>
              <a:rPr lang="en-US" sz="2800" dirty="0">
                <a:solidFill>
                  <a:schemeClr val="tx1"/>
                </a:solidFill>
              </a:rPr>
              <a:t>of ice mass in Antarctica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657" y="3230562"/>
            <a:ext cx="5468227" cy="362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2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457200"/>
            <a:ext cx="8382000" cy="9144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002060"/>
                </a:solidFill>
                <a:latin typeface="+mj-lt"/>
              </a:rPr>
              <a:t>RESERVOIR </a:t>
            </a:r>
            <a:r>
              <a:rPr lang="en-US" sz="4000" b="1" dirty="0">
                <a:solidFill>
                  <a:srgbClr val="002060"/>
                </a:solidFill>
                <a:latin typeface="+mj-lt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+mj-lt"/>
              </a:rPr>
            </a:br>
            <a:r>
              <a:rPr lang="en-US" sz="4000" b="1" dirty="0">
                <a:solidFill>
                  <a:srgbClr val="FF0000"/>
                </a:solidFill>
                <a:latin typeface="+mj-lt"/>
                <a:ea typeface="+mj-ea"/>
              </a:rPr>
              <a:t>Groundwater</a:t>
            </a:r>
            <a:r>
              <a:rPr lang="en-US" sz="4000" b="1" dirty="0">
                <a:solidFill>
                  <a:srgbClr val="002060"/>
                </a:solidFill>
                <a:latin typeface="+mj-lt"/>
                <a:ea typeface="+mj-ea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ＭＳ ゴシック"/>
                <a:ea typeface="ＭＳ ゴシック"/>
                <a:cs typeface="ＭＳ ゴシック"/>
              </a:rPr>
              <a:t>≅</a:t>
            </a:r>
            <a:r>
              <a:rPr lang="en-US" sz="4000" b="1" dirty="0">
                <a:solidFill>
                  <a:srgbClr val="002060"/>
                </a:solidFill>
                <a:latin typeface="+mj-lt"/>
                <a:ea typeface="+mj-ea"/>
              </a:rPr>
              <a:t> 1%</a:t>
            </a:r>
            <a:endParaRPr lang="en-US" b="1" dirty="0">
              <a:solidFill>
                <a:srgbClr val="002060"/>
              </a:solidFill>
              <a:latin typeface="+mj-lt"/>
              <a:ea typeface="+mj-ea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57200" y="1583353"/>
            <a:ext cx="3962400" cy="4893647"/>
          </a:xfrm>
          <a:prstGeom prst="rect">
            <a:avLst/>
          </a:prstGeom>
          <a:solidFill>
            <a:srgbClr val="E5E9EA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b="0" dirty="0">
                <a:solidFill>
                  <a:schemeClr val="tx1"/>
                </a:solidFill>
              </a:rPr>
              <a:t>Water that is stored </a:t>
            </a:r>
            <a:r>
              <a:rPr lang="en-US" sz="2400" dirty="0">
                <a:solidFill>
                  <a:srgbClr val="FF0000"/>
                </a:solidFill>
              </a:rPr>
              <a:t>beneath</a:t>
            </a:r>
            <a:r>
              <a:rPr lang="en-US" sz="2400" b="0" dirty="0">
                <a:solidFill>
                  <a:schemeClr val="tx1"/>
                </a:solidFill>
              </a:rPr>
              <a:t> the surface - more like water in a sponge than a “river”.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rgbClr val="FF0000"/>
                </a:solidFill>
              </a:rPr>
              <a:t>Unsaturated zone</a:t>
            </a:r>
            <a:r>
              <a:rPr lang="en-US" sz="2400" dirty="0">
                <a:solidFill>
                  <a:schemeClr val="tx1"/>
                </a:solidFill>
              </a:rPr>
              <a:t>:  </a:t>
            </a:r>
            <a:r>
              <a:rPr lang="en-US" sz="2400" b="0" dirty="0">
                <a:solidFill>
                  <a:schemeClr val="tx1"/>
                </a:solidFill>
              </a:rPr>
              <a:t>upper layer of soil – water is present but soil not “soggy”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rgbClr val="FF0000"/>
                </a:solidFill>
              </a:rPr>
              <a:t>Saturated zone</a:t>
            </a:r>
            <a:r>
              <a:rPr lang="en-US" sz="2400" dirty="0">
                <a:solidFill>
                  <a:schemeClr val="tx1"/>
                </a:solidFill>
              </a:rPr>
              <a:t>:  </a:t>
            </a:r>
            <a:r>
              <a:rPr lang="en-US" sz="2400" b="0" dirty="0">
                <a:solidFill>
                  <a:schemeClr val="tx1"/>
                </a:solidFill>
              </a:rPr>
              <a:t>cracks and spaces between rock particles hold water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rgbClr val="FF0000"/>
                </a:solidFill>
              </a:rPr>
              <a:t>Aquifers</a:t>
            </a:r>
            <a:r>
              <a:rPr lang="en-US" sz="2400" dirty="0">
                <a:solidFill>
                  <a:schemeClr val="tx1"/>
                </a:solidFill>
              </a:rPr>
              <a:t>:  </a:t>
            </a:r>
            <a:r>
              <a:rPr lang="en-US" sz="2400" b="0" dirty="0">
                <a:solidFill>
                  <a:schemeClr val="tx1"/>
                </a:solidFill>
              </a:rPr>
              <a:t>underground storage</a:t>
            </a:r>
          </a:p>
        </p:txBody>
      </p:sp>
      <p:pic>
        <p:nvPicPr>
          <p:cNvPr id="17412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4191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4029"/>
            <a:ext cx="82296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RESERVOIR </a:t>
            </a:r>
            <a:r>
              <a:rPr lang="en-US" sz="4800" b="1" dirty="0">
                <a:solidFill>
                  <a:srgbClr val="002060"/>
                </a:solidFill>
              </a:rPr>
              <a:t/>
            </a:r>
            <a:br>
              <a:rPr lang="en-US" sz="4800" b="1" dirty="0">
                <a:solidFill>
                  <a:srgbClr val="002060"/>
                </a:solidFill>
              </a:rPr>
            </a:br>
            <a:r>
              <a:rPr lang="en-US" sz="4800" b="1" dirty="0">
                <a:solidFill>
                  <a:srgbClr val="002060"/>
                </a:solidFill>
              </a:rPr>
              <a:t>Groundwater </a:t>
            </a:r>
            <a:r>
              <a:rPr lang="en-US" sz="5400" b="1" dirty="0">
                <a:solidFill>
                  <a:srgbClr val="002060"/>
                </a:solidFill>
                <a:latin typeface="ＭＳ ゴシック"/>
                <a:ea typeface="ＭＳ ゴシック"/>
                <a:cs typeface="ＭＳ ゴシック"/>
              </a:rPr>
              <a:t>≅</a:t>
            </a:r>
            <a:r>
              <a:rPr lang="en-US" sz="4800" b="1" dirty="0">
                <a:solidFill>
                  <a:srgbClr val="002060"/>
                </a:solidFill>
              </a:rPr>
              <a:t> 1%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1828800"/>
            <a:ext cx="70294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304800"/>
            <a:ext cx="8458200" cy="1216025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RESERVOIR 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FF0000"/>
                </a:solidFill>
                <a:latin typeface="News Gothic MT" charset="0"/>
              </a:rPr>
              <a:t>Surface Water </a:t>
            </a:r>
            <a:r>
              <a:rPr lang="en-US" sz="4000" b="1" dirty="0">
                <a:solidFill>
                  <a:srgbClr val="002060"/>
                </a:solidFill>
                <a:latin typeface="ＭＳ ゴシック"/>
                <a:ea typeface="ＭＳ ゴシック"/>
                <a:cs typeface="ＭＳ ゴシック"/>
              </a:rPr>
              <a:t>≅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 0.008%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4800" y="1676400"/>
            <a:ext cx="6396894" cy="4953000"/>
          </a:xfrm>
          <a:solidFill>
            <a:srgbClr val="E5E9EA"/>
          </a:solidFill>
        </p:spPr>
        <p:txBody>
          <a:bodyPr rtlCol="0">
            <a:noAutofit/>
          </a:bodyPr>
          <a:lstStyle/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Water on the surface - </a:t>
            </a:r>
            <a:r>
              <a:rPr lang="en-US" sz="2800" b="1" dirty="0">
                <a:solidFill>
                  <a:srgbClr val="FF0000"/>
                </a:solidFill>
                <a:ea typeface="+mn-ea"/>
              </a:rPr>
              <a:t>Lakes, Swamps and Rivers</a:t>
            </a:r>
          </a:p>
          <a:p>
            <a:pPr marL="682625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Amount of water in rivers and lakes is always </a:t>
            </a: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changing</a:t>
            </a:r>
            <a:r>
              <a:rPr lang="en-US" sz="2800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due to inflows and outflows.</a:t>
            </a:r>
          </a:p>
          <a:p>
            <a:pPr marL="682625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b="1" dirty="0">
                <a:solidFill>
                  <a:srgbClr val="FF0000"/>
                </a:solidFill>
                <a:latin typeface="Euclid" charset="0"/>
                <a:ea typeface="+mn-ea"/>
                <a:cs typeface="+mn-cs"/>
              </a:rPr>
              <a:t>20% </a:t>
            </a:r>
            <a:r>
              <a:rPr lang="en-US" sz="2800" dirty="0">
                <a:solidFill>
                  <a:schemeClr val="tx1"/>
                </a:solidFill>
                <a:latin typeface="Euclid" charset="0"/>
                <a:ea typeface="+mn-ea"/>
                <a:cs typeface="+mn-cs"/>
              </a:rPr>
              <a:t>of all unfrozen surface water is in Lake Baikal in Siberia (1,620 m deep) – deepest and oldest lake on Earth.</a:t>
            </a:r>
          </a:p>
          <a:p>
            <a:pPr marL="682625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latin typeface="Euclid" charset="0"/>
                <a:ea typeface="+mn-ea"/>
                <a:cs typeface="+mn-cs"/>
              </a:rPr>
              <a:t>Another </a:t>
            </a:r>
            <a:r>
              <a:rPr lang="en-US" sz="2800" b="1" dirty="0">
                <a:solidFill>
                  <a:srgbClr val="FF0000"/>
                </a:solidFill>
                <a:latin typeface="Euclid" charset="0"/>
                <a:ea typeface="+mn-ea"/>
                <a:cs typeface="+mn-cs"/>
              </a:rPr>
              <a:t>20% </a:t>
            </a:r>
            <a:r>
              <a:rPr lang="en-US" sz="2800" dirty="0">
                <a:solidFill>
                  <a:schemeClr val="tx1"/>
                </a:solidFill>
                <a:latin typeface="Euclid" charset="0"/>
                <a:ea typeface="+mn-ea"/>
                <a:cs typeface="+mn-cs"/>
              </a:rPr>
              <a:t>is in the Great Lakes.</a:t>
            </a:r>
          </a:p>
        </p:txBody>
      </p:sp>
      <p:pic>
        <p:nvPicPr>
          <p:cNvPr id="1946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209" y="2895600"/>
            <a:ext cx="243142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srgbClr val="002060"/>
                </a:solidFill>
              </a:rPr>
              <a:t>LAKE BAIKAL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2286000"/>
            <a:ext cx="8042275" cy="4030133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3285968" cy="21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71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GREAT LAKES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4974" y="2971800"/>
            <a:ext cx="7623833" cy="3490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676400"/>
            <a:ext cx="3481388" cy="20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838200"/>
            <a:ext cx="8229600" cy="121920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RESERVOIR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  </a:t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FF0000"/>
                </a:solidFill>
                <a:latin typeface="News Gothic MT" charset="0"/>
              </a:rPr>
              <a:t>Water in the Atmosphere  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002060"/>
                </a:solidFill>
                <a:latin typeface="ＭＳ ゴシック"/>
                <a:ea typeface="ＭＳ ゴシック"/>
                <a:cs typeface="ＭＳ ゴシック"/>
              </a:rPr>
              <a:t>≅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 0.001%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06400" y="2268885"/>
            <a:ext cx="58674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cs typeface="+mn-cs"/>
              </a:rPr>
              <a:t>Form of water vapor or ice crystals in air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800" b="0" dirty="0">
                <a:solidFill>
                  <a:schemeClr val="tx1"/>
                </a:solidFill>
                <a:cs typeface="+mn-cs"/>
              </a:rPr>
              <a:t>The </a:t>
            </a:r>
            <a:r>
              <a:rPr lang="en-US" sz="2800" dirty="0">
                <a:solidFill>
                  <a:srgbClr val="FF0000"/>
                </a:solidFill>
                <a:cs typeface="+mn-cs"/>
              </a:rPr>
              <a:t>“superhighway” </a:t>
            </a:r>
            <a:r>
              <a:rPr lang="en-US" sz="2800" b="0" dirty="0">
                <a:solidFill>
                  <a:schemeClr val="tx1"/>
                </a:solidFill>
                <a:cs typeface="+mn-cs"/>
              </a:rPr>
              <a:t>that moves water around the globe.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800" b="0" dirty="0">
                <a:solidFill>
                  <a:schemeClr val="tx1"/>
                </a:solidFill>
                <a:cs typeface="+mn-cs"/>
              </a:rPr>
              <a:t>Rising air cools and </a:t>
            </a:r>
            <a:r>
              <a:rPr lang="en-US" sz="2800" dirty="0">
                <a:solidFill>
                  <a:srgbClr val="FF0000"/>
                </a:solidFill>
                <a:cs typeface="+mn-cs"/>
              </a:rPr>
              <a:t>condenses</a:t>
            </a:r>
            <a:r>
              <a:rPr lang="en-US" sz="2800" b="0" dirty="0">
                <a:solidFill>
                  <a:schemeClr val="tx1"/>
                </a:solidFill>
                <a:cs typeface="+mn-cs"/>
              </a:rPr>
              <a:t> into clouds.  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800" b="0" dirty="0">
                <a:solidFill>
                  <a:schemeClr val="tx1"/>
                </a:solidFill>
                <a:cs typeface="+mn-cs"/>
              </a:rPr>
              <a:t>Winds move the clouds until water falls as </a:t>
            </a:r>
            <a:r>
              <a:rPr lang="en-US" sz="2800" dirty="0">
                <a:solidFill>
                  <a:srgbClr val="FF0000"/>
                </a:solidFill>
                <a:cs typeface="+mn-cs"/>
              </a:rPr>
              <a:t>precipitation</a:t>
            </a:r>
            <a:r>
              <a:rPr lang="en-US" sz="2800" b="0" dirty="0">
                <a:solidFill>
                  <a:schemeClr val="tx1"/>
                </a:solidFill>
                <a:cs typeface="+mn-cs"/>
              </a:rPr>
              <a:t>.</a:t>
            </a:r>
            <a:endParaRPr lang="en-US" sz="2800" b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pic>
        <p:nvPicPr>
          <p:cNvPr id="21508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2819400"/>
            <a:ext cx="261143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342674"/>
            <a:ext cx="8042275" cy="114300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TRANSFORMATION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FF0000"/>
                </a:solidFill>
                <a:latin typeface="News Gothic MT" charset="0"/>
              </a:rPr>
              <a:t>Evaporation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199" y="2057400"/>
            <a:ext cx="8347075" cy="3505200"/>
          </a:xfrm>
          <a:solidFill>
            <a:schemeClr val="bg2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b="1" dirty="0">
                <a:solidFill>
                  <a:schemeClr val="tx1"/>
                </a:solidFill>
              </a:rPr>
              <a:t>Process which changes water from a </a:t>
            </a:r>
            <a:r>
              <a:rPr lang="en-US" sz="2800" b="1" dirty="0">
                <a:solidFill>
                  <a:srgbClr val="FF0000"/>
                </a:solidFill>
              </a:rPr>
              <a:t>liquid</a:t>
            </a:r>
            <a:r>
              <a:rPr lang="en-US" sz="2800" b="1" dirty="0">
                <a:solidFill>
                  <a:schemeClr val="tx1"/>
                </a:solidFill>
              </a:rPr>
              <a:t> to a </a:t>
            </a:r>
            <a:r>
              <a:rPr lang="en-US" sz="2800" b="1" dirty="0">
                <a:solidFill>
                  <a:srgbClr val="FF0000"/>
                </a:solidFill>
              </a:rPr>
              <a:t>gas</a:t>
            </a:r>
            <a:r>
              <a:rPr lang="en-US" sz="2800" b="1" dirty="0">
                <a:solidFill>
                  <a:schemeClr val="tx1"/>
                </a:solidFill>
              </a:rPr>
              <a:t> (vapor).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600" dirty="0">
                <a:solidFill>
                  <a:schemeClr val="tx1"/>
                </a:solidFill>
                <a:ea typeface="+mn-ea"/>
                <a:cs typeface="+mn-cs"/>
              </a:rPr>
              <a:t>The primary pathway that gets water into the </a:t>
            </a:r>
            <a:r>
              <a:rPr lang="en-US" sz="2600" b="1" dirty="0">
                <a:solidFill>
                  <a:srgbClr val="FF0000"/>
                </a:solidFill>
                <a:ea typeface="+mn-ea"/>
                <a:cs typeface="+mn-cs"/>
              </a:rPr>
              <a:t>atmosphere</a:t>
            </a:r>
            <a:r>
              <a:rPr lang="en-US" sz="2600" dirty="0">
                <a:solidFill>
                  <a:schemeClr val="tx1"/>
                </a:solidFill>
                <a:ea typeface="+mn-ea"/>
                <a:cs typeface="+mn-cs"/>
              </a:rPr>
              <a:t>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600" b="1" dirty="0">
                <a:solidFill>
                  <a:srgbClr val="FF0000"/>
                </a:solidFill>
                <a:ea typeface="+mn-ea"/>
                <a:cs typeface="+mn-cs"/>
              </a:rPr>
              <a:t>Energy</a:t>
            </a:r>
            <a:r>
              <a:rPr lang="en-US" sz="2600" dirty="0">
                <a:solidFill>
                  <a:schemeClr val="tx1"/>
                </a:solidFill>
                <a:ea typeface="+mn-ea"/>
                <a:cs typeface="+mn-cs"/>
              </a:rPr>
              <a:t> comes from the Sun.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600" dirty="0">
                <a:solidFill>
                  <a:schemeClr val="tx1"/>
                </a:solidFill>
                <a:ea typeface="+mn-ea"/>
                <a:cs typeface="+mn-cs"/>
              </a:rPr>
              <a:t>Process works against </a:t>
            </a:r>
            <a:r>
              <a:rPr lang="en-US" sz="2600" b="1" dirty="0">
                <a:solidFill>
                  <a:srgbClr val="FF0000"/>
                </a:solidFill>
                <a:ea typeface="+mn-ea"/>
                <a:cs typeface="+mn-cs"/>
              </a:rPr>
              <a:t>gravity</a:t>
            </a:r>
            <a:r>
              <a:rPr lang="en-US" sz="2600" dirty="0">
                <a:solidFill>
                  <a:schemeClr val="tx1"/>
                </a:solidFill>
                <a:ea typeface="+mn-ea"/>
                <a:cs typeface="+mn-cs"/>
              </a:rPr>
              <a:t>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600" dirty="0">
                <a:solidFill>
                  <a:schemeClr val="tx1"/>
                </a:solidFill>
                <a:ea typeface="+mn-ea"/>
                <a:cs typeface="+mn-cs"/>
              </a:rPr>
              <a:t>Provides approx</a:t>
            </a:r>
            <a:r>
              <a:rPr lang="en-US" sz="2600" dirty="0">
                <a:solidFill>
                  <a:schemeClr val="tx1"/>
                </a:solidFill>
                <a:ea typeface="+mn-ea"/>
              </a:rPr>
              <a:t>imately</a:t>
            </a:r>
            <a:r>
              <a:rPr lang="en-US" sz="26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sz="2600" b="1" dirty="0">
                <a:solidFill>
                  <a:srgbClr val="FF0000"/>
                </a:solidFill>
                <a:ea typeface="+mn-ea"/>
                <a:cs typeface="+mn-cs"/>
              </a:rPr>
              <a:t>90% </a:t>
            </a:r>
            <a:r>
              <a:rPr lang="en-US" sz="2600" dirty="0">
                <a:solidFill>
                  <a:schemeClr val="tx1"/>
                </a:solidFill>
                <a:ea typeface="+mn-ea"/>
                <a:cs typeface="+mn-cs"/>
              </a:rPr>
              <a:t>of the moisture in the atmosphere.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342674"/>
            <a:ext cx="8042275" cy="114300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TRANSFORMATION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Evaporation</a:t>
            </a:r>
          </a:p>
        </p:txBody>
      </p:sp>
      <p:pic>
        <p:nvPicPr>
          <p:cNvPr id="23555" name="Picture 6" descr="EVAP.gif                                                       0016B6DDMacintosh HD                   BE95DCAD: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4" y="1643743"/>
            <a:ext cx="5737225" cy="368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5715000"/>
            <a:ext cx="8153400" cy="523220"/>
          </a:xfrm>
          <a:prstGeom prst="rect">
            <a:avLst/>
          </a:prstGeom>
          <a:solidFill>
            <a:srgbClr val="E5E9EA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0" dirty="0">
                <a:solidFill>
                  <a:schemeClr val="tx1"/>
                </a:solidFill>
                <a:latin typeface="+mn-lt"/>
                <a:cs typeface="+mn-cs"/>
              </a:rPr>
              <a:t>Evaporation depends on </a:t>
            </a:r>
            <a:r>
              <a:rPr lang="en-US" sz="2800" dirty="0">
                <a:solidFill>
                  <a:srgbClr val="FF0000"/>
                </a:solidFill>
                <a:latin typeface="+mn-lt"/>
                <a:cs typeface="+mn-cs"/>
              </a:rPr>
              <a:t>solar energy</a:t>
            </a:r>
            <a:r>
              <a:rPr lang="en-US" sz="2800" b="0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631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121920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TRANSFORMATION 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 </a:t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FF0000"/>
                </a:solidFill>
                <a:latin typeface="News Gothic MT" charset="0"/>
              </a:rPr>
              <a:t>Transpiration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4327525" cy="3581400"/>
          </a:xfrm>
          <a:solidFill>
            <a:srgbClr val="E5E9EA"/>
          </a:solidFill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News Gothic MT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News Gothic MT" charset="0"/>
              </a:rPr>
              <a:t>loss of water vapor </a:t>
            </a:r>
            <a:r>
              <a:rPr lang="en-US" sz="2800" b="1" dirty="0">
                <a:solidFill>
                  <a:schemeClr val="tx1"/>
                </a:solidFill>
                <a:latin typeface="News Gothic MT" charset="0"/>
              </a:rPr>
              <a:t>from parts of the plant, mainly the leaves.</a:t>
            </a:r>
          </a:p>
          <a:p>
            <a:r>
              <a:rPr lang="en-US" sz="2800" dirty="0">
                <a:solidFill>
                  <a:schemeClr val="tx1"/>
                </a:solidFill>
                <a:latin typeface="News Gothic MT" charset="0"/>
              </a:rPr>
              <a:t>Provides about </a:t>
            </a:r>
            <a:r>
              <a:rPr lang="en-US" sz="2800" b="1" dirty="0">
                <a:solidFill>
                  <a:srgbClr val="FF0000"/>
                </a:solidFill>
                <a:latin typeface="News Gothic MT" charset="0"/>
              </a:rPr>
              <a:t>10% </a:t>
            </a:r>
            <a:r>
              <a:rPr lang="en-US" sz="2800" dirty="0">
                <a:solidFill>
                  <a:schemeClr val="tx1"/>
                </a:solidFill>
                <a:latin typeface="News Gothic MT" charset="0"/>
              </a:rPr>
              <a:t>of the moisture in the atmosphere.</a:t>
            </a:r>
          </a:p>
        </p:txBody>
      </p:sp>
      <p:pic>
        <p:nvPicPr>
          <p:cNvPr id="39939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828800"/>
            <a:ext cx="347662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533400" y="486001"/>
            <a:ext cx="8042275" cy="99060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TRANSFORMATION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FF0000"/>
                </a:solidFill>
                <a:latin typeface="News Gothic MT" charset="0"/>
              </a:rPr>
              <a:t>Condensation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752600"/>
            <a:ext cx="8026400" cy="4343400"/>
          </a:xfrm>
          <a:solidFill>
            <a:srgbClr val="E5E9EA"/>
          </a:solidFill>
        </p:spPr>
        <p:txBody>
          <a:bodyPr rtlCol="0">
            <a:normAutofit/>
          </a:bodyPr>
          <a:lstStyle/>
          <a:p>
            <a:pPr marL="0" indent="0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The process by which water vapor in the air is </a:t>
            </a: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changed</a:t>
            </a: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 into liquid water.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Forms as air containing water vapor </a:t>
            </a: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rises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 and </a:t>
            </a: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cools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.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Energy </a:t>
            </a: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absorbed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 during evaporation is </a:t>
            </a: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released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 at condensation as latent heat .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40964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495800"/>
            <a:ext cx="44958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555172" y="685800"/>
            <a:ext cx="8042275" cy="99060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TRANSFORMATION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Condensation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1543" y="2133600"/>
            <a:ext cx="4860925" cy="3200400"/>
          </a:xfrm>
          <a:solidFill>
            <a:srgbClr val="E5E9EA"/>
          </a:solidFill>
        </p:spPr>
        <p:txBody>
          <a:bodyPr rtlCol="0">
            <a:noAutofit/>
          </a:bodyPr>
          <a:lstStyle/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An average cloud, 1 km in diameter and 100 meters thick, has a mass equivalent to one B-747 jumbo jet, but doesn’t sink because it is less dense than the air.</a:t>
            </a:r>
          </a:p>
        </p:txBody>
      </p:sp>
      <p:pic>
        <p:nvPicPr>
          <p:cNvPr id="40963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84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39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36550"/>
            <a:ext cx="8042275" cy="118745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</a:rPr>
              <a:t>TRANSFORMATION</a:t>
            </a:r>
            <a:r>
              <a:rPr lang="en-US" sz="4000" b="1" dirty="0">
                <a:solidFill>
                  <a:srgbClr val="002060"/>
                </a:solidFill>
              </a:rPr>
              <a:t/>
            </a:r>
            <a:br>
              <a:rPr lang="en-US" sz="4000" b="1" dirty="0">
                <a:solidFill>
                  <a:srgbClr val="002060"/>
                </a:solidFill>
              </a:rPr>
            </a:br>
            <a:r>
              <a:rPr lang="en-US" sz="4000" b="1" dirty="0">
                <a:solidFill>
                  <a:srgbClr val="FF0000"/>
                </a:solidFill>
              </a:rPr>
              <a:t>Precipitation</a:t>
            </a:r>
          </a:p>
        </p:txBody>
      </p:sp>
      <p:sp>
        <p:nvSpPr>
          <p:cNvPr id="25602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1676400"/>
            <a:ext cx="8534400" cy="4953000"/>
          </a:xfrm>
          <a:solidFill>
            <a:srgbClr val="E5E9EA"/>
          </a:solidFill>
        </p:spPr>
        <p:txBody>
          <a:bodyPr/>
          <a:lstStyle/>
          <a:p>
            <a:pPr marL="0" indent="0">
              <a:spcBef>
                <a:spcPts val="200"/>
              </a:spcBef>
              <a:buNone/>
            </a:pP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Water released in the form of </a:t>
            </a:r>
            <a:r>
              <a:rPr lang="en-US" sz="2800" b="1" dirty="0">
                <a:solidFill>
                  <a:srgbClr val="FF0000"/>
                </a:solidFill>
                <a:latin typeface="Euclid" charset="0"/>
              </a:rPr>
              <a:t>rain</a:t>
            </a: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, freezing rain, sleet, </a:t>
            </a:r>
            <a:r>
              <a:rPr lang="en-US" sz="2800" b="1" dirty="0">
                <a:solidFill>
                  <a:srgbClr val="FF0000"/>
                </a:solidFill>
                <a:latin typeface="Euclid" charset="0"/>
              </a:rPr>
              <a:t>snow</a:t>
            </a: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, or </a:t>
            </a:r>
            <a:r>
              <a:rPr lang="en-US" sz="2800" b="1" dirty="0">
                <a:solidFill>
                  <a:srgbClr val="FF0000"/>
                </a:solidFill>
                <a:latin typeface="Euclid" charset="0"/>
              </a:rPr>
              <a:t>hail</a:t>
            </a:r>
            <a:r>
              <a:rPr lang="en-US" sz="2800" b="1" dirty="0">
                <a:solidFill>
                  <a:schemeClr val="tx1"/>
                </a:solidFill>
                <a:latin typeface="Euclid" charset="0"/>
              </a:rPr>
              <a:t>.</a:t>
            </a:r>
          </a:p>
          <a:p>
            <a:pPr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Euclid" charset="0"/>
              </a:rPr>
              <a:t>Most</a:t>
            </a:r>
            <a:r>
              <a:rPr lang="en-US" sz="2800" dirty="0">
                <a:solidFill>
                  <a:schemeClr val="tx1"/>
                </a:solidFill>
                <a:latin typeface="Euclid" charset="0"/>
              </a:rPr>
              <a:t> precipitation falls as rain.</a:t>
            </a:r>
          </a:p>
          <a:p>
            <a:pPr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Euclid" charset="0"/>
              </a:rPr>
              <a:t>Gravity</a:t>
            </a:r>
            <a:r>
              <a:rPr lang="en-US" sz="2800" dirty="0">
                <a:solidFill>
                  <a:schemeClr val="tx1"/>
                </a:solidFill>
                <a:latin typeface="Euclid" charset="0"/>
              </a:rPr>
              <a:t> is the force that moves water. </a:t>
            </a:r>
          </a:p>
          <a:p>
            <a:pPr>
              <a:spcBef>
                <a:spcPts val="200"/>
              </a:spcBef>
              <a:buFont typeface="Times" charset="0"/>
              <a:buNone/>
            </a:pPr>
            <a:endParaRPr lang="en-US" dirty="0">
              <a:latin typeface="Euclid" charset="0"/>
            </a:endParaRPr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02050"/>
            <a:ext cx="525780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1886" y="503238"/>
            <a:ext cx="8305800" cy="944562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</a:rPr>
              <a:t>TRANSFORMATION</a:t>
            </a:r>
            <a:r>
              <a:rPr lang="en-US" sz="4000" b="1" dirty="0">
                <a:solidFill>
                  <a:srgbClr val="002060"/>
                </a:solidFill>
              </a:rPr>
              <a:t/>
            </a:r>
            <a:br>
              <a:rPr lang="en-US" sz="4000" b="1" dirty="0">
                <a:solidFill>
                  <a:srgbClr val="002060"/>
                </a:solidFill>
              </a:rPr>
            </a:br>
            <a:r>
              <a:rPr lang="en-US" sz="4000" b="1" dirty="0">
                <a:solidFill>
                  <a:srgbClr val="FF0000"/>
                </a:solidFill>
              </a:rPr>
              <a:t>Surface Runoff</a:t>
            </a:r>
          </a:p>
        </p:txBody>
      </p:sp>
      <p:sp>
        <p:nvSpPr>
          <p:cNvPr id="23555" name="Rectangle 4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304800" y="1676400"/>
            <a:ext cx="8610600" cy="4724400"/>
          </a:xfrm>
          <a:solidFill>
            <a:schemeClr val="bg2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marL="0" indent="0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en-US" b="1" dirty="0">
                <a:solidFill>
                  <a:schemeClr val="tx1"/>
                </a:solidFill>
                <a:ea typeface="+mn-ea"/>
                <a:cs typeface="+mn-cs"/>
              </a:rPr>
              <a:t>Precipitation </a:t>
            </a:r>
            <a:r>
              <a:rPr lang="en-US" b="1" dirty="0">
                <a:solidFill>
                  <a:srgbClr val="FF0000"/>
                </a:solidFill>
                <a:ea typeface="+mn-ea"/>
                <a:cs typeface="+mn-cs"/>
              </a:rPr>
              <a:t>runoff</a:t>
            </a:r>
            <a:r>
              <a:rPr lang="en-US" b="1" dirty="0">
                <a:solidFill>
                  <a:schemeClr val="tx1"/>
                </a:solidFill>
                <a:ea typeface="+mn-ea"/>
                <a:cs typeface="+mn-cs"/>
              </a:rPr>
              <a:t> over the landscape.</a:t>
            </a:r>
          </a:p>
          <a:p>
            <a:pPr marL="0" indent="0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Meteorological factors affecting runoff: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b="1" dirty="0">
                <a:solidFill>
                  <a:srgbClr val="FF0000"/>
                </a:solidFill>
                <a:ea typeface="+mn-ea"/>
                <a:cs typeface="+mn-cs"/>
              </a:rPr>
              <a:t>Type</a:t>
            </a: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 of precipitation (rain, snow, etc.).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Rainfall </a:t>
            </a:r>
            <a:r>
              <a:rPr lang="en-US" b="1" dirty="0">
                <a:solidFill>
                  <a:srgbClr val="FF0000"/>
                </a:solidFill>
                <a:ea typeface="+mn-ea"/>
                <a:cs typeface="+mn-cs"/>
              </a:rPr>
              <a:t>intensity</a:t>
            </a: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, amount &amp; duration.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b="1" dirty="0">
                <a:solidFill>
                  <a:srgbClr val="FF0000"/>
                </a:solidFill>
                <a:ea typeface="+mn-ea"/>
                <a:cs typeface="+mn-cs"/>
              </a:rPr>
              <a:t>Distribution</a:t>
            </a: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 of rainfall over the region.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Direction of storm movement.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Precipitation that occurred earlier and resulting </a:t>
            </a:r>
            <a:r>
              <a:rPr lang="en-US" b="1" dirty="0">
                <a:solidFill>
                  <a:srgbClr val="FF0000"/>
                </a:solidFill>
                <a:ea typeface="+mn-ea"/>
                <a:cs typeface="+mn-cs"/>
              </a:rPr>
              <a:t>soil</a:t>
            </a: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en-US" b="1" dirty="0">
                <a:solidFill>
                  <a:srgbClr val="FF0000"/>
                </a:solidFill>
                <a:ea typeface="+mn-ea"/>
                <a:cs typeface="+mn-cs"/>
              </a:rPr>
              <a:t>moisture</a:t>
            </a:r>
            <a:r>
              <a:rPr lang="en-US" b="1" dirty="0">
                <a:solidFill>
                  <a:schemeClr val="tx1"/>
                </a:solidFill>
                <a:ea typeface="+mn-ea"/>
                <a:cs typeface="+mn-cs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4572000"/>
            <a:ext cx="2953657" cy="22152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607" y="4560433"/>
            <a:ext cx="2933700" cy="2238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1886" y="503238"/>
            <a:ext cx="8305800" cy="944562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</a:rPr>
              <a:t>TRANSFORMATION</a:t>
            </a:r>
            <a:r>
              <a:rPr lang="en-US" sz="4000" b="1" dirty="0">
                <a:solidFill>
                  <a:srgbClr val="002060"/>
                </a:solidFill>
              </a:rPr>
              <a:t/>
            </a:r>
            <a:br>
              <a:rPr lang="en-US" sz="4000" b="1" dirty="0">
                <a:solidFill>
                  <a:srgbClr val="002060"/>
                </a:solidFill>
              </a:rPr>
            </a:br>
            <a:r>
              <a:rPr lang="en-US" sz="4000" b="1" dirty="0">
                <a:solidFill>
                  <a:srgbClr val="002060"/>
                </a:solidFill>
              </a:rPr>
              <a:t>Surface Runoff</a:t>
            </a:r>
          </a:p>
        </p:txBody>
      </p:sp>
      <p:sp>
        <p:nvSpPr>
          <p:cNvPr id="23555" name="Rectangle 4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304800" y="1981200"/>
            <a:ext cx="8392886" cy="3429000"/>
          </a:xfrm>
          <a:solidFill>
            <a:schemeClr val="bg2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marL="0" indent="0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Physical characteristics affecting runoff:</a:t>
            </a:r>
          </a:p>
          <a:p>
            <a:pPr marL="566738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Land use</a:t>
            </a:r>
          </a:p>
          <a:p>
            <a:pPr marL="566738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Vegetation</a:t>
            </a:r>
          </a:p>
          <a:p>
            <a:pPr marL="566738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Soil type</a:t>
            </a:r>
          </a:p>
          <a:p>
            <a:pPr marL="566738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Drainage area, shape and elevation</a:t>
            </a:r>
          </a:p>
          <a:p>
            <a:pPr marL="566738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Topography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, especially land slope</a:t>
            </a:r>
          </a:p>
          <a:p>
            <a:pPr marL="566738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Drainage network patterns</a:t>
            </a:r>
          </a:p>
        </p:txBody>
      </p:sp>
    </p:spTree>
    <p:extLst>
      <p:ext uri="{BB962C8B-B14F-4D97-AF65-F5344CB8AC3E}">
        <p14:creationId xmlns:p14="http://schemas.microsoft.com/office/powerpoint/2010/main" val="145624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1886" y="503238"/>
            <a:ext cx="8305800" cy="944562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</a:rPr>
              <a:t>TRANSFORMATION</a:t>
            </a:r>
            <a:r>
              <a:rPr lang="en-US" sz="4000" b="1" dirty="0">
                <a:solidFill>
                  <a:srgbClr val="002060"/>
                </a:solidFill>
              </a:rPr>
              <a:t/>
            </a:r>
            <a:br>
              <a:rPr lang="en-US" sz="4000" b="1" dirty="0">
                <a:solidFill>
                  <a:srgbClr val="002060"/>
                </a:solidFill>
              </a:rPr>
            </a:br>
            <a:r>
              <a:rPr lang="en-US" sz="4000" b="1" dirty="0">
                <a:solidFill>
                  <a:srgbClr val="002060"/>
                </a:solidFill>
              </a:rPr>
              <a:t>Surface Runoff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524000"/>
            <a:ext cx="7162800" cy="501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549275" y="107951"/>
            <a:ext cx="8042275" cy="126365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TRANSFORMATIONS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FF0000"/>
                </a:solidFill>
                <a:latin typeface="News Gothic MT" charset="0"/>
              </a:rPr>
              <a:t>Groundwater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686800" cy="4953000"/>
          </a:xfrm>
          <a:solidFill>
            <a:schemeClr val="bg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rgbClr val="FF0000"/>
                </a:solidFill>
              </a:rPr>
              <a:t>Groundwater Recharge</a:t>
            </a:r>
            <a:r>
              <a:rPr lang="en-US" sz="2800" b="1" dirty="0">
                <a:solidFill>
                  <a:schemeClr val="tx1"/>
                </a:solidFill>
              </a:rPr>
              <a:t>:  </a:t>
            </a:r>
            <a:r>
              <a:rPr lang="en-US" sz="2800" dirty="0">
                <a:solidFill>
                  <a:schemeClr val="tx1"/>
                </a:solidFill>
              </a:rPr>
              <a:t>How aquifers are replenished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Infiltration</a:t>
            </a:r>
            <a:r>
              <a:rPr lang="en-US" sz="2800" b="1" dirty="0">
                <a:solidFill>
                  <a:schemeClr val="tx1"/>
                </a:solidFill>
                <a:ea typeface="+mn-ea"/>
                <a:cs typeface="+mn-cs"/>
              </a:rPr>
              <a:t>:  </a:t>
            </a: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Water absorbed into ground</a:t>
            </a:r>
          </a:p>
          <a:p>
            <a:pPr marL="798513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sz="2800" dirty="0">
                <a:solidFill>
                  <a:schemeClr val="tx1"/>
                </a:solidFill>
                <a:ea typeface="+mn-ea"/>
                <a:cs typeface="+mn-cs"/>
              </a:rPr>
              <a:t>Affected by porosity and permeability of the surface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a typeface="+mn-ea"/>
              <a:cs typeface="+mn-cs"/>
            </a:endParaRP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3733800"/>
            <a:ext cx="4419600" cy="2895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549275" y="107951"/>
            <a:ext cx="8042275" cy="126365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News Gothic MT" charset="0"/>
              </a:rPr>
              <a:t>TRANSFORMATIONS</a:t>
            </a: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News Gothic MT" charset="0"/>
              </a:rPr>
            </a:br>
            <a:r>
              <a:rPr lang="en-US" sz="4000" b="1" dirty="0">
                <a:solidFill>
                  <a:srgbClr val="002060"/>
                </a:solidFill>
                <a:latin typeface="News Gothic MT" charset="0"/>
              </a:rPr>
              <a:t>Groundwater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5181600"/>
          </a:xfrm>
          <a:solidFill>
            <a:schemeClr val="bg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b="1" dirty="0">
                <a:solidFill>
                  <a:srgbClr val="FF0000"/>
                </a:solidFill>
                <a:ea typeface="+mn-ea"/>
                <a:cs typeface="+mn-cs"/>
              </a:rPr>
              <a:t>Percolation</a:t>
            </a:r>
            <a:r>
              <a:rPr lang="en-US" b="1" dirty="0">
                <a:solidFill>
                  <a:schemeClr val="tx1"/>
                </a:solidFill>
                <a:ea typeface="+mn-ea"/>
                <a:cs typeface="+mn-cs"/>
              </a:rPr>
              <a:t>:  </a:t>
            </a: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Water movement though ground layers</a:t>
            </a:r>
          </a:p>
          <a:p>
            <a:pPr marL="682625"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Moved by gravity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b="1" dirty="0">
                <a:solidFill>
                  <a:srgbClr val="FF0000"/>
                </a:solidFill>
                <a:ea typeface="+mn-ea"/>
                <a:cs typeface="+mn-cs"/>
              </a:rPr>
              <a:t>Springs</a:t>
            </a:r>
            <a:r>
              <a:rPr lang="en-US" b="1" dirty="0">
                <a:solidFill>
                  <a:schemeClr val="tx1"/>
                </a:solidFill>
                <a:ea typeface="+mn-ea"/>
                <a:cs typeface="+mn-cs"/>
              </a:rPr>
              <a:t>:  </a:t>
            </a:r>
            <a:r>
              <a:rPr lang="en-US" dirty="0">
                <a:solidFill>
                  <a:schemeClr val="tx1"/>
                </a:solidFill>
                <a:ea typeface="+mn-ea"/>
                <a:cs typeface="+mn-cs"/>
              </a:rPr>
              <a:t>Water rises to surface</a:t>
            </a:r>
            <a:endParaRPr lang="en-US" b="1" dirty="0">
              <a:solidFill>
                <a:schemeClr val="tx1"/>
              </a:solidFill>
              <a:ea typeface="+mn-ea"/>
              <a:cs typeface="+mn-cs"/>
            </a:endParaRP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b="1" dirty="0">
                <a:solidFill>
                  <a:srgbClr val="FF0000"/>
                </a:solidFill>
              </a:rPr>
              <a:t>Subsurface Runoff</a:t>
            </a:r>
            <a:r>
              <a:rPr lang="en-US" b="1" dirty="0">
                <a:solidFill>
                  <a:schemeClr val="tx1"/>
                </a:solidFill>
              </a:rPr>
              <a:t>:  </a:t>
            </a:r>
            <a:r>
              <a:rPr lang="en-US" dirty="0">
                <a:solidFill>
                  <a:schemeClr val="tx1"/>
                </a:solidFill>
              </a:rPr>
              <a:t>Water that flows underground and discharges into stream or other water body</a:t>
            </a:r>
            <a:endParaRPr lang="en-US" b="1" dirty="0">
              <a:solidFill>
                <a:schemeClr val="tx1"/>
              </a:solidFill>
            </a:endParaRP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a typeface="+mn-ea"/>
              <a:cs typeface="+mn-cs"/>
            </a:endParaRPr>
          </a:p>
          <a:p>
            <a:pPr fontAlgn="auto">
              <a:spcBef>
                <a:spcPts val="2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"/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3581400"/>
            <a:ext cx="4800600" cy="31452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961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950"/>
            <a:ext cx="8594725" cy="1336675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</a:rPr>
              <a:t>WATER AND ROCK CYCLES INTERACT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1752600"/>
            <a:ext cx="6273800" cy="49294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4786085"/>
            <a:ext cx="3175000" cy="1892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48200" y="2895600"/>
            <a:ext cx="10668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318000" y="4749799"/>
            <a:ext cx="11684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86600" y="4738911"/>
            <a:ext cx="787400" cy="3156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28800" y="3048000"/>
            <a:ext cx="1143000" cy="3156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29000" y="3825421"/>
            <a:ext cx="1143000" cy="3156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494314" y="2362200"/>
            <a:ext cx="1407886" cy="3156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904999"/>
            <a:ext cx="3840480" cy="4038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Which is:</a:t>
            </a:r>
          </a:p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Evaporation?</a:t>
            </a:r>
          </a:p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Run off?</a:t>
            </a:r>
          </a:p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Precipitation?</a:t>
            </a:r>
          </a:p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Infiltration?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1752600"/>
            <a:ext cx="5029200" cy="35111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6600" y="24163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19375" y="30480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81362" y="363855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42591" y="4267201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393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</a:rPr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4" y="1752599"/>
            <a:ext cx="6003925" cy="419100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Do Review </a:t>
            </a:r>
            <a:r>
              <a:rPr lang="en-US" sz="2800">
                <a:solidFill>
                  <a:schemeClr val="tx1"/>
                </a:solidFill>
              </a:rPr>
              <a:t>#20 - due Monday.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90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1636</TotalTime>
  <Words>936</Words>
  <Application>Microsoft Office PowerPoint</Application>
  <PresentationFormat>On-screen Show (4:3)</PresentationFormat>
  <Paragraphs>147</Paragraphs>
  <Slides>34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Breeze</vt:lpstr>
      <vt:lpstr>DO NOW</vt:lpstr>
      <vt:lpstr> REVIEW: Why are earthquakes and volcanoes found in these places?</vt:lpstr>
      <vt:lpstr>UNDERSTANDING THE HYDROLOGIC CYCLE</vt:lpstr>
      <vt:lpstr>PowerPoint Presentation</vt:lpstr>
      <vt:lpstr>PowerPoint Presentation</vt:lpstr>
      <vt:lpstr>PowerPoint Presentation</vt:lpstr>
      <vt:lpstr>PowerPoint Presentation</vt:lpstr>
      <vt:lpstr>HYDROLOGIC (WATER) CYCLE</vt:lpstr>
      <vt:lpstr>CYCLES HAVE RESERVOIRS AND TRANSFORMATIONS</vt:lpstr>
      <vt:lpstr>CYCLES HAVE RESERVOIRS AND TRANSFORMATIONS</vt:lpstr>
      <vt:lpstr>RESERVOIR Ocean Water ≅ 97%</vt:lpstr>
      <vt:lpstr>CHANGING OCEANS</vt:lpstr>
      <vt:lpstr>RESERVOIR Glaciers and Ice Caps ≅ 2%</vt:lpstr>
      <vt:lpstr>RESERVOIR: Glaciers and Ice Caps ≅ 2%</vt:lpstr>
      <vt:lpstr>RESERVOIR  Groundwater ≅ 1%</vt:lpstr>
      <vt:lpstr>RESERVOIR  Groundwater ≅ 1%</vt:lpstr>
      <vt:lpstr>RESERVOIR  Surface Water ≅ 0.008%</vt:lpstr>
      <vt:lpstr>LAKE BAIKAL</vt:lpstr>
      <vt:lpstr>GREAT LAKES</vt:lpstr>
      <vt:lpstr>RESERVOIR   Water in the Atmosphere   ≅ 0.001%</vt:lpstr>
      <vt:lpstr>TRANSFORMATION Evaporation</vt:lpstr>
      <vt:lpstr>TRANSFORMATION Evaporation</vt:lpstr>
      <vt:lpstr>TRANSFORMATION   Transpiration</vt:lpstr>
      <vt:lpstr>TRANSFORMATION Condensation</vt:lpstr>
      <vt:lpstr>TRANSFORMATION Condensation</vt:lpstr>
      <vt:lpstr>TRANSFORMATION Precipitation</vt:lpstr>
      <vt:lpstr>TRANSFORMATION Surface Runoff</vt:lpstr>
      <vt:lpstr>TRANSFORMATION Surface Runoff</vt:lpstr>
      <vt:lpstr>TRANSFORMATION Surface Runoff</vt:lpstr>
      <vt:lpstr>TRANSFORMATIONS Groundwater</vt:lpstr>
      <vt:lpstr>TRANSFORMATIONS Groundwater</vt:lpstr>
      <vt:lpstr>WATER AND ROCK CYCLES INTERACT</vt:lpstr>
      <vt:lpstr>REVIEW</vt:lpstr>
      <vt:lpstr>TO DO</vt:lpstr>
    </vt:vector>
  </TitlesOfParts>
  <Company>The Ohio State University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The hydrologic cycle</dc:title>
  <dc:creator>Paula Ann Hennon</dc:creator>
  <cp:lastModifiedBy>JCBOE</cp:lastModifiedBy>
  <cp:revision>115</cp:revision>
  <cp:lastPrinted>2007-01-19T05:36:06Z</cp:lastPrinted>
  <dcterms:created xsi:type="dcterms:W3CDTF">2007-01-18T21:46:15Z</dcterms:created>
  <dcterms:modified xsi:type="dcterms:W3CDTF">2016-10-19T16:57:52Z</dcterms:modified>
</cp:coreProperties>
</file>