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handoutMasterIdLst>
    <p:handoutMasterId r:id="rId24"/>
  </p:handoutMasterIdLst>
  <p:sldIdLst>
    <p:sldId id="331" r:id="rId2"/>
    <p:sldId id="256" r:id="rId3"/>
    <p:sldId id="262" r:id="rId4"/>
    <p:sldId id="292" r:id="rId5"/>
    <p:sldId id="287" r:id="rId6"/>
    <p:sldId id="272" r:id="rId7"/>
    <p:sldId id="263" r:id="rId8"/>
    <p:sldId id="332" r:id="rId9"/>
    <p:sldId id="264" r:id="rId10"/>
    <p:sldId id="266" r:id="rId11"/>
    <p:sldId id="334" r:id="rId12"/>
    <p:sldId id="265" r:id="rId13"/>
    <p:sldId id="333" r:id="rId14"/>
    <p:sldId id="267" r:id="rId15"/>
    <p:sldId id="335" r:id="rId16"/>
    <p:sldId id="336" r:id="rId17"/>
    <p:sldId id="268" r:id="rId18"/>
    <p:sldId id="269" r:id="rId19"/>
    <p:sldId id="270" r:id="rId20"/>
    <p:sldId id="271" r:id="rId21"/>
    <p:sldId id="337" r:id="rId22"/>
    <p:sldId id="338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69" autoAdjust="0"/>
    <p:restoredTop sz="94660"/>
  </p:normalViewPr>
  <p:slideViewPr>
    <p:cSldViewPr>
      <p:cViewPr varScale="1">
        <p:scale>
          <a:sx n="107" d="100"/>
          <a:sy n="107" d="100"/>
        </p:scale>
        <p:origin x="79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1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51E6821-19F3-4ABD-98B0-DBB7476D47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DF4CA-0326-453C-A1CC-87F464EADE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816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E1727-16F1-4EBF-9561-DFFAFF2916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176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6C98A-1E7A-4CDF-A269-6F6BB79FBA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2757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CCF91-8726-4C1E-872D-1CDA5D0E87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214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3EB09-0136-4BF6-80B2-F10A195259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3658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B2BE91-8A56-48B3-9D0C-44694E7683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8166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1B0DC-2B50-47D4-AFF4-7DE9B85358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0545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846C6-3989-4272-9C3E-64ACFD6CEC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8236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8F391-529D-43AD-9F5F-E1664A4FE3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3428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32F02-B9EE-46F5-B3D5-11997F919D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4541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E453F-B393-4020-8B0E-363E07357D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297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0CBCECE6-3906-4E1B-917B-41730EC775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/>
              <a:t>DO NOW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Pick up notes.</a:t>
            </a:r>
          </a:p>
          <a:p>
            <a:pPr>
              <a:defRPr/>
            </a:pPr>
            <a:endParaRPr lang="en-US" altLang="en-US" dirty="0"/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en-US" sz="3200" b="1" dirty="0">
                <a:latin typeface="AR CHRISTY" panose="02000000000000000000" pitchFamily="2" charset="0"/>
              </a:rPr>
              <a:t>HAPPY NATIONAL CHEMISTRY WEEK!</a:t>
            </a:r>
          </a:p>
          <a:p>
            <a:pPr>
              <a:defRPr/>
            </a:pPr>
            <a:r>
              <a:rPr lang="en-US" altLang="en-US" dirty="0"/>
              <a:t>National Chemical Week Extra Credits are due starting tomorrow.  See purple sheet for individual due dates.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00200" y="152400"/>
            <a:ext cx="6629400" cy="1066800"/>
          </a:xfrm>
        </p:spPr>
        <p:txBody>
          <a:bodyPr/>
          <a:lstStyle/>
          <a:p>
            <a:pPr algn="ctr" eaLnBrk="1" hangingPunct="1"/>
            <a:r>
              <a:rPr lang="en-US" altLang="en-US" sz="4800" b="1"/>
              <a:t>CHEMICAL BONDING</a:t>
            </a:r>
          </a:p>
        </p:txBody>
      </p:sp>
      <p:pic>
        <p:nvPicPr>
          <p:cNvPr id="512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638" y="1371600"/>
            <a:ext cx="6486525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/>
              <a:t>CHEMICAL BONDING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313612" cy="38877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/>
              <a:t>When atoms interact to form a chemical bond, only the </a:t>
            </a:r>
            <a:r>
              <a:rPr lang="en-US" altLang="en-US" b="1">
                <a:solidFill>
                  <a:srgbClr val="FF0000"/>
                </a:solidFill>
              </a:rPr>
              <a:t>outer energy level</a:t>
            </a:r>
            <a:r>
              <a:rPr lang="en-US" altLang="en-US"/>
              <a:t> is in contact – the </a:t>
            </a:r>
            <a:r>
              <a:rPr lang="en-US" altLang="en-US" b="1">
                <a:solidFill>
                  <a:srgbClr val="FF0000"/>
                </a:solidFill>
              </a:rPr>
              <a:t>valence</a:t>
            </a:r>
            <a:r>
              <a:rPr lang="en-US" altLang="en-US"/>
              <a:t> electrons. 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/>
              <a:t>Electron Dot Diagrams are used to keep track of the valence electrons.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CHEMICAL BONDING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Chemical bonding is the </a:t>
            </a:r>
            <a:r>
              <a:rPr lang="en-US" altLang="en-US" b="1">
                <a:solidFill>
                  <a:srgbClr val="FF0000"/>
                </a:solidFill>
              </a:rPr>
              <a:t>combining</a:t>
            </a:r>
            <a:r>
              <a:rPr lang="en-US" altLang="en-US"/>
              <a:t> of elements to form </a:t>
            </a:r>
            <a:r>
              <a:rPr lang="en-US" altLang="en-US" b="1">
                <a:solidFill>
                  <a:srgbClr val="FF0000"/>
                </a:solidFill>
              </a:rPr>
              <a:t>new</a:t>
            </a:r>
            <a:r>
              <a:rPr lang="en-US" altLang="en-US"/>
              <a:t> substances.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They are formed in definite ways according to certain rules.</a:t>
            </a:r>
          </a:p>
          <a:p>
            <a:pPr eaLnBrk="1" hangingPunct="1"/>
            <a:endParaRPr lang="en-US" altLang="en-US"/>
          </a:p>
        </p:txBody>
      </p:sp>
      <p:pic>
        <p:nvPicPr>
          <p:cNvPr id="7172" name="Picture 4" descr="co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079875"/>
            <a:ext cx="3429000" cy="27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CHEMICAL BONDING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b="1"/>
              <a:t>OCTET RULE:  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800"/>
              <a:t>It is the goal of every atom to have a </a:t>
            </a:r>
            <a:r>
              <a:rPr lang="en-US" altLang="en-US" sz="2800" b="1">
                <a:solidFill>
                  <a:srgbClr val="FF0000"/>
                </a:solidFill>
              </a:rPr>
              <a:t>full</a:t>
            </a:r>
            <a:r>
              <a:rPr lang="en-US" altLang="en-US" sz="2800"/>
              <a:t> outermost energy level.  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800"/>
              <a:t>The atom gets this by </a:t>
            </a:r>
            <a:r>
              <a:rPr lang="en-US" altLang="en-US" sz="2800" b="1">
                <a:solidFill>
                  <a:srgbClr val="FF0000"/>
                </a:solidFill>
              </a:rPr>
              <a:t>losing</a:t>
            </a:r>
            <a:r>
              <a:rPr lang="en-US" altLang="en-US" sz="2800"/>
              <a:t> or </a:t>
            </a:r>
            <a:r>
              <a:rPr lang="en-US" altLang="en-US" sz="2800" b="1">
                <a:solidFill>
                  <a:srgbClr val="FF0000"/>
                </a:solidFill>
              </a:rPr>
              <a:t>gaining</a:t>
            </a:r>
            <a:r>
              <a:rPr lang="en-US" altLang="en-US" sz="2800"/>
              <a:t> electrons to form an octet (full set of </a:t>
            </a:r>
            <a:r>
              <a:rPr lang="en-US" altLang="en-US" sz="2800" b="1">
                <a:solidFill>
                  <a:srgbClr val="FF0000"/>
                </a:solidFill>
              </a:rPr>
              <a:t>eight</a:t>
            </a:r>
            <a:r>
              <a:rPr lang="en-US" altLang="en-US" sz="2800"/>
              <a:t> valence electrons).  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800"/>
              <a:t>This is the most </a:t>
            </a:r>
            <a:r>
              <a:rPr lang="en-US" altLang="en-US" sz="2800" b="1">
                <a:solidFill>
                  <a:srgbClr val="FF0000"/>
                </a:solidFill>
              </a:rPr>
              <a:t>stable</a:t>
            </a:r>
            <a:r>
              <a:rPr lang="en-US" altLang="en-US" sz="2800"/>
              <a:t> formation.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/>
              <a:t>Video:  Ionic Bonding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Why does adding water initiate the reaction?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IONIC BONDING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828800"/>
            <a:ext cx="4876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involves a </a:t>
            </a:r>
            <a:r>
              <a:rPr lang="en-US" altLang="en-US" sz="2800" b="1">
                <a:solidFill>
                  <a:srgbClr val="FF0000"/>
                </a:solidFill>
              </a:rPr>
              <a:t>TRANSFER</a:t>
            </a:r>
            <a:r>
              <a:rPr lang="en-US" altLang="en-US" sz="2800"/>
              <a:t> of electrons from one atom to another.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is held together by </a:t>
            </a:r>
            <a:r>
              <a:rPr lang="en-US" altLang="en-US" sz="2800" b="1">
                <a:solidFill>
                  <a:srgbClr val="FF0000"/>
                </a:solidFill>
              </a:rPr>
              <a:t>electrostatic</a:t>
            </a:r>
            <a:r>
              <a:rPr lang="en-US" altLang="en-US" sz="2800"/>
              <a:t> force (+/-)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happens when </a:t>
            </a:r>
            <a:r>
              <a:rPr lang="en-US" altLang="en-US" sz="2800" b="1">
                <a:solidFill>
                  <a:srgbClr val="FF0000"/>
                </a:solidFill>
              </a:rPr>
              <a:t>electronegativities</a:t>
            </a:r>
            <a:r>
              <a:rPr lang="en-US" altLang="en-US" sz="2800"/>
              <a:t> between two atoms are very different.  </a:t>
            </a:r>
          </a:p>
        </p:txBody>
      </p:sp>
      <p:pic>
        <p:nvPicPr>
          <p:cNvPr id="1024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925" y="1828800"/>
            <a:ext cx="2886075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IONIC BONDING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828800"/>
            <a:ext cx="7620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Forms ions.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An ion is a </a:t>
            </a:r>
            <a:r>
              <a:rPr lang="en-US" altLang="en-US" sz="2800" b="1">
                <a:solidFill>
                  <a:srgbClr val="FF0000"/>
                </a:solidFill>
              </a:rPr>
              <a:t>charged </a:t>
            </a:r>
            <a:r>
              <a:rPr lang="en-US" altLang="en-US" sz="2800"/>
              <a:t>particle that has lost or gained electrons.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The atom that gains electrons = </a:t>
            </a:r>
            <a:r>
              <a:rPr lang="en-US" altLang="en-US" sz="2800" b="1">
                <a:solidFill>
                  <a:srgbClr val="FF0000"/>
                </a:solidFill>
              </a:rPr>
              <a:t>ANION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The atom that loses electrons = </a:t>
            </a:r>
            <a:r>
              <a:rPr lang="en-US" altLang="en-US" sz="2800" b="1">
                <a:solidFill>
                  <a:srgbClr val="FF0000"/>
                </a:solidFill>
              </a:rPr>
              <a:t>CATION</a:t>
            </a:r>
            <a:r>
              <a:rPr lang="en-US" altLang="en-US" sz="2800"/>
              <a:t>.</a:t>
            </a:r>
          </a:p>
        </p:txBody>
      </p:sp>
      <p:pic>
        <p:nvPicPr>
          <p:cNvPr id="1126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572000"/>
            <a:ext cx="3933825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/>
              <a:t>EXAMPLE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905000"/>
            <a:ext cx="7313613" cy="4114800"/>
          </a:xfrm>
        </p:spPr>
        <p:txBody>
          <a:bodyPr/>
          <a:lstStyle/>
          <a:p>
            <a:pPr eaLnBrk="1" hangingPunct="1"/>
            <a:r>
              <a:rPr lang="en-US" altLang="en-US"/>
              <a:t>Sodium (0.93) loses an electron.</a:t>
            </a:r>
          </a:p>
          <a:p>
            <a:pPr eaLnBrk="1" hangingPunct="1"/>
            <a:r>
              <a:rPr lang="en-US" altLang="en-US"/>
              <a:t>Chlorine (3.16) gains an electron.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/>
              <a:t>3.16 - 0.93 = </a:t>
            </a:r>
            <a:r>
              <a:rPr lang="en-US" altLang="en-US">
                <a:solidFill>
                  <a:srgbClr val="CC3300"/>
                </a:solidFill>
              </a:rPr>
              <a:t>2.23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/>
              <a:t>Anything over 1.67 is ionic</a:t>
            </a:r>
          </a:p>
        </p:txBody>
      </p:sp>
      <p:pic>
        <p:nvPicPr>
          <p:cNvPr id="12292" name="Picture 5" descr="bonding_types-nac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191000"/>
            <a:ext cx="33909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IONIC BONDING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basic rule is that </a:t>
            </a:r>
            <a:r>
              <a:rPr lang="en-US" altLang="en-US" b="1">
                <a:solidFill>
                  <a:srgbClr val="FF0000"/>
                </a:solidFill>
              </a:rPr>
              <a:t>opposites</a:t>
            </a:r>
            <a:r>
              <a:rPr lang="en-US" altLang="en-US"/>
              <a:t> </a:t>
            </a:r>
            <a:r>
              <a:rPr lang="en-US" altLang="en-US" b="1">
                <a:solidFill>
                  <a:srgbClr val="FF0000"/>
                </a:solidFill>
              </a:rPr>
              <a:t>attract</a:t>
            </a:r>
            <a:r>
              <a:rPr lang="en-US" altLang="en-US"/>
              <a:t>.  </a:t>
            </a:r>
          </a:p>
          <a:p>
            <a:pPr eaLnBrk="1" hangingPunct="1"/>
            <a:r>
              <a:rPr lang="en-US" altLang="en-US"/>
              <a:t>A </a:t>
            </a:r>
            <a:r>
              <a:rPr lang="en-US" altLang="en-US" b="1">
                <a:solidFill>
                  <a:srgbClr val="FF0000"/>
                </a:solidFill>
              </a:rPr>
              <a:t>strong</a:t>
            </a:r>
            <a:r>
              <a:rPr lang="en-US" altLang="en-US"/>
              <a:t> attraction between oppositely charged ions (formed by the transfer of electrons) hold the ions together in an ionic bond – this is the </a:t>
            </a:r>
            <a:r>
              <a:rPr lang="en-US" altLang="en-US" b="1">
                <a:solidFill>
                  <a:srgbClr val="FF0000"/>
                </a:solidFill>
              </a:rPr>
              <a:t>electrostatic</a:t>
            </a:r>
            <a:r>
              <a:rPr lang="en-US" altLang="en-US"/>
              <a:t> force.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CHARACTERISTICS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b="1">
                <a:solidFill>
                  <a:srgbClr val="FF0000"/>
                </a:solidFill>
              </a:rPr>
              <a:t>high</a:t>
            </a:r>
            <a:r>
              <a:rPr lang="en-US" altLang="en-US" sz="2800"/>
              <a:t> melting and boiling points.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tend to be </a:t>
            </a:r>
            <a:r>
              <a:rPr lang="en-US" altLang="en-US" sz="2800" b="1">
                <a:solidFill>
                  <a:srgbClr val="FF0000"/>
                </a:solidFill>
              </a:rPr>
              <a:t>soluble</a:t>
            </a:r>
            <a:r>
              <a:rPr lang="en-US" altLang="en-US" sz="2800"/>
              <a:t> in water.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Solids are </a:t>
            </a:r>
            <a:r>
              <a:rPr lang="en-US" altLang="en-US" sz="2800" b="1">
                <a:solidFill>
                  <a:srgbClr val="FF0000"/>
                </a:solidFill>
              </a:rPr>
              <a:t>poor</a:t>
            </a:r>
            <a:r>
              <a:rPr lang="en-US" altLang="en-US" sz="2800"/>
              <a:t> conductors of heat and electricity.</a:t>
            </a:r>
          </a:p>
        </p:txBody>
      </p:sp>
      <p:pic>
        <p:nvPicPr>
          <p:cNvPr id="1434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922713"/>
            <a:ext cx="3638550" cy="240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CHARACTERISTICS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752600"/>
            <a:ext cx="7924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When </a:t>
            </a:r>
            <a:r>
              <a:rPr lang="en-US" altLang="en-US" sz="2800" b="1">
                <a:solidFill>
                  <a:srgbClr val="FF0000"/>
                </a:solidFill>
              </a:rPr>
              <a:t>dissolved</a:t>
            </a:r>
            <a:r>
              <a:rPr lang="en-US" altLang="en-US" sz="2800"/>
              <a:t> in a liquid or </a:t>
            </a:r>
            <a:r>
              <a:rPr lang="en-US" altLang="en-US" sz="2800" b="1">
                <a:solidFill>
                  <a:srgbClr val="FF0000"/>
                </a:solidFill>
              </a:rPr>
              <a:t>melted</a:t>
            </a:r>
            <a:r>
              <a:rPr lang="en-US" altLang="en-US" sz="2800"/>
              <a:t>, they become </a:t>
            </a:r>
            <a:r>
              <a:rPr lang="en-US" altLang="en-US" sz="2800" b="1">
                <a:solidFill>
                  <a:srgbClr val="FF0000"/>
                </a:solidFill>
              </a:rPr>
              <a:t>good</a:t>
            </a:r>
            <a:r>
              <a:rPr lang="en-US" altLang="en-US" sz="2800"/>
              <a:t> conductors.</a:t>
            </a:r>
          </a:p>
        </p:txBody>
      </p:sp>
      <p:pic>
        <p:nvPicPr>
          <p:cNvPr id="1536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622550"/>
            <a:ext cx="6353175" cy="416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CHARACTERISTICS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5121275" cy="48783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Ions are arranged in a </a:t>
            </a:r>
            <a:r>
              <a:rPr lang="en-US" altLang="en-US" sz="2800" b="1">
                <a:solidFill>
                  <a:srgbClr val="FF0000"/>
                </a:solidFill>
              </a:rPr>
              <a:t>CRYSTAL.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The crystal is </a:t>
            </a:r>
            <a:r>
              <a:rPr lang="en-US" altLang="en-US" sz="2800" b="1">
                <a:solidFill>
                  <a:srgbClr val="FF0000"/>
                </a:solidFill>
              </a:rPr>
              <a:t>hard</a:t>
            </a:r>
            <a:r>
              <a:rPr lang="en-US" altLang="en-US" sz="2800"/>
              <a:t> – you need a lot of force to break it.  When it does break, it will </a:t>
            </a:r>
            <a:r>
              <a:rPr lang="en-US" altLang="en-US" sz="2800" b="1">
                <a:solidFill>
                  <a:srgbClr val="FF0000"/>
                </a:solidFill>
              </a:rPr>
              <a:t>shatter</a:t>
            </a:r>
            <a:r>
              <a:rPr lang="en-US" altLang="en-US" sz="280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Generally forms between elements on </a:t>
            </a:r>
            <a:r>
              <a:rPr lang="en-US" altLang="en-US" sz="2800" b="1">
                <a:solidFill>
                  <a:srgbClr val="FF0000"/>
                </a:solidFill>
              </a:rPr>
              <a:t>opposite</a:t>
            </a:r>
            <a:r>
              <a:rPr lang="en-US" altLang="en-US" sz="2800"/>
              <a:t> sides of the periodic table.</a:t>
            </a:r>
          </a:p>
        </p:txBody>
      </p:sp>
      <p:pic>
        <p:nvPicPr>
          <p:cNvPr id="1638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288" y="2438400"/>
            <a:ext cx="26289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METALLIC BONDS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621587" cy="28209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800"/>
              <a:t>Metallic solids have only </a:t>
            </a:r>
            <a:r>
              <a:rPr lang="en-US" altLang="en-US" sz="2800" b="1">
                <a:solidFill>
                  <a:srgbClr val="FF0000"/>
                </a:solidFill>
              </a:rPr>
              <a:t>metals</a:t>
            </a:r>
            <a:r>
              <a:rPr lang="en-US" altLang="en-US" sz="2800"/>
              <a:t> in them.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800"/>
              <a:t>Metals give up </a:t>
            </a:r>
            <a:r>
              <a:rPr lang="en-US" altLang="en-US" sz="2800" b="1">
                <a:solidFill>
                  <a:srgbClr val="FF0000"/>
                </a:solidFill>
              </a:rPr>
              <a:t>electrons</a:t>
            </a:r>
            <a:r>
              <a:rPr lang="en-US" altLang="en-US" sz="2800"/>
              <a:t> easily.  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800"/>
              <a:t>A metallic bond is where the electrons in the outermost energy level overlap and form a </a:t>
            </a:r>
            <a:r>
              <a:rPr lang="en-US" altLang="en-US" sz="2800" b="1">
                <a:solidFill>
                  <a:srgbClr val="FF0000"/>
                </a:solidFill>
              </a:rPr>
              <a:t>common electron cloud </a:t>
            </a:r>
            <a:r>
              <a:rPr lang="en-US" altLang="en-US" sz="2800"/>
              <a:t>(a sea of electrons).  </a:t>
            </a:r>
          </a:p>
        </p:txBody>
      </p:sp>
      <p:pic>
        <p:nvPicPr>
          <p:cNvPr id="1741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267200"/>
            <a:ext cx="3224213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METALLIC BONDS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7213"/>
            <a:ext cx="79248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400"/>
              <a:t>The many electrons easily dislodged from a large group of metal ions </a:t>
            </a:r>
            <a:r>
              <a:rPr lang="en-US" altLang="en-US" sz="2400" b="1">
                <a:solidFill>
                  <a:srgbClr val="FF0000"/>
                </a:solidFill>
              </a:rPr>
              <a:t>flow freely </a:t>
            </a:r>
            <a:r>
              <a:rPr lang="en-US" altLang="en-US" sz="2400"/>
              <a:t>through the assembly of metal ions.  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400"/>
              <a:t>These electrons are called </a:t>
            </a:r>
            <a:r>
              <a:rPr lang="en-US" altLang="en-US" sz="2400" b="1">
                <a:solidFill>
                  <a:srgbClr val="FF0000"/>
                </a:solidFill>
              </a:rPr>
              <a:t>DELOCALIZED</a:t>
            </a:r>
            <a:r>
              <a:rPr lang="en-US" altLang="en-US" sz="2400"/>
              <a:t>.  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400"/>
              <a:t>This</a:t>
            </a:r>
            <a:r>
              <a:rPr lang="en-US" altLang="en-US" sz="2400" b="1">
                <a:solidFill>
                  <a:srgbClr val="FF0000"/>
                </a:solidFill>
              </a:rPr>
              <a:t> ‘fluid’ </a:t>
            </a:r>
            <a:r>
              <a:rPr lang="en-US" altLang="en-US" sz="2400"/>
              <a:t>of electrons holds the positively charged metal ions together.  </a:t>
            </a:r>
          </a:p>
        </p:txBody>
      </p:sp>
      <p:pic>
        <p:nvPicPr>
          <p:cNvPr id="1843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962400"/>
            <a:ext cx="3282950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METALLIC BONDS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6025" y="1752600"/>
            <a:ext cx="7621588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800" b="1">
                <a:solidFill>
                  <a:srgbClr val="FF0000"/>
                </a:solidFill>
              </a:rPr>
              <a:t>Transition</a:t>
            </a:r>
            <a:r>
              <a:rPr lang="en-US" altLang="en-US" sz="2800">
                <a:solidFill>
                  <a:schemeClr val="hlink"/>
                </a:solidFill>
              </a:rPr>
              <a:t> </a:t>
            </a:r>
            <a:r>
              <a:rPr lang="en-US" altLang="en-US" sz="2800"/>
              <a:t>metals are the hardest and strongest metals because they have more electrons in this sea.</a:t>
            </a:r>
          </a:p>
        </p:txBody>
      </p:sp>
      <p:pic>
        <p:nvPicPr>
          <p:cNvPr id="1946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505200"/>
            <a:ext cx="5991225" cy="314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METALLIC BONDS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Char char="-"/>
            </a:pPr>
            <a:r>
              <a:rPr lang="en-US" altLang="en-US" sz="2800"/>
              <a:t>It is the mobility of the electrons in metals that makes metals both </a:t>
            </a:r>
            <a:r>
              <a:rPr lang="en-US" altLang="en-US" sz="2800" b="1">
                <a:solidFill>
                  <a:srgbClr val="FF0000"/>
                </a:solidFill>
              </a:rPr>
              <a:t>malleable</a:t>
            </a:r>
            <a:r>
              <a:rPr lang="en-US" altLang="en-US" sz="2800"/>
              <a:t> and </a:t>
            </a:r>
            <a:r>
              <a:rPr lang="en-US" altLang="en-US" sz="2800" b="1">
                <a:solidFill>
                  <a:srgbClr val="FF0000"/>
                </a:solidFill>
              </a:rPr>
              <a:t>ductile</a:t>
            </a:r>
            <a:r>
              <a:rPr lang="en-US" altLang="en-US" sz="2800"/>
              <a:t>.</a:t>
            </a:r>
          </a:p>
          <a:p>
            <a:pPr eaLnBrk="1" hangingPunct="1">
              <a:buFontTx/>
              <a:buChar char="-"/>
            </a:pPr>
            <a:r>
              <a:rPr lang="en-US" altLang="en-US" sz="2800"/>
              <a:t>This also accounts for the metal’s high </a:t>
            </a:r>
            <a:r>
              <a:rPr lang="en-US" altLang="en-US" sz="2800" b="1">
                <a:solidFill>
                  <a:srgbClr val="FF0000"/>
                </a:solidFill>
              </a:rPr>
              <a:t>thermal</a:t>
            </a:r>
            <a:r>
              <a:rPr lang="en-US" altLang="en-US" sz="2800"/>
              <a:t> and </a:t>
            </a:r>
            <a:r>
              <a:rPr lang="en-US" altLang="en-US" sz="2800" b="1">
                <a:solidFill>
                  <a:srgbClr val="FF0000"/>
                </a:solidFill>
              </a:rPr>
              <a:t>electrical</a:t>
            </a:r>
            <a:r>
              <a:rPr lang="en-US" altLang="en-US" sz="2800"/>
              <a:t> conductivities.  </a:t>
            </a:r>
          </a:p>
          <a:p>
            <a:pPr eaLnBrk="1" hangingPunct="1">
              <a:buFontTx/>
              <a:buChar char="-"/>
            </a:pPr>
            <a:r>
              <a:rPr lang="en-US" altLang="en-US" sz="2800"/>
              <a:t>Metals are </a:t>
            </a:r>
            <a:r>
              <a:rPr lang="en-US" altLang="en-US" sz="2800" b="1">
                <a:solidFill>
                  <a:srgbClr val="FF0000"/>
                </a:solidFill>
              </a:rPr>
              <a:t>opaque</a:t>
            </a:r>
            <a:r>
              <a:rPr lang="en-US" altLang="en-US" sz="2800"/>
              <a:t> and </a:t>
            </a:r>
            <a:r>
              <a:rPr lang="en-US" altLang="en-US" sz="2800" b="1">
                <a:solidFill>
                  <a:srgbClr val="FF0000"/>
                </a:solidFill>
              </a:rPr>
              <a:t>shiny</a:t>
            </a:r>
            <a:r>
              <a:rPr lang="en-US" altLang="en-US" sz="2800"/>
              <a:t> because the electrons vibrate when light falls upon them, reflecting most of the light.  </a:t>
            </a:r>
          </a:p>
          <a:p>
            <a:pPr eaLnBrk="1" hangingPunct="1"/>
            <a:endParaRPr lang="en-US" altLang="en-US" sz="2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METALLIC BOND</a:t>
            </a:r>
          </a:p>
        </p:txBody>
      </p:sp>
      <p:pic>
        <p:nvPicPr>
          <p:cNvPr id="21507" name="Picture 5" descr="9_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057400"/>
            <a:ext cx="609600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CHARACTERISTICS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  <a:tabLst>
                <a:tab pos="465138" algn="l"/>
              </a:tabLst>
            </a:pPr>
            <a:r>
              <a:rPr lang="en-US" altLang="en-US" b="1">
                <a:solidFill>
                  <a:srgbClr val="FF0000"/>
                </a:solidFill>
              </a:rPr>
              <a:t>Flexibility</a:t>
            </a:r>
            <a:r>
              <a:rPr lang="en-US" altLang="en-US"/>
              <a:t> – the metal ions slide past each other, yet hold together.</a:t>
            </a: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  <a:tabLst>
                <a:tab pos="465138" algn="l"/>
              </a:tabLst>
            </a:pPr>
            <a:r>
              <a:rPr lang="en-US" altLang="en-US" b="1">
                <a:solidFill>
                  <a:srgbClr val="FF0000"/>
                </a:solidFill>
              </a:rPr>
              <a:t>Conductivity</a:t>
            </a:r>
            <a:r>
              <a:rPr lang="en-US" altLang="en-US"/>
              <a:t> – free flowing electrons conduct heat and electricity well</a:t>
            </a: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  <a:tabLst>
                <a:tab pos="465138" algn="l"/>
              </a:tabLst>
            </a:pPr>
            <a:r>
              <a:rPr lang="en-US" altLang="en-US" b="1">
                <a:solidFill>
                  <a:srgbClr val="FF0000"/>
                </a:solidFill>
              </a:rPr>
              <a:t>High melting point </a:t>
            </a:r>
            <a:r>
              <a:rPr lang="en-US" altLang="en-US"/>
              <a:t>– it takes a lot of energy to overcome this bond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ALLOYS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 eaLnBrk="1" hangingPunct="1">
              <a:lnSpc>
                <a:spcPct val="90000"/>
              </a:lnSpc>
              <a:buFont typeface="Wingdings" panose="05000000000000000000" pitchFamily="2" charset="2"/>
              <a:buNone/>
              <a:tabLst>
                <a:tab pos="228600" algn="l"/>
              </a:tabLst>
            </a:pPr>
            <a:r>
              <a:rPr lang="en-US" altLang="en-US" sz="2500"/>
              <a:t>Alloys – solid solutions of metals; two metals </a:t>
            </a:r>
            <a:r>
              <a:rPr lang="en-US" altLang="en-US" sz="2500" b="1">
                <a:solidFill>
                  <a:srgbClr val="FF0000"/>
                </a:solidFill>
              </a:rPr>
              <a:t>bonded</a:t>
            </a:r>
            <a:r>
              <a:rPr lang="en-US" altLang="en-US" sz="2500"/>
              <a:t> to each other.  </a:t>
            </a:r>
          </a:p>
          <a:p>
            <a:pPr marL="228600" indent="-228600" eaLnBrk="1" hangingPunct="1">
              <a:lnSpc>
                <a:spcPct val="90000"/>
              </a:lnSpc>
              <a:buFontTx/>
              <a:buChar char="-"/>
              <a:tabLst>
                <a:tab pos="228600" algn="l"/>
              </a:tabLst>
            </a:pPr>
            <a:r>
              <a:rPr lang="en-US" altLang="en-US" sz="2500" b="1">
                <a:solidFill>
                  <a:srgbClr val="FF0000"/>
                </a:solidFill>
              </a:rPr>
              <a:t>Substitutional</a:t>
            </a:r>
            <a:r>
              <a:rPr lang="en-US" altLang="en-US" sz="2500">
                <a:solidFill>
                  <a:schemeClr val="hlink"/>
                </a:solidFill>
              </a:rPr>
              <a:t> </a:t>
            </a:r>
            <a:r>
              <a:rPr lang="en-US" altLang="en-US" sz="2500"/>
              <a:t>alloys – alloys where atoms of the original metal are </a:t>
            </a:r>
            <a:r>
              <a:rPr lang="en-US" altLang="en-US" sz="2500" b="1">
                <a:solidFill>
                  <a:srgbClr val="FF0000"/>
                </a:solidFill>
              </a:rPr>
              <a:t>replaced</a:t>
            </a:r>
            <a:r>
              <a:rPr lang="en-US" altLang="en-US" sz="2500"/>
              <a:t> by metal atoms of a similar size.  Examples:  Sterling silver (silver/copper) and 10-karat gold (gold/copper or silver)</a:t>
            </a:r>
          </a:p>
          <a:p>
            <a:pPr marL="228600" indent="-228600" eaLnBrk="1" hangingPunct="1">
              <a:lnSpc>
                <a:spcPct val="90000"/>
              </a:lnSpc>
              <a:tabLst>
                <a:tab pos="228600" algn="l"/>
              </a:tabLst>
            </a:pPr>
            <a:endParaRPr lang="en-US" altLang="en-US" sz="2500"/>
          </a:p>
        </p:txBody>
      </p:sp>
      <p:pic>
        <p:nvPicPr>
          <p:cNvPr id="2355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648200"/>
            <a:ext cx="207645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495800"/>
            <a:ext cx="2362200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ALLOYS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 eaLnBrk="1" hangingPunct="1">
              <a:lnSpc>
                <a:spcPct val="90000"/>
              </a:lnSpc>
              <a:buFontTx/>
              <a:buChar char="-"/>
              <a:tabLst>
                <a:tab pos="228600" algn="l"/>
              </a:tabLst>
            </a:pPr>
            <a:r>
              <a:rPr lang="en-US" altLang="en-US" sz="2500" b="1">
                <a:solidFill>
                  <a:srgbClr val="FF0000"/>
                </a:solidFill>
              </a:rPr>
              <a:t>Interstitial</a:t>
            </a:r>
            <a:r>
              <a:rPr lang="en-US" altLang="en-US" sz="2500">
                <a:solidFill>
                  <a:schemeClr val="hlink"/>
                </a:solidFill>
              </a:rPr>
              <a:t> </a:t>
            </a:r>
            <a:r>
              <a:rPr lang="en-US" altLang="en-US" sz="2500"/>
              <a:t>alloys – small holes in the metal crystal are </a:t>
            </a:r>
            <a:r>
              <a:rPr lang="en-US" altLang="en-US" sz="2500" b="1">
                <a:solidFill>
                  <a:srgbClr val="FF0000"/>
                </a:solidFill>
              </a:rPr>
              <a:t>filled with </a:t>
            </a:r>
            <a:r>
              <a:rPr lang="en-US" altLang="en-US" sz="2500"/>
              <a:t>atoms of a smaller size.  Example: carbon steel (iron/carbon)</a:t>
            </a:r>
          </a:p>
          <a:p>
            <a:pPr marL="228600" indent="-228600" eaLnBrk="1" hangingPunct="1">
              <a:lnSpc>
                <a:spcPct val="90000"/>
              </a:lnSpc>
              <a:tabLst>
                <a:tab pos="228600" algn="l"/>
              </a:tabLst>
            </a:pPr>
            <a:endParaRPr lang="en-US" altLang="en-US" sz="2500"/>
          </a:p>
        </p:txBody>
      </p:sp>
      <p:pic>
        <p:nvPicPr>
          <p:cNvPr id="2458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657600"/>
            <a:ext cx="366712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3" y="3621088"/>
            <a:ext cx="2744787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/>
              <a:t>TO DO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Ionic Compounds – due tomorrow.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2">
      <a:dk1>
        <a:srgbClr val="000000"/>
      </a:dk1>
      <a:lt1>
        <a:srgbClr val="FFFFFF"/>
      </a:lt1>
      <a:dk2>
        <a:srgbClr val="333366"/>
      </a:dk2>
      <a:lt2>
        <a:srgbClr val="5F5F5F"/>
      </a:lt2>
      <a:accent1>
        <a:srgbClr val="CC99FF"/>
      </a:accent1>
      <a:accent2>
        <a:srgbClr val="99CCCC"/>
      </a:accent2>
      <a:accent3>
        <a:srgbClr val="FFFFFF"/>
      </a:accent3>
      <a:accent4>
        <a:srgbClr val="000000"/>
      </a:accent4>
      <a:accent5>
        <a:srgbClr val="E2CAFF"/>
      </a:accent5>
      <a:accent6>
        <a:srgbClr val="8AB9B9"/>
      </a:accent6>
      <a:hlink>
        <a:srgbClr val="666699"/>
      </a:hlink>
      <a:folHlink>
        <a:srgbClr val="660066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2145</TotalTime>
  <Words>644</Words>
  <Application>Microsoft Office PowerPoint</Application>
  <PresentationFormat>On-screen Show (4:3)</PresentationFormat>
  <Paragraphs>72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Verdana</vt:lpstr>
      <vt:lpstr>Arial</vt:lpstr>
      <vt:lpstr>Wingdings</vt:lpstr>
      <vt:lpstr>Calibri</vt:lpstr>
      <vt:lpstr>AR CHRISTY</vt:lpstr>
      <vt:lpstr>Eclipse</vt:lpstr>
      <vt:lpstr>DO NOW</vt:lpstr>
      <vt:lpstr>CHEMICAL BONDING</vt:lpstr>
      <vt:lpstr>CHEMICAL BONDING</vt:lpstr>
      <vt:lpstr>CHEMICAL BONDING</vt:lpstr>
      <vt:lpstr>CHEMICAL BONDING</vt:lpstr>
      <vt:lpstr>Video:  Ionic Bonding</vt:lpstr>
      <vt:lpstr>IONIC BONDING</vt:lpstr>
      <vt:lpstr>IONIC BONDING</vt:lpstr>
      <vt:lpstr>EXAMPLE</vt:lpstr>
      <vt:lpstr>IONIC BONDING</vt:lpstr>
      <vt:lpstr>CHARACTERISTICS</vt:lpstr>
      <vt:lpstr>CHARACTERISTICS</vt:lpstr>
      <vt:lpstr>CHARACTERISTICS</vt:lpstr>
      <vt:lpstr>METALLIC BONDS</vt:lpstr>
      <vt:lpstr>METALLIC BONDS</vt:lpstr>
      <vt:lpstr>METALLIC BONDS</vt:lpstr>
      <vt:lpstr>METALLIC BONDS</vt:lpstr>
      <vt:lpstr>METALLIC BOND</vt:lpstr>
      <vt:lpstr>CHARACTERISTICS</vt:lpstr>
      <vt:lpstr>ALLOYS</vt:lpstr>
      <vt:lpstr>ALLOYS</vt:lpstr>
      <vt:lpstr>TO DO</vt:lpstr>
    </vt:vector>
  </TitlesOfParts>
  <Company>DCSS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Bonding and Nomenclature</dc:title>
  <dc:creator>DCSS</dc:creator>
  <cp:lastModifiedBy>Nancy</cp:lastModifiedBy>
  <cp:revision>39</cp:revision>
  <dcterms:created xsi:type="dcterms:W3CDTF">2010-10-18T17:52:12Z</dcterms:created>
  <dcterms:modified xsi:type="dcterms:W3CDTF">2016-10-15T01:42:04Z</dcterms:modified>
</cp:coreProperties>
</file>