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72" r:id="rId3"/>
    <p:sldId id="373" r:id="rId4"/>
    <p:sldId id="374" r:id="rId5"/>
    <p:sldId id="256" r:id="rId6"/>
    <p:sldId id="259" r:id="rId7"/>
    <p:sldId id="385" r:id="rId8"/>
    <p:sldId id="386" r:id="rId9"/>
    <p:sldId id="387" r:id="rId10"/>
    <p:sldId id="388" r:id="rId11"/>
    <p:sldId id="344" r:id="rId12"/>
    <p:sldId id="389" r:id="rId13"/>
    <p:sldId id="39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38" autoAdjust="0"/>
    <p:restoredTop sz="95987" autoAdjust="0"/>
  </p:normalViewPr>
  <p:slideViewPr>
    <p:cSldViewPr>
      <p:cViewPr varScale="1">
        <p:scale>
          <a:sx n="97" d="100"/>
          <a:sy n="97" d="100"/>
        </p:scale>
        <p:origin x="11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3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38D91-BAAA-4D34-9C38-FF929B3B0D48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0D2B8-9657-4BD7-82DA-DAE47CAF3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6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662F9-68FE-460C-96E7-FF22CD3F5616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F868-912B-4B24-B6A0-26ACCED1D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73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AF6D-A5BE-4ADC-8CED-7561D621BE76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57828-49ED-413A-8A53-B40C26158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151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04B90-2F7C-4559-8962-E53F093D78B4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40090-6C4F-4AC8-B27E-5AC1FA392C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36D06-E217-4D83-BA4F-CBEA993BCA0B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81DBC-4B34-4911-94E3-E55575607D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3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4C459-DDF4-4C61-8401-C74627391E3D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6781B-41A8-4106-9235-EA262B144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1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12B3-37E3-4414-80A5-4A2FD7B72689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3E1E-674A-4E27-B1CF-B7AC5649BB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E2F5E-F34A-4AE3-9640-9BEAFFF79D0F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F71D0-3C5C-409F-A250-F2DEBD35A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5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2B79F-5E89-4625-9EBB-F84E4CE25F59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65544-E6BE-4796-8BA2-A1E2EC0E5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50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939E9-2402-4F1B-AE54-74F25A72B07B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2CAED-4040-421D-B118-8161B2B023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80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CBBB8-4768-4EF0-B889-76EE1EF2B5F0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4D129-9CF0-427A-84D2-3315A2369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6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B1C8AA-82EB-4D64-9B9A-1675AC3CF3E3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8253EC-EBEC-4C79-AD60-903E01DB3E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796" r:id="rId4"/>
    <p:sldLayoutId id="2147483800" r:id="rId5"/>
    <p:sldLayoutId id="2147483795" r:id="rId6"/>
    <p:sldLayoutId id="2147483801" r:id="rId7"/>
    <p:sldLayoutId id="2147483802" r:id="rId8"/>
    <p:sldLayoutId id="2147483803" r:id="rId9"/>
    <p:sldLayoutId id="2147483794" r:id="rId10"/>
    <p:sldLayoutId id="214748380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DO NOW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534400" cy="1752600"/>
          </a:xfrm>
        </p:spPr>
        <p:txBody>
          <a:bodyPr/>
          <a:lstStyle/>
          <a:p>
            <a:pPr eaLnBrk="1" hangingPunct="1"/>
            <a:r>
              <a:rPr lang="en-US" dirty="0"/>
              <a:t>Pick up notes.</a:t>
            </a:r>
            <a:endParaRPr lang="en-US" sz="4000" dirty="0"/>
          </a:p>
        </p:txBody>
      </p:sp>
      <p:pic>
        <p:nvPicPr>
          <p:cNvPr id="1027" name="Picture 3" descr="\\Cluster03-FP01\Users\E19905152\LAKESIDE 2012\2nd Semester\Phases of Matter\Gifted\Phases Powerpoints\Cat Liqui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05000"/>
            <a:ext cx="5105400" cy="421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tx2">
                    <a:satMod val="130000"/>
                  </a:schemeClr>
                </a:solidFill>
              </a:rPr>
              <a:t>BIG CHILL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Goal:  Build a container that keeps an ice cube from melting for the longest period of time.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Must be 15.0cm x 15.0cm x 15.0cm or smaller.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Must operate at room temperature with no electricity.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Must be an original creation.</a:t>
            </a:r>
          </a:p>
        </p:txBody>
      </p:sp>
    </p:spTree>
    <p:extLst>
      <p:ext uri="{BB962C8B-B14F-4D97-AF65-F5344CB8AC3E}">
        <p14:creationId xmlns:p14="http://schemas.microsoft.com/office/powerpoint/2010/main" val="212389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tx2">
                    <a:satMod val="130000"/>
                  </a:schemeClr>
                </a:solidFill>
              </a:rPr>
              <a:t>BIG CHILL PROJECT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313" indent="-514350" eaLnBrk="1" hangingPunct="1">
              <a:buFont typeface="Wingdings 2" pitchFamily="18" charset="2"/>
              <a:buAutoNum type="arabicPeriod" startAt="4"/>
            </a:pPr>
            <a:r>
              <a:rPr lang="en-US"/>
              <a:t>Must have a opening and chamber big enough to accommodate an ice cube.</a:t>
            </a:r>
          </a:p>
          <a:p>
            <a:pPr marL="595313" indent="-514350" eaLnBrk="1" hangingPunct="1">
              <a:buFont typeface="Wingdings 2" pitchFamily="18" charset="2"/>
              <a:buAutoNum type="arabicPeriod" startAt="4"/>
            </a:pPr>
            <a:endParaRPr lang="en-US"/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48000"/>
            <a:ext cx="49784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159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tx2">
                    <a:satMod val="130000"/>
                  </a:schemeClr>
                </a:solidFill>
              </a:rPr>
              <a:t>BIG CHILL PROJECT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963" indent="0" eaLnBrk="1" hangingPunct="1">
              <a:buFont typeface="Wingdings 2" pitchFamily="18" charset="2"/>
              <a:buNone/>
            </a:pPr>
            <a:r>
              <a:rPr lang="en-US" dirty="0"/>
              <a:t>Grade is two parts: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dirty="0"/>
              <a:t>	1.  Construction - 50 </a:t>
            </a:r>
            <a:r>
              <a:rPr lang="en-US" dirty="0" err="1"/>
              <a:t>pts</a:t>
            </a:r>
            <a:endParaRPr lang="en-US" dirty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dirty="0"/>
              <a:t>	2.  Efficiency - 50 </a:t>
            </a:r>
            <a:r>
              <a:rPr lang="en-US" dirty="0" err="1"/>
              <a:t>pts</a:t>
            </a:r>
            <a:endParaRPr lang="en-US" dirty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dirty="0"/>
              <a:t>Bonus points for being a top three finisher in your class, the best design in your class, ice cube lasting longer than 8 hours, and a parent signature on the blue form.</a:t>
            </a:r>
          </a:p>
          <a:p>
            <a:pPr marL="80963" indent="0" eaLnBrk="1" hangingPunct="1">
              <a:buFont typeface="Wingdings 2" pitchFamily="18" charset="2"/>
              <a:buNone/>
            </a:pPr>
            <a:endParaRPr lang="en-US" dirty="0"/>
          </a:p>
          <a:p>
            <a:pPr marL="80963" indent="0" algn="ctr" eaLnBrk="1" hangingPunct="1">
              <a:buFont typeface="Wingdings 2" pitchFamily="18" charset="2"/>
              <a:buNone/>
            </a:pPr>
            <a:r>
              <a:rPr lang="en-US" b="1" dirty="0">
                <a:solidFill>
                  <a:srgbClr val="FF0000"/>
                </a:solidFill>
              </a:rPr>
              <a:t>DUE FRIDAY MARCH 3</a:t>
            </a:r>
          </a:p>
        </p:txBody>
      </p:sp>
    </p:spTree>
    <p:extLst>
      <p:ext uri="{BB962C8B-B14F-4D97-AF65-F5344CB8AC3E}">
        <p14:creationId xmlns:p14="http://schemas.microsoft.com/office/powerpoint/2010/main" val="31046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Phases of Matter and Energy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685800"/>
            <a:ext cx="6343650" cy="37546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Kinetic-molecular theory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i="1" dirty="0"/>
              <a:t>Explains the effects of temperature and pressure on matter.</a:t>
            </a:r>
            <a:endParaRPr lang="en-US" dirty="0"/>
          </a:p>
          <a:p>
            <a:pPr marL="461963" indent="-461963" eaLnBrk="1" hangingPunct="1">
              <a:buAutoNum type="arabicPeriod"/>
            </a:pPr>
            <a:r>
              <a:rPr lang="en-US" sz="3600" b="1" dirty="0">
                <a:solidFill>
                  <a:srgbClr val="FF0000"/>
                </a:solidFill>
              </a:rPr>
              <a:t>All</a:t>
            </a:r>
            <a:r>
              <a:rPr lang="en-US" sz="3600" dirty="0"/>
              <a:t> matter is composed of </a:t>
            </a:r>
            <a:r>
              <a:rPr lang="en-US" sz="3600" b="1" dirty="0">
                <a:solidFill>
                  <a:srgbClr val="FF0000"/>
                </a:solidFill>
              </a:rPr>
              <a:t>small particles.</a:t>
            </a:r>
          </a:p>
          <a:p>
            <a:pPr marL="461963" indent="-461963" eaLnBrk="1" hangingPunct="1">
              <a:buAutoNum type="arabicPeriod"/>
            </a:pPr>
            <a:r>
              <a:rPr lang="en-US" sz="3600" dirty="0"/>
              <a:t>The small particles are in </a:t>
            </a:r>
            <a:r>
              <a:rPr lang="en-US" sz="3600" b="1" dirty="0">
                <a:solidFill>
                  <a:srgbClr val="FF0000"/>
                </a:solidFill>
              </a:rPr>
              <a:t>constant, random motion.</a:t>
            </a:r>
          </a:p>
          <a:p>
            <a:pPr marL="461963" indent="-461963" eaLnBrk="1" hangingPunct="1">
              <a:buAutoNum type="arabicPeriod"/>
            </a:pPr>
            <a:r>
              <a:rPr lang="en-US" sz="3600" dirty="0"/>
              <a:t>All particles have </a:t>
            </a:r>
            <a:r>
              <a:rPr lang="en-US" sz="3600" b="1" dirty="0">
                <a:solidFill>
                  <a:srgbClr val="FF0000"/>
                </a:solidFill>
              </a:rPr>
              <a:t>perfectly elastic collisions</a:t>
            </a:r>
            <a:r>
              <a:rPr lang="en-US" sz="3600" dirty="0"/>
              <a:t> – there is </a:t>
            </a:r>
            <a:r>
              <a:rPr lang="en-US" sz="3600" b="1" dirty="0">
                <a:solidFill>
                  <a:srgbClr val="FF0000"/>
                </a:solidFill>
              </a:rPr>
              <a:t>no change </a:t>
            </a:r>
            <a:r>
              <a:rPr lang="en-US" sz="3600" dirty="0"/>
              <a:t>in </a:t>
            </a:r>
            <a:r>
              <a:rPr lang="en-US" sz="3600" b="1" dirty="0">
                <a:solidFill>
                  <a:srgbClr val="FF0000"/>
                </a:solidFill>
              </a:rPr>
              <a:t>total kinetic energy (KE).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AVERAGE KINETIC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Definition: The </a:t>
            </a:r>
            <a:r>
              <a:rPr lang="en-US" b="1" dirty="0">
                <a:solidFill>
                  <a:srgbClr val="FF0000"/>
                </a:solidFill>
              </a:rPr>
              <a:t>average of the kinetic energies </a:t>
            </a:r>
            <a:r>
              <a:rPr lang="en-US" dirty="0"/>
              <a:t>of all the particles of matter in a given sample.  </a:t>
            </a:r>
          </a:p>
          <a:p>
            <a:pPr lvl="0"/>
            <a:r>
              <a:rPr lang="en-US" dirty="0"/>
              <a:t>An impossible task to measure directly, so the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is used.</a:t>
            </a:r>
          </a:p>
          <a:p>
            <a:pPr lvl="0"/>
            <a:r>
              <a:rPr lang="en-US" dirty="0"/>
              <a:t>The temperature of a substance is a measure of the </a:t>
            </a:r>
            <a:r>
              <a:rPr lang="en-US" b="1" dirty="0">
                <a:solidFill>
                  <a:srgbClr val="FF0000"/>
                </a:solidFill>
              </a:rPr>
              <a:t>average kinetic energy</a:t>
            </a:r>
            <a:r>
              <a:rPr lang="en-US" dirty="0"/>
              <a:t> of the particles in a sample of matter.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0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AVERAGE KINETIC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Since kinetic energy is </a:t>
            </a:r>
            <a:r>
              <a:rPr lang="en-US" b="1" dirty="0">
                <a:solidFill>
                  <a:srgbClr val="FF0000"/>
                </a:solidFill>
              </a:rPr>
              <a:t>conserved</a:t>
            </a:r>
            <a:r>
              <a:rPr lang="en-US" dirty="0"/>
              <a:t>, the average kinetic energy of the particles </a:t>
            </a:r>
            <a:r>
              <a:rPr lang="en-US" b="1" dirty="0">
                <a:solidFill>
                  <a:srgbClr val="FF0000"/>
                </a:solidFill>
              </a:rPr>
              <a:t>remains the same </a:t>
            </a:r>
            <a:r>
              <a:rPr lang="en-US" dirty="0"/>
              <a:t>and can be measured.</a:t>
            </a:r>
          </a:p>
          <a:p>
            <a:pPr lvl="0"/>
            <a:r>
              <a:rPr lang="en-US" dirty="0"/>
              <a:t>Therefore, a </a:t>
            </a:r>
            <a:r>
              <a:rPr lang="en-US" b="1" dirty="0">
                <a:solidFill>
                  <a:srgbClr val="FF0000"/>
                </a:solidFill>
              </a:rPr>
              <a:t>increase</a:t>
            </a:r>
            <a:r>
              <a:rPr lang="en-US" dirty="0"/>
              <a:t> in temperature means that the particles, on the average, are moving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KELVIN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5943600" cy="4525962"/>
          </a:xfrm>
        </p:spPr>
        <p:txBody>
          <a:bodyPr/>
          <a:lstStyle/>
          <a:p>
            <a:r>
              <a:rPr lang="en-US" dirty="0"/>
              <a:t>Temperature scale based on </a:t>
            </a:r>
            <a:r>
              <a:rPr lang="en-US" b="1" dirty="0">
                <a:solidFill>
                  <a:srgbClr val="FF0000"/>
                </a:solidFill>
              </a:rPr>
              <a:t>absolute zero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The SI unit of temperature.  </a:t>
            </a:r>
          </a:p>
          <a:p>
            <a:pPr lvl="0"/>
            <a:r>
              <a:rPr lang="en-US" dirty="0"/>
              <a:t>Absolute zero is the temperature where </a:t>
            </a:r>
            <a:r>
              <a:rPr lang="en-US" b="1" dirty="0">
                <a:solidFill>
                  <a:srgbClr val="FF0000"/>
                </a:solidFill>
              </a:rPr>
              <a:t>all molecular motions stops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0 Kelvin (K) = </a:t>
            </a:r>
            <a:r>
              <a:rPr lang="en-US" b="1" dirty="0">
                <a:solidFill>
                  <a:srgbClr val="FF0000"/>
                </a:solidFill>
              </a:rPr>
              <a:t>-273.16 </a:t>
            </a:r>
            <a:r>
              <a:rPr lang="en-US" dirty="0">
                <a:solidFill>
                  <a:schemeClr val="tx1"/>
                </a:solidFill>
              </a:rPr>
              <a:t>ºC</a:t>
            </a:r>
            <a:r>
              <a:rPr lang="en-US" dirty="0"/>
              <a:t>	</a:t>
            </a:r>
          </a:p>
          <a:p>
            <a:pPr lvl="0"/>
            <a:r>
              <a:rPr lang="en-US" dirty="0"/>
              <a:t>Formula: K  =  ºC  +  273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510" y="1121569"/>
            <a:ext cx="263842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9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Temperature can also be used to determine the </a:t>
            </a:r>
            <a:r>
              <a:rPr lang="en-US" b="1" dirty="0">
                <a:solidFill>
                  <a:srgbClr val="FF0000"/>
                </a:solidFill>
              </a:rPr>
              <a:t>flow of energy</a:t>
            </a:r>
            <a:r>
              <a:rPr lang="en-US" dirty="0"/>
              <a:t>.  </a:t>
            </a:r>
          </a:p>
          <a:p>
            <a:r>
              <a:rPr lang="en-US" b="1" dirty="0">
                <a:solidFill>
                  <a:srgbClr val="FF0000"/>
                </a:solidFill>
              </a:rPr>
              <a:t>Warmer</a:t>
            </a:r>
            <a:r>
              <a:rPr lang="en-US" dirty="0"/>
              <a:t> objects will have a </a:t>
            </a:r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kinetic energy than cooler objects.  </a:t>
            </a:r>
          </a:p>
          <a:p>
            <a:r>
              <a:rPr lang="en-US" dirty="0"/>
              <a:t>Energy is </a:t>
            </a:r>
            <a:r>
              <a:rPr lang="en-US" b="1" dirty="0"/>
              <a:t>ALWAYS</a:t>
            </a:r>
            <a:r>
              <a:rPr lang="en-US" dirty="0"/>
              <a:t> transferred from </a:t>
            </a:r>
            <a:r>
              <a:rPr lang="en-US" b="1" dirty="0">
                <a:solidFill>
                  <a:srgbClr val="FF0000"/>
                </a:solidFill>
              </a:rPr>
              <a:t>warmer</a:t>
            </a:r>
            <a:r>
              <a:rPr lang="en-US" dirty="0"/>
              <a:t> to </a:t>
            </a:r>
            <a:r>
              <a:rPr lang="en-US" b="1" dirty="0">
                <a:solidFill>
                  <a:srgbClr val="FF0000"/>
                </a:solidFill>
              </a:rPr>
              <a:t>cooler</a:t>
            </a:r>
            <a:r>
              <a:rPr lang="en-US" dirty="0"/>
              <a:t> objects.  </a:t>
            </a:r>
          </a:p>
          <a:p>
            <a:r>
              <a:rPr lang="en-US" dirty="0"/>
              <a:t>The amount of energy transferred is called </a:t>
            </a:r>
            <a:r>
              <a:rPr lang="en-US" b="1" dirty="0">
                <a:solidFill>
                  <a:srgbClr val="FF0000"/>
                </a:solidFill>
              </a:rPr>
              <a:t>HEAT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4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Temperature VERSUS HEAT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4434142" cy="452596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REMINDER</a:t>
            </a:r>
          </a:p>
          <a:p>
            <a:r>
              <a:rPr lang="en-US" b="1" dirty="0">
                <a:solidFill>
                  <a:srgbClr val="7030A0"/>
                </a:solidFill>
              </a:rPr>
              <a:t>Temperature</a:t>
            </a:r>
            <a:r>
              <a:rPr lang="en-US" dirty="0"/>
              <a:t> is a measure of the average kinetic energy of a substance.</a:t>
            </a:r>
          </a:p>
          <a:p>
            <a:r>
              <a:rPr lang="en-US" b="1" dirty="0">
                <a:solidFill>
                  <a:srgbClr val="7030A0"/>
                </a:solidFill>
              </a:rPr>
              <a:t>Heat</a:t>
            </a:r>
            <a:r>
              <a:rPr lang="en-US" dirty="0"/>
              <a:t> is the energy transferred from one substance to another.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828800"/>
            <a:ext cx="4405058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1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099" y="1447800"/>
            <a:ext cx="7921890" cy="4203948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491580"/>
            <a:ext cx="838248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TURN UP THE HEAT, I’M SLOWING DOWN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081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lab once you complete the three questions.</a:t>
            </a:r>
          </a:p>
          <a:p>
            <a:r>
              <a:rPr lang="en-US" dirty="0"/>
              <a:t>Work on the review on the back of the notes – </a:t>
            </a:r>
            <a:r>
              <a:rPr lang="en-US"/>
              <a:t>due tomorrow.</a:t>
            </a:r>
          </a:p>
        </p:txBody>
      </p:sp>
    </p:spTree>
    <p:extLst>
      <p:ext uri="{BB962C8B-B14F-4D97-AF65-F5344CB8AC3E}">
        <p14:creationId xmlns:p14="http://schemas.microsoft.com/office/powerpoint/2010/main" val="1366282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12016</TotalTime>
  <Words>371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Franklin Gothic Book</vt:lpstr>
      <vt:lpstr>Franklin Gothic Medium</vt:lpstr>
      <vt:lpstr>Times New Roman</vt:lpstr>
      <vt:lpstr>Wingdings 2</vt:lpstr>
      <vt:lpstr>Trek</vt:lpstr>
      <vt:lpstr>DO NOW</vt:lpstr>
      <vt:lpstr>BIG CHILL PROJECT</vt:lpstr>
      <vt:lpstr>BIG CHILL PROJECT</vt:lpstr>
      <vt:lpstr>BIG CHILL PROJECT</vt:lpstr>
      <vt:lpstr>Phases of Matter and Energy</vt:lpstr>
      <vt:lpstr>Kinetic-molecular theory</vt:lpstr>
      <vt:lpstr>AVERAGE KINETIC ENERGY</vt:lpstr>
      <vt:lpstr>AVERAGE KINETIC ENERGY</vt:lpstr>
      <vt:lpstr>KELVIN</vt:lpstr>
      <vt:lpstr>HEAT</vt:lpstr>
      <vt:lpstr>Temperature VERSUS HEAT</vt:lpstr>
      <vt:lpstr>TURN UP THE HEAT, I’M SLOWING DOWN 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of Matter and Energy</dc:title>
  <dc:creator>Nancy Brim</dc:creator>
  <cp:lastModifiedBy>Nancy Brim</cp:lastModifiedBy>
  <cp:revision>146</cp:revision>
  <dcterms:created xsi:type="dcterms:W3CDTF">2011-01-28T11:56:40Z</dcterms:created>
  <dcterms:modified xsi:type="dcterms:W3CDTF">2017-02-07T00:33:58Z</dcterms:modified>
</cp:coreProperties>
</file>