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734" r:id="rId2"/>
    <p:sldMasterId id="2147483722" r:id="rId3"/>
    <p:sldMasterId id="2147483710" r:id="rId4"/>
    <p:sldMasterId id="2147483698" r:id="rId5"/>
  </p:sldMasterIdLst>
  <p:notesMasterIdLst>
    <p:notesMasterId r:id="rId51"/>
  </p:notesMasterIdLst>
  <p:sldIdLst>
    <p:sldId id="341" r:id="rId6"/>
    <p:sldId id="313" r:id="rId7"/>
    <p:sldId id="256" r:id="rId8"/>
    <p:sldId id="260" r:id="rId9"/>
    <p:sldId id="342" r:id="rId10"/>
    <p:sldId id="312" r:id="rId11"/>
    <p:sldId id="343" r:id="rId12"/>
    <p:sldId id="311" r:id="rId13"/>
    <p:sldId id="344" r:id="rId14"/>
    <p:sldId id="314" r:id="rId15"/>
    <p:sldId id="345" r:id="rId16"/>
    <p:sldId id="347" r:id="rId17"/>
    <p:sldId id="346" r:id="rId18"/>
    <p:sldId id="333" r:id="rId19"/>
    <p:sldId id="332" r:id="rId20"/>
    <p:sldId id="348" r:id="rId21"/>
    <p:sldId id="334" r:id="rId22"/>
    <p:sldId id="331" r:id="rId23"/>
    <p:sldId id="349" r:id="rId24"/>
    <p:sldId id="335" r:id="rId25"/>
    <p:sldId id="350" r:id="rId26"/>
    <p:sldId id="330" r:id="rId27"/>
    <p:sldId id="353" r:id="rId28"/>
    <p:sldId id="351" r:id="rId29"/>
    <p:sldId id="316" r:id="rId30"/>
    <p:sldId id="329" r:id="rId31"/>
    <p:sldId id="352" r:id="rId32"/>
    <p:sldId id="309" r:id="rId33"/>
    <p:sldId id="336" r:id="rId34"/>
    <p:sldId id="318" r:id="rId35"/>
    <p:sldId id="310" r:id="rId36"/>
    <p:sldId id="291" r:id="rId37"/>
    <p:sldId id="292" r:id="rId38"/>
    <p:sldId id="295" r:id="rId39"/>
    <p:sldId id="327" r:id="rId40"/>
    <p:sldId id="340" r:id="rId41"/>
    <p:sldId id="339" r:id="rId42"/>
    <p:sldId id="355" r:id="rId43"/>
    <p:sldId id="338" r:id="rId44"/>
    <p:sldId id="356" r:id="rId45"/>
    <p:sldId id="357" r:id="rId46"/>
    <p:sldId id="358" r:id="rId47"/>
    <p:sldId id="359" r:id="rId48"/>
    <p:sldId id="360" r:id="rId49"/>
    <p:sldId id="354" r:id="rId50"/>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5pPr>
    <a:lvl6pPr marL="2286000" algn="l" defTabSz="914400" rtl="0" eaLnBrk="1" latinLnBrk="0" hangingPunct="1">
      <a:defRPr sz="2400" kern="1200">
        <a:solidFill>
          <a:schemeClr val="tx1"/>
        </a:solidFill>
        <a:latin typeface="Arial" charset="0"/>
        <a:ea typeface="ＭＳ Ｐゴシック" pitchFamily="1" charset="-128"/>
        <a:cs typeface="+mn-cs"/>
      </a:defRPr>
    </a:lvl6pPr>
    <a:lvl7pPr marL="2743200" algn="l" defTabSz="914400" rtl="0" eaLnBrk="1" latinLnBrk="0" hangingPunct="1">
      <a:defRPr sz="2400" kern="1200">
        <a:solidFill>
          <a:schemeClr val="tx1"/>
        </a:solidFill>
        <a:latin typeface="Arial" charset="0"/>
        <a:ea typeface="ＭＳ Ｐゴシック" pitchFamily="1" charset="-128"/>
        <a:cs typeface="+mn-cs"/>
      </a:defRPr>
    </a:lvl7pPr>
    <a:lvl8pPr marL="3200400" algn="l" defTabSz="914400" rtl="0" eaLnBrk="1" latinLnBrk="0" hangingPunct="1">
      <a:defRPr sz="2400" kern="1200">
        <a:solidFill>
          <a:schemeClr val="tx1"/>
        </a:solidFill>
        <a:latin typeface="Arial" charset="0"/>
        <a:ea typeface="ＭＳ Ｐゴシック" pitchFamily="1" charset="-128"/>
        <a:cs typeface="+mn-cs"/>
      </a:defRPr>
    </a:lvl8pPr>
    <a:lvl9pPr marL="3657600" algn="l" defTabSz="914400" rtl="0" eaLnBrk="1" latinLnBrk="0" hangingPunct="1">
      <a:defRPr sz="2400" kern="1200">
        <a:solidFill>
          <a:schemeClr val="tx1"/>
        </a:solidFill>
        <a:latin typeface="Arial" charset="0"/>
        <a:ea typeface="ＭＳ Ｐゴシック" pitchFamily="1"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BDEAB"/>
    <a:srgbClr val="FF8B8B"/>
    <a:srgbClr val="FFFBA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910" autoAdjust="0"/>
    <p:restoredTop sz="90932" autoAdjust="0"/>
  </p:normalViewPr>
  <p:slideViewPr>
    <p:cSldViewPr>
      <p:cViewPr varScale="1">
        <p:scale>
          <a:sx n="92" d="100"/>
          <a:sy n="92" d="100"/>
        </p:scale>
        <p:origin x="1002" y="60"/>
      </p:cViewPr>
      <p:guideLst>
        <p:guide orient="horz" pos="2160"/>
        <p:guide pos="2880"/>
      </p:guideLst>
    </p:cSldViewPr>
  </p:slideViewPr>
  <p:outlineViewPr>
    <p:cViewPr>
      <p:scale>
        <a:sx n="33" d="100"/>
        <a:sy n="33" d="100"/>
      </p:scale>
      <p:origin x="0" y="-14448"/>
    </p:cViewPr>
  </p:outlineViewPr>
  <p:notesTextViewPr>
    <p:cViewPr>
      <p:scale>
        <a:sx n="100" d="100"/>
        <a:sy n="100" d="100"/>
      </p:scale>
      <p:origin x="0" y="0"/>
    </p:cViewPr>
  </p:notesTextViewPr>
  <p:sorterViewPr>
    <p:cViewPr>
      <p:scale>
        <a:sx n="100" d="100"/>
        <a:sy n="100" d="100"/>
      </p:scale>
      <p:origin x="0" y="-596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8" Type="http://schemas.openxmlformats.org/officeDocument/2006/relationships/slide" Target="slides/slide3.xml"/><Relationship Id="rId51" Type="http://schemas.openxmlformats.org/officeDocument/2006/relationships/notesMaster" Target="notesMasters/notesMaster1.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6147"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614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6149"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150"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6151"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fld id="{8882D103-E123-4A03-A54F-E776CF303977}" type="slidenum">
              <a:rPr lang="en-US"/>
              <a:pPr/>
              <a:t>‹#›</a:t>
            </a:fld>
            <a:endParaRPr lang="en-US"/>
          </a:p>
        </p:txBody>
      </p:sp>
    </p:spTree>
    <p:extLst>
      <p:ext uri="{BB962C8B-B14F-4D97-AF65-F5344CB8AC3E}">
        <p14:creationId xmlns:p14="http://schemas.microsoft.com/office/powerpoint/2010/main" val="192477290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ＭＳ Ｐゴシック" pitchFamily="1" charset="-128"/>
        <a:cs typeface="+mn-cs"/>
      </a:defRPr>
    </a:lvl1pPr>
    <a:lvl2pPr marL="457200" algn="l" rtl="0" fontAlgn="base">
      <a:spcBef>
        <a:spcPct val="30000"/>
      </a:spcBef>
      <a:spcAft>
        <a:spcPct val="0"/>
      </a:spcAft>
      <a:defRPr sz="1200" kern="1200">
        <a:solidFill>
          <a:schemeClr val="tx1"/>
        </a:solidFill>
        <a:latin typeface="Arial" charset="0"/>
        <a:ea typeface="ＭＳ Ｐゴシック" pitchFamily="1" charset="-128"/>
        <a:cs typeface="+mn-cs"/>
      </a:defRPr>
    </a:lvl2pPr>
    <a:lvl3pPr marL="914400" algn="l" rtl="0" fontAlgn="base">
      <a:spcBef>
        <a:spcPct val="30000"/>
      </a:spcBef>
      <a:spcAft>
        <a:spcPct val="0"/>
      </a:spcAft>
      <a:defRPr sz="1200" kern="1200">
        <a:solidFill>
          <a:schemeClr val="tx1"/>
        </a:solidFill>
        <a:latin typeface="Arial" charset="0"/>
        <a:ea typeface="ＭＳ Ｐゴシック" pitchFamily="1" charset="-128"/>
        <a:cs typeface="+mn-cs"/>
      </a:defRPr>
    </a:lvl3pPr>
    <a:lvl4pPr marL="1371600" algn="l" rtl="0" fontAlgn="base">
      <a:spcBef>
        <a:spcPct val="30000"/>
      </a:spcBef>
      <a:spcAft>
        <a:spcPct val="0"/>
      </a:spcAft>
      <a:defRPr sz="1200" kern="1200">
        <a:solidFill>
          <a:schemeClr val="tx1"/>
        </a:solidFill>
        <a:latin typeface="Arial" charset="0"/>
        <a:ea typeface="ＭＳ Ｐゴシック" pitchFamily="1" charset="-128"/>
        <a:cs typeface="+mn-cs"/>
      </a:defRPr>
    </a:lvl4pPr>
    <a:lvl5pPr marL="1828800" algn="l" rtl="0" fontAlgn="base">
      <a:spcBef>
        <a:spcPct val="30000"/>
      </a:spcBef>
      <a:spcAft>
        <a:spcPct val="0"/>
      </a:spcAft>
      <a:defRPr sz="1200" kern="1200">
        <a:solidFill>
          <a:schemeClr val="tx1"/>
        </a:solidFill>
        <a:latin typeface="Arial" charset="0"/>
        <a:ea typeface="ＭＳ Ｐゴシック" pitchFamily="1"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F341B5F-435E-4DA4-B9AF-EE5CA71D062A}" type="slidenum">
              <a:rPr lang="en-US"/>
              <a:pPr/>
              <a:t>3</a:t>
            </a:fld>
            <a:endParaRPr lang="en-US"/>
          </a:p>
        </p:txBody>
      </p:sp>
      <p:sp>
        <p:nvSpPr>
          <p:cNvPr id="7170"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7171" name="Rectangle 3"/>
          <p:cNvSpPr>
            <a:spLocks noGrp="1" noChangeArrowheads="1"/>
          </p:cNvSpPr>
          <p:nvPr>
            <p:ph type="body" idx="1"/>
          </p:nvPr>
        </p:nvSpPr>
        <p:spPr bwMode="auto">
          <a:xfrm>
            <a:off x="685800" y="4343400"/>
            <a:ext cx="5486400" cy="41148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B30CB2B-CB30-4A64-AD86-B4D5F999751D}" type="slidenum">
              <a:rPr lang="en-US"/>
              <a:pPr/>
              <a:t>4</a:t>
            </a:fld>
            <a:endParaRPr lang="en-US"/>
          </a:p>
        </p:txBody>
      </p:sp>
      <p:sp>
        <p:nvSpPr>
          <p:cNvPr id="14338"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4339" name="Rectangle 3"/>
          <p:cNvSpPr>
            <a:spLocks noGrp="1" noChangeArrowheads="1"/>
          </p:cNvSpPr>
          <p:nvPr>
            <p:ph type="body" idx="1"/>
          </p:nvPr>
        </p:nvSpPr>
        <p:spPr bwMode="auto">
          <a:xfrm>
            <a:off x="685800" y="4343400"/>
            <a:ext cx="5486400" cy="41148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B30CB2B-CB30-4A64-AD86-B4D5F999751D}" type="slidenum">
              <a:rPr lang="en-US"/>
              <a:pPr/>
              <a:t>5</a:t>
            </a:fld>
            <a:endParaRPr lang="en-US"/>
          </a:p>
        </p:txBody>
      </p:sp>
      <p:sp>
        <p:nvSpPr>
          <p:cNvPr id="14338"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4339" name="Rectangle 3"/>
          <p:cNvSpPr>
            <a:spLocks noGrp="1" noChangeArrowheads="1"/>
          </p:cNvSpPr>
          <p:nvPr>
            <p:ph type="body" idx="1"/>
          </p:nvPr>
        </p:nvSpPr>
        <p:spPr bwMode="auto">
          <a:xfrm>
            <a:off x="685800" y="4343400"/>
            <a:ext cx="5486400" cy="4114800"/>
          </a:xfrm>
          <a:prstGeom prst="rect">
            <a:avLst/>
          </a:prstGeom>
          <a:solidFill>
            <a:srgbClr val="FFFFFF"/>
          </a:solidFill>
          <a:ln>
            <a:solidFill>
              <a:srgbClr val="000000"/>
            </a:solidFill>
            <a:miter lim="800000"/>
            <a:headEnd/>
            <a:tailEnd/>
          </a:ln>
        </p:spPr>
        <p:txBody>
          <a:bodyPr/>
          <a:lstStyle/>
          <a:p>
            <a:endParaRPr lang="en-US"/>
          </a:p>
        </p:txBody>
      </p:sp>
    </p:spTree>
    <p:extLst>
      <p:ext uri="{BB962C8B-B14F-4D97-AF65-F5344CB8AC3E}">
        <p14:creationId xmlns:p14="http://schemas.microsoft.com/office/powerpoint/2010/main" val="32890999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3A38AD-646C-4C9B-A2DF-2D4CD007A870}" type="slidenum">
              <a:rPr lang="en-US"/>
              <a:pPr/>
              <a:t>32</a:t>
            </a:fld>
            <a:endParaRPr lang="en-US"/>
          </a:p>
        </p:txBody>
      </p:sp>
      <p:sp>
        <p:nvSpPr>
          <p:cNvPr id="78850"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78851" name="Rectangle 3"/>
          <p:cNvSpPr>
            <a:spLocks noGrp="1" noChangeArrowheads="1"/>
          </p:cNvSpPr>
          <p:nvPr>
            <p:ph type="body" idx="1"/>
          </p:nvPr>
        </p:nvSpPr>
        <p:spPr bwMode="auto">
          <a:xfrm>
            <a:off x="685800" y="4343400"/>
            <a:ext cx="5486400" cy="41148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282C64-8874-488A-94F3-0108DCA0FB87}" type="slidenum">
              <a:rPr lang="en-US"/>
              <a:pPr/>
              <a:t>33</a:t>
            </a:fld>
            <a:endParaRPr lang="en-US"/>
          </a:p>
        </p:txBody>
      </p:sp>
      <p:sp>
        <p:nvSpPr>
          <p:cNvPr id="80898"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80899" name="Rectangle 3"/>
          <p:cNvSpPr>
            <a:spLocks noGrp="1" noChangeArrowheads="1"/>
          </p:cNvSpPr>
          <p:nvPr>
            <p:ph type="body" idx="1"/>
          </p:nvPr>
        </p:nvSpPr>
        <p:spPr bwMode="auto">
          <a:xfrm>
            <a:off x="685800" y="4343400"/>
            <a:ext cx="5486400" cy="41148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9168002-ACB2-413A-A2A6-EAB8C28E08E0}" type="slidenum">
              <a:rPr lang="en-US"/>
              <a:pPr/>
              <a:t>34</a:t>
            </a:fld>
            <a:endParaRPr lang="en-US"/>
          </a:p>
        </p:txBody>
      </p:sp>
      <p:sp>
        <p:nvSpPr>
          <p:cNvPr id="87042"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87043" name="Rectangle 3"/>
          <p:cNvSpPr>
            <a:spLocks noGrp="1" noChangeArrowheads="1"/>
          </p:cNvSpPr>
          <p:nvPr>
            <p:ph type="body" idx="1"/>
          </p:nvPr>
        </p:nvSpPr>
        <p:spPr bwMode="auto">
          <a:xfrm>
            <a:off x="685800" y="4343400"/>
            <a:ext cx="5486400" cy="41148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741CEB5-993A-42C1-8E78-38E29D23E670}"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4EF1991-5D84-4155-BC05-CB16EECD26AF}"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156E1C4-5118-48E2-8392-AFBCDA3439D6}"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CD915F3-6397-4FB8-A5D2-29063BF94423}"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7A9AB881-72DF-4628-9DC7-0A024B608059}"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71DE7CD3-3991-405F-805C-DD29E9FA59E2}"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D1A20263-B41A-43D3-949D-EC7B745138DA}"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282A8DB-6A56-4390-A05D-6F55E2D5CA14}"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2E82F91-D5A9-4C3F-A6B1-0184BD7792E6}"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7490403-8981-4A39-9786-09F5D7F8A9E2}"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46CB2DB-29FC-445F-BAAE-FC0D1D3567AE}"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D858C99-EFEF-B541-B524-4BBE3C77F291}" type="datetimeFigureOut">
              <a:rPr lang="en-US" smtClean="0"/>
              <a:pPr/>
              <a:t>4/15/2017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895657-46AD-F54D-A8AB-4120D254C488}" type="slidenum">
              <a:rPr lang="en-US" smtClean="0"/>
              <a:pPr/>
              <a:t>‹#›</a:t>
            </a:fld>
            <a:endParaRPr lang="en-US"/>
          </a:p>
        </p:txBody>
      </p:sp>
    </p:spTree>
    <p:extLst>
      <p:ext uri="{BB962C8B-B14F-4D97-AF65-F5344CB8AC3E}">
        <p14:creationId xmlns:p14="http://schemas.microsoft.com/office/powerpoint/2010/main" val="5955521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D858C99-EFEF-B541-B524-4BBE3C77F291}" type="datetimeFigureOut">
              <a:rPr lang="en-US" smtClean="0"/>
              <a:pPr/>
              <a:t>4/15/2017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895657-46AD-F54D-A8AB-4120D254C488}" type="slidenum">
              <a:rPr lang="en-US" smtClean="0"/>
              <a:pPr/>
              <a:t>‹#›</a:t>
            </a:fld>
            <a:endParaRPr lang="en-US"/>
          </a:p>
        </p:txBody>
      </p:sp>
    </p:spTree>
    <p:extLst>
      <p:ext uri="{BB962C8B-B14F-4D97-AF65-F5344CB8AC3E}">
        <p14:creationId xmlns:p14="http://schemas.microsoft.com/office/powerpoint/2010/main" val="12930227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858C99-EFEF-B541-B524-4BBE3C77F291}" type="datetimeFigureOut">
              <a:rPr lang="en-US" smtClean="0"/>
              <a:pPr/>
              <a:t>4/15/2017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895657-46AD-F54D-A8AB-4120D254C488}" type="slidenum">
              <a:rPr lang="en-US" smtClean="0"/>
              <a:pPr/>
              <a:t>‹#›</a:t>
            </a:fld>
            <a:endParaRPr lang="en-US"/>
          </a:p>
        </p:txBody>
      </p:sp>
    </p:spTree>
    <p:extLst>
      <p:ext uri="{BB962C8B-B14F-4D97-AF65-F5344CB8AC3E}">
        <p14:creationId xmlns:p14="http://schemas.microsoft.com/office/powerpoint/2010/main" val="28007749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D858C99-EFEF-B541-B524-4BBE3C77F291}" type="datetimeFigureOut">
              <a:rPr lang="en-US" smtClean="0"/>
              <a:pPr/>
              <a:t>4/15/2017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895657-46AD-F54D-A8AB-4120D254C488}" type="slidenum">
              <a:rPr lang="en-US" smtClean="0"/>
              <a:pPr/>
              <a:t>‹#›</a:t>
            </a:fld>
            <a:endParaRPr lang="en-US"/>
          </a:p>
        </p:txBody>
      </p:sp>
    </p:spTree>
    <p:extLst>
      <p:ext uri="{BB962C8B-B14F-4D97-AF65-F5344CB8AC3E}">
        <p14:creationId xmlns:p14="http://schemas.microsoft.com/office/powerpoint/2010/main" val="8849149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D858C99-EFEF-B541-B524-4BBE3C77F291}" type="datetimeFigureOut">
              <a:rPr lang="en-US" smtClean="0"/>
              <a:pPr/>
              <a:t>4/15/2017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6895657-46AD-F54D-A8AB-4120D254C488}" type="slidenum">
              <a:rPr lang="en-US" smtClean="0"/>
              <a:pPr/>
              <a:t>‹#›</a:t>
            </a:fld>
            <a:endParaRPr lang="en-US"/>
          </a:p>
        </p:txBody>
      </p:sp>
    </p:spTree>
    <p:extLst>
      <p:ext uri="{BB962C8B-B14F-4D97-AF65-F5344CB8AC3E}">
        <p14:creationId xmlns:p14="http://schemas.microsoft.com/office/powerpoint/2010/main" val="9930928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D858C99-EFEF-B541-B524-4BBE3C77F291}" type="datetimeFigureOut">
              <a:rPr lang="en-US" smtClean="0"/>
              <a:pPr/>
              <a:t>4/15/2017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6895657-46AD-F54D-A8AB-4120D254C488}" type="slidenum">
              <a:rPr lang="en-US" smtClean="0"/>
              <a:pPr/>
              <a:t>‹#›</a:t>
            </a:fld>
            <a:endParaRPr lang="en-US"/>
          </a:p>
        </p:txBody>
      </p:sp>
    </p:spTree>
    <p:extLst>
      <p:ext uri="{BB962C8B-B14F-4D97-AF65-F5344CB8AC3E}">
        <p14:creationId xmlns:p14="http://schemas.microsoft.com/office/powerpoint/2010/main" val="29940066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858C99-EFEF-B541-B524-4BBE3C77F291}" type="datetimeFigureOut">
              <a:rPr lang="en-US" smtClean="0"/>
              <a:pPr/>
              <a:t>4/15/2017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6895657-46AD-F54D-A8AB-4120D254C488}" type="slidenum">
              <a:rPr lang="en-US" smtClean="0"/>
              <a:pPr/>
              <a:t>‹#›</a:t>
            </a:fld>
            <a:endParaRPr lang="en-US"/>
          </a:p>
        </p:txBody>
      </p:sp>
    </p:spTree>
    <p:extLst>
      <p:ext uri="{BB962C8B-B14F-4D97-AF65-F5344CB8AC3E}">
        <p14:creationId xmlns:p14="http://schemas.microsoft.com/office/powerpoint/2010/main" val="41353772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D858C99-EFEF-B541-B524-4BBE3C77F291}" type="datetimeFigureOut">
              <a:rPr lang="en-US" smtClean="0"/>
              <a:pPr/>
              <a:t>4/15/2017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895657-46AD-F54D-A8AB-4120D254C488}" type="slidenum">
              <a:rPr lang="en-US" smtClean="0"/>
              <a:pPr/>
              <a:t>‹#›</a:t>
            </a:fld>
            <a:endParaRPr lang="en-US"/>
          </a:p>
        </p:txBody>
      </p:sp>
    </p:spTree>
    <p:extLst>
      <p:ext uri="{BB962C8B-B14F-4D97-AF65-F5344CB8AC3E}">
        <p14:creationId xmlns:p14="http://schemas.microsoft.com/office/powerpoint/2010/main" val="31686755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D858C99-EFEF-B541-B524-4BBE3C77F291}" type="datetimeFigureOut">
              <a:rPr lang="en-US" smtClean="0"/>
              <a:pPr/>
              <a:t>4/15/2017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895657-46AD-F54D-A8AB-4120D254C488}" type="slidenum">
              <a:rPr lang="en-US" smtClean="0"/>
              <a:pPr/>
              <a:t>‹#›</a:t>
            </a:fld>
            <a:endParaRPr lang="en-US"/>
          </a:p>
        </p:txBody>
      </p:sp>
    </p:spTree>
    <p:extLst>
      <p:ext uri="{BB962C8B-B14F-4D97-AF65-F5344CB8AC3E}">
        <p14:creationId xmlns:p14="http://schemas.microsoft.com/office/powerpoint/2010/main" val="25748411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D858C99-EFEF-B541-B524-4BBE3C77F291}" type="datetimeFigureOut">
              <a:rPr lang="en-US" smtClean="0"/>
              <a:pPr/>
              <a:t>4/15/2017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895657-46AD-F54D-A8AB-4120D254C488}" type="slidenum">
              <a:rPr lang="en-US" smtClean="0"/>
              <a:pPr/>
              <a:t>‹#›</a:t>
            </a:fld>
            <a:endParaRPr lang="en-US"/>
          </a:p>
        </p:txBody>
      </p:sp>
    </p:spTree>
    <p:extLst>
      <p:ext uri="{BB962C8B-B14F-4D97-AF65-F5344CB8AC3E}">
        <p14:creationId xmlns:p14="http://schemas.microsoft.com/office/powerpoint/2010/main" val="24601235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D858C99-EFEF-B541-B524-4BBE3C77F291}" type="datetimeFigureOut">
              <a:rPr lang="en-US" smtClean="0"/>
              <a:pPr/>
              <a:t>4/15/2017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895657-46AD-F54D-A8AB-4120D254C488}" type="slidenum">
              <a:rPr lang="en-US" smtClean="0"/>
              <a:pPr/>
              <a:t>‹#›</a:t>
            </a:fld>
            <a:endParaRPr lang="en-US"/>
          </a:p>
        </p:txBody>
      </p:sp>
    </p:spTree>
    <p:extLst>
      <p:ext uri="{BB962C8B-B14F-4D97-AF65-F5344CB8AC3E}">
        <p14:creationId xmlns:p14="http://schemas.microsoft.com/office/powerpoint/2010/main" val="7559337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EFD587B-9848-9248-A83E-F91AACA0E20F}" type="datetimeFigureOut">
              <a:rPr lang="en-US" smtClean="0"/>
              <a:pPr/>
              <a:t>4/15/2017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3A6BE1-D5C2-1E49-9CCB-71A4FBB242A2}" type="slidenum">
              <a:rPr lang="en-US" smtClean="0"/>
              <a:pPr/>
              <a:t>‹#›</a:t>
            </a:fld>
            <a:endParaRPr lang="en-US"/>
          </a:p>
        </p:txBody>
      </p:sp>
    </p:spTree>
    <p:extLst>
      <p:ext uri="{BB962C8B-B14F-4D97-AF65-F5344CB8AC3E}">
        <p14:creationId xmlns:p14="http://schemas.microsoft.com/office/powerpoint/2010/main" val="18427578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EFD587B-9848-9248-A83E-F91AACA0E20F}" type="datetimeFigureOut">
              <a:rPr lang="en-US" smtClean="0"/>
              <a:pPr/>
              <a:t>4/15/2017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3A6BE1-D5C2-1E49-9CCB-71A4FBB242A2}" type="slidenum">
              <a:rPr lang="en-US" smtClean="0"/>
              <a:pPr/>
              <a:t>‹#›</a:t>
            </a:fld>
            <a:endParaRPr lang="en-US"/>
          </a:p>
        </p:txBody>
      </p:sp>
    </p:spTree>
    <p:extLst>
      <p:ext uri="{BB962C8B-B14F-4D97-AF65-F5344CB8AC3E}">
        <p14:creationId xmlns:p14="http://schemas.microsoft.com/office/powerpoint/2010/main" val="2554396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EFD587B-9848-9248-A83E-F91AACA0E20F}" type="datetimeFigureOut">
              <a:rPr lang="en-US" smtClean="0"/>
              <a:pPr/>
              <a:t>4/15/2017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3A6BE1-D5C2-1E49-9CCB-71A4FBB242A2}" type="slidenum">
              <a:rPr lang="en-US" smtClean="0"/>
              <a:pPr/>
              <a:t>‹#›</a:t>
            </a:fld>
            <a:endParaRPr lang="en-US"/>
          </a:p>
        </p:txBody>
      </p:sp>
    </p:spTree>
    <p:extLst>
      <p:ext uri="{BB962C8B-B14F-4D97-AF65-F5344CB8AC3E}">
        <p14:creationId xmlns:p14="http://schemas.microsoft.com/office/powerpoint/2010/main" val="35724914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EFD587B-9848-9248-A83E-F91AACA0E20F}" type="datetimeFigureOut">
              <a:rPr lang="en-US" smtClean="0"/>
              <a:pPr/>
              <a:t>4/15/2017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3A6BE1-D5C2-1E49-9CCB-71A4FBB242A2}" type="slidenum">
              <a:rPr lang="en-US" smtClean="0"/>
              <a:pPr/>
              <a:t>‹#›</a:t>
            </a:fld>
            <a:endParaRPr lang="en-US"/>
          </a:p>
        </p:txBody>
      </p:sp>
    </p:spTree>
    <p:extLst>
      <p:ext uri="{BB962C8B-B14F-4D97-AF65-F5344CB8AC3E}">
        <p14:creationId xmlns:p14="http://schemas.microsoft.com/office/powerpoint/2010/main" val="37865976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EFD587B-9848-9248-A83E-F91AACA0E20F}" type="datetimeFigureOut">
              <a:rPr lang="en-US" smtClean="0"/>
              <a:pPr/>
              <a:t>4/15/2017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53A6BE1-D5C2-1E49-9CCB-71A4FBB242A2}" type="slidenum">
              <a:rPr lang="en-US" smtClean="0"/>
              <a:pPr/>
              <a:t>‹#›</a:t>
            </a:fld>
            <a:endParaRPr lang="en-US"/>
          </a:p>
        </p:txBody>
      </p:sp>
    </p:spTree>
    <p:extLst>
      <p:ext uri="{BB962C8B-B14F-4D97-AF65-F5344CB8AC3E}">
        <p14:creationId xmlns:p14="http://schemas.microsoft.com/office/powerpoint/2010/main" val="252594566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EFD587B-9848-9248-A83E-F91AACA0E20F}" type="datetimeFigureOut">
              <a:rPr lang="en-US" smtClean="0"/>
              <a:pPr/>
              <a:t>4/15/2017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53A6BE1-D5C2-1E49-9CCB-71A4FBB242A2}" type="slidenum">
              <a:rPr lang="en-US" smtClean="0"/>
              <a:pPr/>
              <a:t>‹#›</a:t>
            </a:fld>
            <a:endParaRPr lang="en-US"/>
          </a:p>
        </p:txBody>
      </p:sp>
    </p:spTree>
    <p:extLst>
      <p:ext uri="{BB962C8B-B14F-4D97-AF65-F5344CB8AC3E}">
        <p14:creationId xmlns:p14="http://schemas.microsoft.com/office/powerpoint/2010/main" val="13680290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FD587B-9848-9248-A83E-F91AACA0E20F}" type="datetimeFigureOut">
              <a:rPr lang="en-US" smtClean="0"/>
              <a:pPr/>
              <a:t>4/15/2017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53A6BE1-D5C2-1E49-9CCB-71A4FBB242A2}" type="slidenum">
              <a:rPr lang="en-US" smtClean="0"/>
              <a:pPr/>
              <a:t>‹#›</a:t>
            </a:fld>
            <a:endParaRPr lang="en-US"/>
          </a:p>
        </p:txBody>
      </p:sp>
    </p:spTree>
    <p:extLst>
      <p:ext uri="{BB962C8B-B14F-4D97-AF65-F5344CB8AC3E}">
        <p14:creationId xmlns:p14="http://schemas.microsoft.com/office/powerpoint/2010/main" val="20084527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EFD587B-9848-9248-A83E-F91AACA0E20F}" type="datetimeFigureOut">
              <a:rPr lang="en-US" smtClean="0"/>
              <a:pPr/>
              <a:t>4/15/2017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3A6BE1-D5C2-1E49-9CCB-71A4FBB242A2}" type="slidenum">
              <a:rPr lang="en-US" smtClean="0"/>
              <a:pPr/>
              <a:t>‹#›</a:t>
            </a:fld>
            <a:endParaRPr lang="en-US"/>
          </a:p>
        </p:txBody>
      </p:sp>
    </p:spTree>
    <p:extLst>
      <p:ext uri="{BB962C8B-B14F-4D97-AF65-F5344CB8AC3E}">
        <p14:creationId xmlns:p14="http://schemas.microsoft.com/office/powerpoint/2010/main" val="11929703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EFD587B-9848-9248-A83E-F91AACA0E20F}" type="datetimeFigureOut">
              <a:rPr lang="en-US" smtClean="0"/>
              <a:pPr/>
              <a:t>4/15/2017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3A6BE1-D5C2-1E49-9CCB-71A4FBB242A2}" type="slidenum">
              <a:rPr lang="en-US" smtClean="0"/>
              <a:pPr/>
              <a:t>‹#›</a:t>
            </a:fld>
            <a:endParaRPr lang="en-US"/>
          </a:p>
        </p:txBody>
      </p:sp>
    </p:spTree>
    <p:extLst>
      <p:ext uri="{BB962C8B-B14F-4D97-AF65-F5344CB8AC3E}">
        <p14:creationId xmlns:p14="http://schemas.microsoft.com/office/powerpoint/2010/main" val="4505121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EFD587B-9848-9248-A83E-F91AACA0E20F}" type="datetimeFigureOut">
              <a:rPr lang="en-US" smtClean="0"/>
              <a:pPr/>
              <a:t>4/15/2017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3A6BE1-D5C2-1E49-9CCB-71A4FBB242A2}" type="slidenum">
              <a:rPr lang="en-US" smtClean="0"/>
              <a:pPr/>
              <a:t>‹#›</a:t>
            </a:fld>
            <a:endParaRPr lang="en-US"/>
          </a:p>
        </p:txBody>
      </p:sp>
    </p:spTree>
    <p:extLst>
      <p:ext uri="{BB962C8B-B14F-4D97-AF65-F5344CB8AC3E}">
        <p14:creationId xmlns:p14="http://schemas.microsoft.com/office/powerpoint/2010/main" val="143522263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EFD587B-9848-9248-A83E-F91AACA0E20F}" type="datetimeFigureOut">
              <a:rPr lang="en-US" smtClean="0"/>
              <a:pPr/>
              <a:t>4/15/2017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3A6BE1-D5C2-1E49-9CCB-71A4FBB242A2}" type="slidenum">
              <a:rPr lang="en-US" smtClean="0"/>
              <a:pPr/>
              <a:t>‹#›</a:t>
            </a:fld>
            <a:endParaRPr lang="en-US"/>
          </a:p>
        </p:txBody>
      </p:sp>
    </p:spTree>
    <p:extLst>
      <p:ext uri="{BB962C8B-B14F-4D97-AF65-F5344CB8AC3E}">
        <p14:creationId xmlns:p14="http://schemas.microsoft.com/office/powerpoint/2010/main" val="54014286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447800" y="2130425"/>
            <a:ext cx="7010400" cy="1470025"/>
          </a:xfrm>
        </p:spPr>
        <p:txBody>
          <a:bodyPr/>
          <a:lstStyle/>
          <a:p>
            <a:r>
              <a:rPr lang="en-US"/>
              <a:t>Click to edit Master title style</a:t>
            </a:r>
          </a:p>
        </p:txBody>
      </p:sp>
      <p:sp>
        <p:nvSpPr>
          <p:cNvPr id="3" name="Subtitle 2"/>
          <p:cNvSpPr>
            <a:spLocks noGrp="1"/>
          </p:cNvSpPr>
          <p:nvPr>
            <p:ph type="subTitle" idx="1"/>
          </p:nvPr>
        </p:nvSpPr>
        <p:spPr>
          <a:xfrm>
            <a:off x="1524000" y="3886200"/>
            <a:ext cx="6248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87B5F51-73E8-244C-89F4-2C064D5B8DFF}" type="datetimeFigureOut">
              <a:rPr lang="en-US" smtClean="0"/>
              <a:pPr/>
              <a:t>4/15/2017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E252F3-CE9F-374B-A1CE-E704EA4C01EF}" type="slidenum">
              <a:rPr lang="en-US" smtClean="0"/>
              <a:pPr/>
              <a:t>‹#›</a:t>
            </a:fld>
            <a:endParaRPr lang="en-US"/>
          </a:p>
        </p:txBody>
      </p:sp>
    </p:spTree>
    <p:extLst>
      <p:ext uri="{BB962C8B-B14F-4D97-AF65-F5344CB8AC3E}">
        <p14:creationId xmlns:p14="http://schemas.microsoft.com/office/powerpoint/2010/main" val="191679536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87B5F51-73E8-244C-89F4-2C064D5B8DFF}" type="datetimeFigureOut">
              <a:rPr lang="en-US" smtClean="0"/>
              <a:pPr/>
              <a:t>4/15/2017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E252F3-CE9F-374B-A1CE-E704EA4C01EF}" type="slidenum">
              <a:rPr lang="en-US" smtClean="0"/>
              <a:pPr/>
              <a:t>‹#›</a:t>
            </a:fld>
            <a:endParaRPr lang="en-US"/>
          </a:p>
        </p:txBody>
      </p:sp>
    </p:spTree>
    <p:extLst>
      <p:ext uri="{BB962C8B-B14F-4D97-AF65-F5344CB8AC3E}">
        <p14:creationId xmlns:p14="http://schemas.microsoft.com/office/powerpoint/2010/main" val="351230512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87B5F51-73E8-244C-89F4-2C064D5B8DFF}" type="datetimeFigureOut">
              <a:rPr lang="en-US" smtClean="0"/>
              <a:pPr/>
              <a:t>4/15/2017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E252F3-CE9F-374B-A1CE-E704EA4C01EF}" type="slidenum">
              <a:rPr lang="en-US" smtClean="0"/>
              <a:pPr/>
              <a:t>‹#›</a:t>
            </a:fld>
            <a:endParaRPr lang="en-US"/>
          </a:p>
        </p:txBody>
      </p:sp>
    </p:spTree>
    <p:extLst>
      <p:ext uri="{BB962C8B-B14F-4D97-AF65-F5344CB8AC3E}">
        <p14:creationId xmlns:p14="http://schemas.microsoft.com/office/powerpoint/2010/main" val="17196314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371600" y="274638"/>
            <a:ext cx="7315200" cy="1143000"/>
          </a:xfrm>
        </p:spPr>
        <p:txBody>
          <a:bodyPr/>
          <a:lstStyle/>
          <a:p>
            <a:r>
              <a:rPr lang="en-US" dirty="0"/>
              <a:t>Click to edit Master title style</a:t>
            </a:r>
          </a:p>
        </p:txBody>
      </p:sp>
      <p:sp>
        <p:nvSpPr>
          <p:cNvPr id="3" name="Content Placeholder 2"/>
          <p:cNvSpPr>
            <a:spLocks noGrp="1"/>
          </p:cNvSpPr>
          <p:nvPr>
            <p:ph sz="half" idx="1"/>
          </p:nvPr>
        </p:nvSpPr>
        <p:spPr>
          <a:xfrm>
            <a:off x="1371600" y="1600200"/>
            <a:ext cx="3505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105400" y="1600200"/>
            <a:ext cx="35814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87B5F51-73E8-244C-89F4-2C064D5B8DFF}" type="datetimeFigureOut">
              <a:rPr lang="en-US" smtClean="0"/>
              <a:pPr/>
              <a:t>4/15/2017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E252F3-CE9F-374B-A1CE-E704EA4C01EF}" type="slidenum">
              <a:rPr lang="en-US" smtClean="0"/>
              <a:pPr/>
              <a:t>‹#›</a:t>
            </a:fld>
            <a:endParaRPr lang="en-US"/>
          </a:p>
        </p:txBody>
      </p:sp>
    </p:spTree>
    <p:extLst>
      <p:ext uri="{BB962C8B-B14F-4D97-AF65-F5344CB8AC3E}">
        <p14:creationId xmlns:p14="http://schemas.microsoft.com/office/powerpoint/2010/main" val="421838744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987B5F51-73E8-244C-89F4-2C064D5B8DFF}" type="datetimeFigureOut">
              <a:rPr lang="en-US" smtClean="0"/>
              <a:pPr/>
              <a:t>4/15/2017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E252F3-CE9F-374B-A1CE-E704EA4C01EF}" type="slidenum">
              <a:rPr lang="en-US" smtClean="0"/>
              <a:pPr/>
              <a:t>‹#›</a:t>
            </a:fld>
            <a:endParaRPr lang="en-US"/>
          </a:p>
        </p:txBody>
      </p:sp>
    </p:spTree>
    <p:extLst>
      <p:ext uri="{BB962C8B-B14F-4D97-AF65-F5344CB8AC3E}">
        <p14:creationId xmlns:p14="http://schemas.microsoft.com/office/powerpoint/2010/main" val="209969826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47800" y="274638"/>
            <a:ext cx="7239000" cy="1143000"/>
          </a:xfrm>
        </p:spPr>
        <p:txBody>
          <a:bodyPr/>
          <a:lstStyle/>
          <a:p>
            <a:r>
              <a:rPr lang="en-US" dirty="0"/>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987B5F51-73E8-244C-89F4-2C064D5B8DFF}" type="datetimeFigureOut">
              <a:rPr lang="en-US" smtClean="0"/>
              <a:pPr/>
              <a:t>4/15/2017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E252F3-CE9F-374B-A1CE-E704EA4C01EF}" type="slidenum">
              <a:rPr lang="en-US" smtClean="0"/>
              <a:pPr/>
              <a:t>‹#›</a:t>
            </a:fld>
            <a:endParaRPr lang="en-US"/>
          </a:p>
        </p:txBody>
      </p:sp>
    </p:spTree>
    <p:extLst>
      <p:ext uri="{BB962C8B-B14F-4D97-AF65-F5344CB8AC3E}">
        <p14:creationId xmlns:p14="http://schemas.microsoft.com/office/powerpoint/2010/main" val="160648857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987B5F51-73E8-244C-89F4-2C064D5B8DFF}" type="datetimeFigureOut">
              <a:rPr lang="en-US" smtClean="0"/>
              <a:pPr/>
              <a:t>4/15/2017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4E252F3-CE9F-374B-A1CE-E704EA4C01EF}" type="slidenum">
              <a:rPr lang="en-US" smtClean="0"/>
              <a:pPr/>
              <a:t>‹#›</a:t>
            </a:fld>
            <a:endParaRPr lang="en-US"/>
          </a:p>
        </p:txBody>
      </p:sp>
    </p:spTree>
    <p:extLst>
      <p:ext uri="{BB962C8B-B14F-4D97-AF65-F5344CB8AC3E}">
        <p14:creationId xmlns:p14="http://schemas.microsoft.com/office/powerpoint/2010/main" val="332181820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7800" y="273050"/>
            <a:ext cx="2017713" cy="1162050"/>
          </a:xfrm>
        </p:spPr>
        <p:txBody>
          <a:bodyPr anchor="b"/>
          <a:lstStyle>
            <a:lvl1pPr algn="l">
              <a:defRPr sz="2000" b="1"/>
            </a:lvl1pPr>
          </a:lstStyle>
          <a:p>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447800" y="1435100"/>
            <a:ext cx="20177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87B5F51-73E8-244C-89F4-2C064D5B8DFF}" type="datetimeFigureOut">
              <a:rPr lang="en-US" smtClean="0"/>
              <a:pPr/>
              <a:t>4/15/2017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E252F3-CE9F-374B-A1CE-E704EA4C01EF}" type="slidenum">
              <a:rPr lang="en-US" smtClean="0"/>
              <a:pPr/>
              <a:t>‹#›</a:t>
            </a:fld>
            <a:endParaRPr lang="en-US"/>
          </a:p>
        </p:txBody>
      </p:sp>
    </p:spTree>
    <p:extLst>
      <p:ext uri="{BB962C8B-B14F-4D97-AF65-F5344CB8AC3E}">
        <p14:creationId xmlns:p14="http://schemas.microsoft.com/office/powerpoint/2010/main" val="233796817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87B5F51-73E8-244C-89F4-2C064D5B8DFF}" type="datetimeFigureOut">
              <a:rPr lang="en-US" smtClean="0"/>
              <a:pPr/>
              <a:t>4/15/2017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E252F3-CE9F-374B-A1CE-E704EA4C01EF}" type="slidenum">
              <a:rPr lang="en-US" smtClean="0"/>
              <a:pPr/>
              <a:t>‹#›</a:t>
            </a:fld>
            <a:endParaRPr lang="en-US"/>
          </a:p>
        </p:txBody>
      </p:sp>
    </p:spTree>
    <p:extLst>
      <p:ext uri="{BB962C8B-B14F-4D97-AF65-F5344CB8AC3E}">
        <p14:creationId xmlns:p14="http://schemas.microsoft.com/office/powerpoint/2010/main" val="90051384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87B5F51-73E8-244C-89F4-2C064D5B8DFF}" type="datetimeFigureOut">
              <a:rPr lang="en-US" smtClean="0"/>
              <a:pPr/>
              <a:t>4/15/2017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E252F3-CE9F-374B-A1CE-E704EA4C01EF}" type="slidenum">
              <a:rPr lang="en-US" smtClean="0"/>
              <a:pPr/>
              <a:t>‹#›</a:t>
            </a:fld>
            <a:endParaRPr lang="en-US"/>
          </a:p>
        </p:txBody>
      </p:sp>
    </p:spTree>
    <p:extLst>
      <p:ext uri="{BB962C8B-B14F-4D97-AF65-F5344CB8AC3E}">
        <p14:creationId xmlns:p14="http://schemas.microsoft.com/office/powerpoint/2010/main" val="231250842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87B5F51-73E8-244C-89F4-2C064D5B8DFF}" type="datetimeFigureOut">
              <a:rPr lang="en-US" smtClean="0"/>
              <a:pPr/>
              <a:t>4/15/2017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E252F3-CE9F-374B-A1CE-E704EA4C01EF}" type="slidenum">
              <a:rPr lang="en-US" smtClean="0"/>
              <a:pPr/>
              <a:t>‹#›</a:t>
            </a:fld>
            <a:endParaRPr lang="en-US"/>
          </a:p>
        </p:txBody>
      </p:sp>
    </p:spTree>
    <p:extLst>
      <p:ext uri="{BB962C8B-B14F-4D97-AF65-F5344CB8AC3E}">
        <p14:creationId xmlns:p14="http://schemas.microsoft.com/office/powerpoint/2010/main" val="343658017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a:t>Click to edit Master title style</a:t>
            </a:r>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7" name="Date Placeholder 6"/>
          <p:cNvSpPr>
            <a:spLocks noGrp="1"/>
          </p:cNvSpPr>
          <p:nvPr>
            <p:ph type="dt" sz="half" idx="10"/>
          </p:nvPr>
        </p:nvSpPr>
        <p:spPr/>
        <p:txBody>
          <a:bodyPr/>
          <a:lstStyle/>
          <a:p>
            <a:endParaRPr lang="en-US"/>
          </a:p>
        </p:txBody>
      </p:sp>
      <p:sp>
        <p:nvSpPr>
          <p:cNvPr id="20" name="Footer Placeholder 19"/>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5FDBF942-9227-4977-9B27-A52926AD60E5}" type="slidenum">
              <a:rPr lang="en-US" smtClean="0"/>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pic>
        <p:nvPicPr>
          <p:cNvPr id="2" name="Picture 1"/>
          <p:cNvPicPr>
            <a:picLocks noChangeAspect="1"/>
          </p:cNvPicPr>
          <p:nvPr userDrawn="1"/>
        </p:nvPicPr>
        <p:blipFill>
          <a:blip r:embed="rId2" cstate="print"/>
          <a:stretch>
            <a:fillRect/>
          </a:stretch>
        </p:blipFill>
        <p:spPr>
          <a:xfrm>
            <a:off x="0" y="-2926"/>
            <a:ext cx="1066800" cy="6860926"/>
          </a:xfrm>
          <a:prstGeom prst="rect">
            <a:avLst/>
          </a:prstGeom>
        </p:spPr>
      </p:pic>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CBF11C-E7FF-40DE-9961-DCB79EDE4FA6}" type="slidenum">
              <a:rPr lang="en-US" smtClean="0"/>
              <a:pPr/>
              <a:t>‹#›</a:t>
            </a:fld>
            <a:endParaRPr lang="en-US"/>
          </a:p>
        </p:txBody>
      </p:sp>
      <p:pic>
        <p:nvPicPr>
          <p:cNvPr id="7" name="Picture 6"/>
          <p:cNvPicPr>
            <a:picLocks noChangeAspect="1"/>
          </p:cNvPicPr>
          <p:nvPr userDrawn="1"/>
        </p:nvPicPr>
        <p:blipFill>
          <a:blip r:embed="rId2" cstate="print"/>
          <a:stretch>
            <a:fillRect/>
          </a:stretch>
        </p:blipFill>
        <p:spPr>
          <a:xfrm>
            <a:off x="-1" y="0"/>
            <a:ext cx="1066801" cy="6858000"/>
          </a:xfrm>
          <a:prstGeom prst="rect">
            <a:avLst/>
          </a:prstGeom>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a:t>Click to edit Master title style</a:t>
            </a:r>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1B388F-EE55-44BC-AE3D-BBFF52909291}"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pic>
        <p:nvPicPr>
          <p:cNvPr id="11" name="Picture 10"/>
          <p:cNvPicPr>
            <a:picLocks noChangeAspect="1"/>
          </p:cNvPicPr>
          <p:nvPr userDrawn="1"/>
        </p:nvPicPr>
        <p:blipFill>
          <a:blip r:embed="rId2" cstate="print"/>
          <a:stretch>
            <a:fillRect/>
          </a:stretch>
        </p:blipFill>
        <p:spPr>
          <a:xfrm>
            <a:off x="0" y="0"/>
            <a:ext cx="2209800" cy="6858000"/>
          </a:xfrm>
          <a:prstGeom prst="rect">
            <a:avLst/>
          </a:prstGeom>
        </p:spPr>
      </p:pic>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p>
            <a:r>
              <a:rPr kumimoji="0" lang="en-US"/>
              <a:t>Click to edit Master title style</a:t>
            </a:r>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39EC4B-9BE2-4EDF-B32C-CFBF44792537}" type="slidenum">
              <a:rPr lang="en-US" smtClean="0"/>
              <a:pPr/>
              <a:t>‹#›</a:t>
            </a:fld>
            <a:endParaRPr lang="en-US"/>
          </a:p>
        </p:txBody>
      </p:sp>
      <p:pic>
        <p:nvPicPr>
          <p:cNvPr id="8" name="Picture 7"/>
          <p:cNvPicPr>
            <a:picLocks noChangeAspect="1"/>
          </p:cNvPicPr>
          <p:nvPr userDrawn="1"/>
        </p:nvPicPr>
        <p:blipFill>
          <a:blip r:embed="rId2" cstate="print"/>
          <a:stretch>
            <a:fillRect/>
          </a:stretch>
        </p:blipFill>
        <p:spPr>
          <a:xfrm>
            <a:off x="0" y="-10412"/>
            <a:ext cx="1066800" cy="6868412"/>
          </a:xfrm>
          <a:prstGeom prst="rect">
            <a:avLst/>
          </a:prstGeom>
        </p:spPr>
      </p:pic>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a:t>Click to edit Master title style</a:t>
            </a:r>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66602A2-2ED3-4452-AFF8-38F54AC35A53}" type="slidenum">
              <a:rPr lang="en-US" smtClean="0"/>
              <a:pPr/>
              <a:t>‹#›</a:t>
            </a:fld>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p>
            <a:r>
              <a:rPr kumimoji="0"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801202-542D-40BB-BB1C-DD363872374D}" type="slidenum">
              <a:rPr lang="en-US" smtClean="0"/>
              <a:pPr/>
              <a:t>‹#›</a:t>
            </a:fld>
            <a:endParaRPr lang="en-US"/>
          </a:p>
        </p:txBody>
      </p:sp>
      <p:pic>
        <p:nvPicPr>
          <p:cNvPr id="6" name="Picture 5"/>
          <p:cNvPicPr>
            <a:picLocks noChangeAspect="1"/>
          </p:cNvPicPr>
          <p:nvPr userDrawn="1"/>
        </p:nvPicPr>
        <p:blipFill>
          <a:blip r:embed="rId2" cstate="print"/>
          <a:stretch>
            <a:fillRect/>
          </a:stretch>
        </p:blipFill>
        <p:spPr>
          <a:xfrm>
            <a:off x="0" y="-2926"/>
            <a:ext cx="2163240" cy="6860926"/>
          </a:xfrm>
          <a:prstGeom prst="rect">
            <a:avLst/>
          </a:prstGeom>
        </p:spPr>
      </p:pic>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EB3425-AF4D-48ED-95C4-03EC5424F2EB}"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a:t>Click to edit Master title style</a:t>
            </a:r>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AD688B-948F-4095-9EF4-6BC64EFCA3F0}" type="slidenum">
              <a:rPr lang="en-US" smtClean="0"/>
              <a:pPr/>
              <a:t>‹#›</a:t>
            </a:fld>
            <a:endParaRPr lang="en-US"/>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a:t>Click to edit Master title style</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556766-AE6F-404F-A524-5265AC9E49A9}"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AEDE15-7E89-4712-83FA-B3D0B3C8FE23}" type="slidenum">
              <a:rPr lang="en-US" smtClean="0"/>
              <a:pPr/>
              <a:t>‹#›</a:t>
            </a:fld>
            <a:endParaRPr 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11430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344E92-BF47-4B98-A4D3-B8721825974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2.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lvl1pPr>
          </a:lstStyle>
          <a:p>
            <a:fld id="{0C581384-8BC4-4EA2-AD92-E75C084E6933}"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ea typeface="ＭＳ Ｐゴシック" pitchFamily="1" charset="-128"/>
        </a:defRPr>
      </a:lvl2pPr>
      <a:lvl3pPr algn="ctr" rtl="0" fontAlgn="base">
        <a:spcBef>
          <a:spcPct val="0"/>
        </a:spcBef>
        <a:spcAft>
          <a:spcPct val="0"/>
        </a:spcAft>
        <a:defRPr sz="4400">
          <a:solidFill>
            <a:schemeClr val="tx2"/>
          </a:solidFill>
          <a:latin typeface="Arial" charset="0"/>
          <a:ea typeface="ＭＳ Ｐゴシック" pitchFamily="1" charset="-128"/>
        </a:defRPr>
      </a:lvl3pPr>
      <a:lvl4pPr algn="ctr" rtl="0" fontAlgn="base">
        <a:spcBef>
          <a:spcPct val="0"/>
        </a:spcBef>
        <a:spcAft>
          <a:spcPct val="0"/>
        </a:spcAft>
        <a:defRPr sz="4400">
          <a:solidFill>
            <a:schemeClr val="tx2"/>
          </a:solidFill>
          <a:latin typeface="Arial" charset="0"/>
          <a:ea typeface="ＭＳ Ｐゴシック" pitchFamily="1" charset="-128"/>
        </a:defRPr>
      </a:lvl4pPr>
      <a:lvl5pPr algn="ctr" rtl="0" fontAlgn="base">
        <a:spcBef>
          <a:spcPct val="0"/>
        </a:spcBef>
        <a:spcAft>
          <a:spcPct val="0"/>
        </a:spcAft>
        <a:defRPr sz="4400">
          <a:solidFill>
            <a:schemeClr val="tx2"/>
          </a:solidFill>
          <a:latin typeface="Arial" charset="0"/>
          <a:ea typeface="ＭＳ Ｐゴシック" pitchFamily="1" charset="-128"/>
        </a:defRPr>
      </a:lvl5pPr>
      <a:lvl6pPr marL="457200" algn="ctr" rtl="0" fontAlgn="base">
        <a:spcBef>
          <a:spcPct val="0"/>
        </a:spcBef>
        <a:spcAft>
          <a:spcPct val="0"/>
        </a:spcAft>
        <a:defRPr sz="4400">
          <a:solidFill>
            <a:schemeClr val="tx2"/>
          </a:solidFill>
          <a:latin typeface="Arial" charset="0"/>
          <a:ea typeface="ＭＳ Ｐゴシック" pitchFamily="1" charset="-128"/>
        </a:defRPr>
      </a:lvl6pPr>
      <a:lvl7pPr marL="914400" algn="ctr" rtl="0" fontAlgn="base">
        <a:spcBef>
          <a:spcPct val="0"/>
        </a:spcBef>
        <a:spcAft>
          <a:spcPct val="0"/>
        </a:spcAft>
        <a:defRPr sz="4400">
          <a:solidFill>
            <a:schemeClr val="tx2"/>
          </a:solidFill>
          <a:latin typeface="Arial" charset="0"/>
          <a:ea typeface="ＭＳ Ｐゴシック" pitchFamily="1" charset="-128"/>
        </a:defRPr>
      </a:lvl7pPr>
      <a:lvl8pPr marL="1371600" algn="ctr" rtl="0" fontAlgn="base">
        <a:spcBef>
          <a:spcPct val="0"/>
        </a:spcBef>
        <a:spcAft>
          <a:spcPct val="0"/>
        </a:spcAft>
        <a:defRPr sz="4400">
          <a:solidFill>
            <a:schemeClr val="tx2"/>
          </a:solidFill>
          <a:latin typeface="Arial" charset="0"/>
          <a:ea typeface="ＭＳ Ｐゴシック" pitchFamily="1" charset="-128"/>
        </a:defRPr>
      </a:lvl8pPr>
      <a:lvl9pPr marL="1828800" algn="ctr" rtl="0" fontAlgn="base">
        <a:spcBef>
          <a:spcPct val="0"/>
        </a:spcBef>
        <a:spcAft>
          <a:spcPct val="0"/>
        </a:spcAft>
        <a:defRPr sz="4400">
          <a:solidFill>
            <a:schemeClr val="tx2"/>
          </a:solidFill>
          <a:latin typeface="Arial" charset="0"/>
          <a:ea typeface="ＭＳ Ｐゴシック" pitchFamily="1" charset="-128"/>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858C99-EFEF-B541-B524-4BBE3C77F291}" type="datetimeFigureOut">
              <a:rPr lang="en-US" smtClean="0"/>
              <a:pPr/>
              <a:t>4/15/2017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895657-46AD-F54D-A8AB-4120D254C488}" type="slidenum">
              <a:rPr lang="en-US" smtClean="0"/>
              <a:pPr/>
              <a:t>‹#›</a:t>
            </a:fld>
            <a:endParaRPr lang="en-US"/>
          </a:p>
        </p:txBody>
      </p:sp>
    </p:spTree>
    <p:extLst>
      <p:ext uri="{BB962C8B-B14F-4D97-AF65-F5344CB8AC3E}">
        <p14:creationId xmlns:p14="http://schemas.microsoft.com/office/powerpoint/2010/main" val="1089454127"/>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FD587B-9848-9248-A83E-F91AACA0E20F}" type="datetimeFigureOut">
              <a:rPr lang="en-US" smtClean="0"/>
              <a:pPr/>
              <a:t>4/15/2017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3A6BE1-D5C2-1E49-9CCB-71A4FBB242A2}" type="slidenum">
              <a:rPr lang="en-US" smtClean="0"/>
              <a:pPr/>
              <a:t>‹#›</a:t>
            </a:fld>
            <a:endParaRPr lang="en-US"/>
          </a:p>
        </p:txBody>
      </p:sp>
    </p:spTree>
    <p:extLst>
      <p:ext uri="{BB962C8B-B14F-4D97-AF65-F5344CB8AC3E}">
        <p14:creationId xmlns:p14="http://schemas.microsoft.com/office/powerpoint/2010/main" val="2183461537"/>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274638"/>
            <a:ext cx="73152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447800" y="1600200"/>
            <a:ext cx="72390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E252F3-CE9F-374B-A1CE-E704EA4C01EF}" type="slidenum">
              <a:rPr lang="en-US" smtClean="0"/>
              <a:pPr/>
              <a:t>‹#›</a:t>
            </a:fld>
            <a:endParaRPr lang="en-US"/>
          </a:p>
        </p:txBody>
      </p:sp>
      <p:pic>
        <p:nvPicPr>
          <p:cNvPr id="9" name="Picture 8"/>
          <p:cNvPicPr>
            <a:picLocks noChangeAspect="1"/>
          </p:cNvPicPr>
          <p:nvPr userDrawn="1"/>
        </p:nvPicPr>
        <p:blipFill>
          <a:blip r:embed="rId13" cstate="print"/>
          <a:stretch>
            <a:fillRect/>
          </a:stretch>
        </p:blipFill>
        <p:spPr>
          <a:xfrm>
            <a:off x="-1" y="0"/>
            <a:ext cx="1371601" cy="6858000"/>
          </a:xfrm>
          <a:prstGeom prst="rect">
            <a:avLst/>
          </a:prstGeom>
        </p:spPr>
      </p:pic>
    </p:spTree>
    <p:extLst>
      <p:ext uri="{BB962C8B-B14F-4D97-AF65-F5344CB8AC3E}">
        <p14:creationId xmlns:p14="http://schemas.microsoft.com/office/powerpoint/2010/main" val="1041970769"/>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p>
            <a:r>
              <a:rPr kumimoji="0" lang="en-US"/>
              <a:t>Click to edit Master title style</a:t>
            </a:r>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0C581384-8BC4-4EA2-AD92-E75C084E6933}"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6.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45.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46.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6.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6.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6.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6.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6.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6.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6.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6.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6.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7.jpeg"/><Relationship Id="rId2" Type="http://schemas.openxmlformats.org/officeDocument/2006/relationships/hyperlink" Target="http://www.google.com/imgres?imgurl=http://s3.amazonaws.com/dk-production/images/25657/lightbox/CC_William_Horton_Photography.png?1364495562&amp;imgrefurl=http://www.dailykos.com/story/2013/03/29/1194631/-DKos-Series-Carlsbad-Caverns-National-Park&amp;usg=__kgywK80iIdzM7_HBT5C5MOxZ41Y=&amp;h=594&amp;w=420&amp;sz=670&amp;hl=en&amp;start=5&amp;zoom=1&amp;tbnid=pJQ4X2-trZBf9M:&amp;tbnh=135&amp;tbnw=95&amp;ei=W68gUomUJ6ersQTS2oHIAg&amp;itbs=1&amp;sa=X&amp;ved=0CDQQrQMwBA" TargetMode="External"/><Relationship Id="rId1" Type="http://schemas.openxmlformats.org/officeDocument/2006/relationships/slideLayout" Target="../slideLayouts/slideLayout46.xml"/><Relationship Id="rId6" Type="http://schemas.openxmlformats.org/officeDocument/2006/relationships/hyperlink" Target="http://www.google.com/imgres?imgurl=http://bc.outcrop.org/images/volcanoes/pahoehoe_forming.jpg&amp;imgrefurl=http://bc.outcrop.org/GEOL_B10L/lab4_13s.html&amp;usg=__JBvW1apOC6oV52JLS_tL1sJaDL4=&amp;h=768&amp;w=1024&amp;sz=575&amp;hl=en&amp;start=5&amp;zoom=1&amp;tbnid=YndBIYVZ8eNW7M:&amp;tbnh=113&amp;tbnw=150&amp;ei=cq8gUpyXHKajsQTWjIGgDw&amp;itbs=1&amp;sa=X&amp;ved=0CDQQrQMwBA" TargetMode="External"/><Relationship Id="rId5" Type="http://schemas.openxmlformats.org/officeDocument/2006/relationships/image" Target="../media/image16.jpeg"/><Relationship Id="rId4" Type="http://schemas.openxmlformats.org/officeDocument/2006/relationships/image" Target="../media/image15.gif"/></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46.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6.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46.xml"/></Relationships>
</file>

<file path=ppt/slides/_rels/slide18.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23.jpeg"/><Relationship Id="rId1" Type="http://schemas.openxmlformats.org/officeDocument/2006/relationships/slideLayout" Target="../slideLayouts/slideLayout46.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46.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6.xml"/></Relationships>
</file>

<file path=ppt/slides/_rels/slide21.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image" Target="../media/image28.jpeg"/><Relationship Id="rId1" Type="http://schemas.openxmlformats.org/officeDocument/2006/relationships/slideLayout" Target="../slideLayouts/slideLayout46.xml"/></Relationships>
</file>

<file path=ppt/slides/_rels/slide2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6.xml"/></Relationships>
</file>

<file path=ppt/slides/_rels/slide2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5.xml.rels><?xml version="1.0" encoding="UTF-8" standalone="yes"?>
<Relationships xmlns="http://schemas.openxmlformats.org/package/2006/relationships"><Relationship Id="rId3" Type="http://schemas.openxmlformats.org/officeDocument/2006/relationships/hyperlink" Target="http://mrdata.usgs.gov/general/map.html" TargetMode="External"/><Relationship Id="rId2" Type="http://schemas.openxmlformats.org/officeDocument/2006/relationships/image" Target="../media/image32.png"/><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46.xml"/></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46.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46.xml"/><Relationship Id="rId4" Type="http://schemas.openxmlformats.org/officeDocument/2006/relationships/image" Target="../media/image37.png"/></Relationships>
</file>

<file path=ppt/slides/_rels/slide2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6.xml"/></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46.xml"/></Relationships>
</file>

<file path=ppt/slides/_rels/slide3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46.xml"/></Relationships>
</file>

<file path=ppt/slides/_rels/slide3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xml"/><Relationship Id="rId1" Type="http://schemas.openxmlformats.org/officeDocument/2006/relationships/slideLayout" Target="../slideLayouts/slideLayout46.xml"/></Relationships>
</file>

<file path=ppt/slides/_rels/slide3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xml"/><Relationship Id="rId1" Type="http://schemas.openxmlformats.org/officeDocument/2006/relationships/slideLayout" Target="../slideLayouts/slideLayout46.xml"/></Relationships>
</file>

<file path=ppt/slides/_rels/slide3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xml"/><Relationship Id="rId1" Type="http://schemas.openxmlformats.org/officeDocument/2006/relationships/slideLayout" Target="../slideLayouts/slideLayout46.xml"/></Relationships>
</file>

<file path=ppt/slides/_rels/slide3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46.xml"/></Relationships>
</file>

<file path=ppt/slides/_rels/slide3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46.xml"/></Relationships>
</file>

<file path=ppt/slides/_rels/slide37.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46.xml"/></Relationships>
</file>

<file path=ppt/slides/_rels/slide3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4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4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46.xml"/></Relationships>
</file>

<file path=ppt/slides/_rels/slide4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46.xml"/></Relationships>
</file>

<file path=ppt/slides/_rels/slide4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46.xml"/></Relationships>
</file>

<file path=ppt/slides/_rels/slide4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4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DO NOW</a:t>
            </a:r>
          </a:p>
        </p:txBody>
      </p:sp>
      <p:sp>
        <p:nvSpPr>
          <p:cNvPr id="3" name="Content Placeholder 2"/>
          <p:cNvSpPr>
            <a:spLocks noGrp="1"/>
          </p:cNvSpPr>
          <p:nvPr>
            <p:ph idx="1"/>
          </p:nvPr>
        </p:nvSpPr>
        <p:spPr/>
        <p:txBody>
          <a:bodyPr/>
          <a:lstStyle/>
          <a:p>
            <a:r>
              <a:rPr lang="en-US" dirty="0"/>
              <a:t>Pick up notes and Review #28.</a:t>
            </a:r>
          </a:p>
          <a:p>
            <a:endParaRPr lang="en-US" dirty="0"/>
          </a:p>
          <a:p>
            <a:r>
              <a:rPr lang="en-US" dirty="0"/>
              <a:t>Have you turned in article summary #9?  </a:t>
            </a:r>
          </a:p>
          <a:p>
            <a:r>
              <a:rPr lang="en-US" dirty="0"/>
              <a:t>Did you check your email for a confirmation from me?</a:t>
            </a:r>
          </a:p>
          <a:p>
            <a:endParaRPr lang="en-US" dirty="0"/>
          </a:p>
          <a:p>
            <a:r>
              <a:rPr lang="en-US" dirty="0"/>
              <a:t>If you were </a:t>
            </a:r>
            <a:r>
              <a:rPr lang="en-US" b="1" dirty="0"/>
              <a:t>NOT</a:t>
            </a:r>
            <a:r>
              <a:rPr lang="en-US" dirty="0"/>
              <a:t> here Friday, get your Unit 9 notes out.</a:t>
            </a:r>
          </a:p>
        </p:txBody>
      </p:sp>
    </p:spTree>
    <p:extLst>
      <p:ext uri="{BB962C8B-B14F-4D97-AF65-F5344CB8AC3E}">
        <p14:creationId xmlns:p14="http://schemas.microsoft.com/office/powerpoint/2010/main" val="28546051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REVIEW</a:t>
            </a:r>
          </a:p>
        </p:txBody>
      </p:sp>
      <p:sp>
        <p:nvSpPr>
          <p:cNvPr id="3" name="Content Placeholder 2"/>
          <p:cNvSpPr>
            <a:spLocks noGrp="1"/>
          </p:cNvSpPr>
          <p:nvPr>
            <p:ph idx="1"/>
          </p:nvPr>
        </p:nvSpPr>
        <p:spPr>
          <a:xfrm>
            <a:off x="1371600" y="2819400"/>
            <a:ext cx="4267200" cy="3810000"/>
          </a:xfrm>
        </p:spPr>
        <p:txBody>
          <a:bodyPr>
            <a:normAutofit lnSpcReduction="10000"/>
          </a:bodyPr>
          <a:lstStyle/>
          <a:p>
            <a:pPr marL="82296" indent="0">
              <a:buNone/>
            </a:pPr>
            <a:r>
              <a:rPr lang="en-US" dirty="0"/>
              <a:t>What do you remember about minerals?</a:t>
            </a:r>
          </a:p>
          <a:p>
            <a:pPr marL="356616" lvl="1" indent="0">
              <a:buNone/>
            </a:pPr>
            <a:r>
              <a:rPr lang="en-US" dirty="0"/>
              <a:t>What are they?</a:t>
            </a:r>
          </a:p>
          <a:p>
            <a:pPr marL="356616" lvl="1" indent="0">
              <a:buNone/>
            </a:pPr>
            <a:r>
              <a:rPr lang="en-US" dirty="0"/>
              <a:t>Where are they found?</a:t>
            </a:r>
          </a:p>
          <a:p>
            <a:pPr marL="356616" lvl="1" indent="0">
              <a:buNone/>
            </a:pPr>
            <a:r>
              <a:rPr lang="en-US" dirty="0"/>
              <a:t>What is the difference between a rock and a mineral?</a:t>
            </a:r>
          </a:p>
        </p:txBody>
      </p:sp>
      <p:pic>
        <p:nvPicPr>
          <p:cNvPr id="4" name="Picture 3"/>
          <p:cNvPicPr>
            <a:picLocks noChangeAspect="1"/>
          </p:cNvPicPr>
          <p:nvPr/>
        </p:nvPicPr>
        <p:blipFill>
          <a:blip r:embed="rId2" cstate="print"/>
          <a:stretch>
            <a:fillRect/>
          </a:stretch>
        </p:blipFill>
        <p:spPr>
          <a:xfrm>
            <a:off x="4419600" y="647700"/>
            <a:ext cx="4064000" cy="1930400"/>
          </a:xfrm>
          <a:prstGeom prst="rect">
            <a:avLst/>
          </a:prstGeom>
        </p:spPr>
      </p:pic>
      <p:sp>
        <p:nvSpPr>
          <p:cNvPr id="5" name="Content Placeholder 2"/>
          <p:cNvSpPr txBox="1">
            <a:spLocks/>
          </p:cNvSpPr>
          <p:nvPr/>
        </p:nvSpPr>
        <p:spPr>
          <a:xfrm>
            <a:off x="5611091" y="3810000"/>
            <a:ext cx="3277570" cy="2133600"/>
          </a:xfrm>
          <a:prstGeom prst="rect">
            <a:avLst/>
          </a:prstGeom>
          <a:solidFill>
            <a:schemeClr val="accent2">
              <a:lumMod val="40000"/>
              <a:lumOff val="60000"/>
            </a:schemeClr>
          </a:solidFill>
        </p:spPr>
        <p:txBody>
          <a:bodyPr>
            <a:normAutofit fontScale="70000" lnSpcReduction="20000"/>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fontAlgn="auto">
              <a:spcAft>
                <a:spcPts val="0"/>
              </a:spcAft>
              <a:buFont typeface="Arial" panose="020B0604020202020204" pitchFamily="34" charset="0"/>
              <a:buChar char="•"/>
            </a:pPr>
            <a:r>
              <a:rPr lang="en-US" dirty="0"/>
              <a:t>Minerals are </a:t>
            </a:r>
            <a:r>
              <a:rPr lang="en-US" b="1" dirty="0">
                <a:solidFill>
                  <a:srgbClr val="FF0000"/>
                </a:solidFill>
              </a:rPr>
              <a:t>naturally occurring, inorganic, homogeneous, solid with a crystalline structure</a:t>
            </a:r>
            <a:r>
              <a:rPr lang="en-US" dirty="0"/>
              <a:t>.</a:t>
            </a:r>
          </a:p>
          <a:p>
            <a:pPr fontAlgn="auto">
              <a:spcAft>
                <a:spcPts val="0"/>
              </a:spcAft>
              <a:buFont typeface="Arial" panose="020B0604020202020204" pitchFamily="34" charset="0"/>
              <a:buChar char="•"/>
            </a:pPr>
            <a:r>
              <a:rPr lang="en-US" dirty="0"/>
              <a:t>They are the building blocks of rocks.</a:t>
            </a:r>
          </a:p>
        </p:txBody>
      </p:sp>
    </p:spTree>
    <p:extLst>
      <p:ext uri="{BB962C8B-B14F-4D97-AF65-F5344CB8AC3E}">
        <p14:creationId xmlns:p14="http://schemas.microsoft.com/office/powerpoint/2010/main" val="2857575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1371600" y="838200"/>
            <a:ext cx="7543800" cy="990600"/>
          </a:xfrm>
        </p:spPr>
        <p:txBody>
          <a:bodyPr>
            <a:noAutofit/>
          </a:bodyPr>
          <a:lstStyle/>
          <a:p>
            <a:pPr algn="ctr"/>
            <a:r>
              <a:rPr lang="en-US" sz="4800" b="1" dirty="0"/>
              <a:t>MINERAL RESOURCES AND MINING</a:t>
            </a:r>
          </a:p>
        </p:txBody>
      </p:sp>
      <p:sp>
        <p:nvSpPr>
          <p:cNvPr id="5123" name="Rectangle 3"/>
          <p:cNvSpPr>
            <a:spLocks noGrp="1" noChangeArrowheads="1"/>
          </p:cNvSpPr>
          <p:nvPr>
            <p:ph type="subTitle" idx="1"/>
          </p:nvPr>
        </p:nvSpPr>
        <p:spPr>
          <a:xfrm>
            <a:off x="1295400" y="5029200"/>
            <a:ext cx="7543800" cy="1447800"/>
          </a:xfrm>
        </p:spPr>
        <p:txBody>
          <a:bodyPr>
            <a:normAutofit fontScale="92500" lnSpcReduction="10000"/>
          </a:bodyPr>
          <a:lstStyle/>
          <a:p>
            <a:r>
              <a:rPr lang="en-US" sz="2400" b="1" dirty="0"/>
              <a:t>SES6.</a:t>
            </a:r>
            <a:r>
              <a:rPr lang="en-US" sz="2400" dirty="0"/>
              <a:t> Students will explain how life on Earth responds to and shapes Earth systems. </a:t>
            </a:r>
          </a:p>
          <a:p>
            <a:pPr marL="457200" indent="-430213"/>
            <a:r>
              <a:rPr lang="en-US" sz="2400" dirty="0"/>
              <a:t>b.  Geological and ecological processes cycle matter and energy; human activity alters rates</a:t>
            </a:r>
          </a:p>
        </p:txBody>
      </p:sp>
      <p:pic>
        <p:nvPicPr>
          <p:cNvPr id="5125" name="Picture 5" descr="http://www.edupic.net/Images/Energy/Thumbs/coal_sm.png"/>
          <p:cNvPicPr>
            <a:picLocks noChangeAspect="1" noChangeArrowheads="1"/>
          </p:cNvPicPr>
          <p:nvPr/>
        </p:nvPicPr>
        <p:blipFill>
          <a:blip r:embed="rId3" cstate="print"/>
          <a:srcRect/>
          <a:stretch>
            <a:fillRect/>
          </a:stretch>
        </p:blipFill>
        <p:spPr bwMode="auto">
          <a:xfrm>
            <a:off x="3624262" y="2286000"/>
            <a:ext cx="2886075" cy="2501265"/>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type="title"/>
          </p:nvPr>
        </p:nvSpPr>
        <p:spPr>
          <a:xfrm>
            <a:off x="1219200" y="381000"/>
            <a:ext cx="7924800" cy="990600"/>
          </a:xfrm>
        </p:spPr>
        <p:txBody>
          <a:bodyPr>
            <a:normAutofit/>
          </a:bodyPr>
          <a:lstStyle/>
          <a:p>
            <a:r>
              <a:rPr lang="en-US" sz="4800" b="1" dirty="0"/>
              <a:t>MINERAL RESOURCES</a:t>
            </a:r>
          </a:p>
        </p:txBody>
      </p:sp>
      <p:sp>
        <p:nvSpPr>
          <p:cNvPr id="13316" name="Rectangle 4"/>
          <p:cNvSpPr>
            <a:spLocks noGrp="1" noChangeArrowheads="1"/>
          </p:cNvSpPr>
          <p:nvPr>
            <p:ph idx="1"/>
          </p:nvPr>
        </p:nvSpPr>
        <p:spPr>
          <a:xfrm>
            <a:off x="1219200" y="1447800"/>
            <a:ext cx="7696200" cy="5410200"/>
          </a:xfrm>
        </p:spPr>
        <p:txBody>
          <a:bodyPr>
            <a:noAutofit/>
          </a:bodyPr>
          <a:lstStyle/>
          <a:p>
            <a:r>
              <a:rPr lang="en-US" sz="2800" dirty="0"/>
              <a:t>Minerals are a </a:t>
            </a:r>
            <a:r>
              <a:rPr lang="en-US" sz="2800" b="1" dirty="0">
                <a:solidFill>
                  <a:srgbClr val="FF0000"/>
                </a:solidFill>
              </a:rPr>
              <a:t>naturally</a:t>
            </a:r>
            <a:r>
              <a:rPr lang="en-US" sz="2800" dirty="0"/>
              <a:t> occurring </a:t>
            </a:r>
            <a:r>
              <a:rPr lang="en-US" sz="2800" b="1" dirty="0">
                <a:solidFill>
                  <a:srgbClr val="FF0000"/>
                </a:solidFill>
              </a:rPr>
              <a:t>solid</a:t>
            </a:r>
            <a:r>
              <a:rPr lang="en-US" sz="2800" dirty="0"/>
              <a:t> with a definite </a:t>
            </a:r>
            <a:r>
              <a:rPr lang="en-US" sz="2800" b="1" dirty="0">
                <a:solidFill>
                  <a:srgbClr val="FF0000"/>
                </a:solidFill>
              </a:rPr>
              <a:t>chemical</a:t>
            </a:r>
            <a:r>
              <a:rPr lang="en-US" sz="2800" dirty="0"/>
              <a:t> composition and </a:t>
            </a:r>
            <a:r>
              <a:rPr lang="en-US" sz="2800" b="1" dirty="0">
                <a:solidFill>
                  <a:srgbClr val="FF0000"/>
                </a:solidFill>
              </a:rPr>
              <a:t>crystalline</a:t>
            </a:r>
            <a:r>
              <a:rPr lang="en-US" sz="2800" dirty="0"/>
              <a:t> structure that is formed through </a:t>
            </a:r>
            <a:r>
              <a:rPr lang="en-US" sz="2800" b="1" dirty="0">
                <a:solidFill>
                  <a:srgbClr val="FF0000"/>
                </a:solidFill>
              </a:rPr>
              <a:t>inorganic</a:t>
            </a:r>
            <a:r>
              <a:rPr lang="en-US" sz="2800" dirty="0"/>
              <a:t> processes.</a:t>
            </a:r>
          </a:p>
          <a:p>
            <a:r>
              <a:rPr lang="en-US" sz="2800" b="1" dirty="0">
                <a:solidFill>
                  <a:srgbClr val="FF0000"/>
                </a:solidFill>
              </a:rPr>
              <a:t>Unevenly</a:t>
            </a:r>
            <a:r>
              <a:rPr lang="en-US" sz="2800" dirty="0"/>
              <a:t> </a:t>
            </a:r>
            <a:r>
              <a:rPr lang="en-US" sz="2800" b="1" dirty="0">
                <a:solidFill>
                  <a:srgbClr val="FF0000"/>
                </a:solidFill>
              </a:rPr>
              <a:t>distributed</a:t>
            </a:r>
            <a:r>
              <a:rPr lang="en-US" sz="2800" dirty="0"/>
              <a:t> throughout world – some places have more of one kind or another.</a:t>
            </a:r>
          </a:p>
        </p:txBody>
      </p:sp>
      <p:pic>
        <p:nvPicPr>
          <p:cNvPr id="3" name="Picture 2"/>
          <p:cNvPicPr>
            <a:picLocks noChangeAspect="1"/>
          </p:cNvPicPr>
          <p:nvPr/>
        </p:nvPicPr>
        <p:blipFill>
          <a:blip r:embed="rId3"/>
          <a:stretch>
            <a:fillRect/>
          </a:stretch>
        </p:blipFill>
        <p:spPr>
          <a:xfrm>
            <a:off x="2826544" y="4170218"/>
            <a:ext cx="4481512" cy="258900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316">
                                            <p:txEl>
                                              <p:pRg st="0" end="0"/>
                                            </p:txEl>
                                          </p:spTgt>
                                        </p:tgtEl>
                                        <p:attrNameLst>
                                          <p:attrName>style.visibility</p:attrName>
                                        </p:attrNameLst>
                                      </p:cBhvr>
                                      <p:to>
                                        <p:strVal val="visible"/>
                                      </p:to>
                                    </p:set>
                                    <p:anim calcmode="lin" valueType="num">
                                      <p:cBhvr additive="base">
                                        <p:cTn id="7" dur="500" fill="hold"/>
                                        <p:tgtEl>
                                          <p:spTgt spid="1331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31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316">
                                            <p:txEl>
                                              <p:pRg st="1" end="1"/>
                                            </p:txEl>
                                          </p:spTgt>
                                        </p:tgtEl>
                                        <p:attrNameLst>
                                          <p:attrName>style.visibility</p:attrName>
                                        </p:attrNameLst>
                                      </p:cBhvr>
                                      <p:to>
                                        <p:strVal val="visible"/>
                                      </p:to>
                                    </p:set>
                                    <p:anim calcmode="lin" valueType="num">
                                      <p:cBhvr additive="base">
                                        <p:cTn id="13" dur="500" fill="hold"/>
                                        <p:tgtEl>
                                          <p:spTgt spid="1331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316">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6"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type="title"/>
          </p:nvPr>
        </p:nvSpPr>
        <p:spPr>
          <a:xfrm>
            <a:off x="1219200" y="381000"/>
            <a:ext cx="7924800" cy="990600"/>
          </a:xfrm>
        </p:spPr>
        <p:txBody>
          <a:bodyPr>
            <a:normAutofit/>
          </a:bodyPr>
          <a:lstStyle/>
          <a:p>
            <a:r>
              <a:rPr lang="en-US" sz="4800" b="1" dirty="0"/>
              <a:t>MINERAL RESOURCES</a:t>
            </a:r>
          </a:p>
        </p:txBody>
      </p:sp>
      <p:sp>
        <p:nvSpPr>
          <p:cNvPr id="13316" name="Rectangle 4"/>
          <p:cNvSpPr>
            <a:spLocks noGrp="1" noChangeArrowheads="1"/>
          </p:cNvSpPr>
          <p:nvPr>
            <p:ph idx="1"/>
          </p:nvPr>
        </p:nvSpPr>
        <p:spPr>
          <a:xfrm>
            <a:off x="1219200" y="1676400"/>
            <a:ext cx="4038600" cy="5181600"/>
          </a:xfrm>
        </p:spPr>
        <p:txBody>
          <a:bodyPr>
            <a:noAutofit/>
          </a:bodyPr>
          <a:lstStyle/>
          <a:p>
            <a:r>
              <a:rPr lang="en-US" sz="2800" dirty="0"/>
              <a:t>Three groups:</a:t>
            </a:r>
          </a:p>
          <a:p>
            <a:pPr lvl="1"/>
            <a:r>
              <a:rPr lang="en-US" b="1" dirty="0">
                <a:solidFill>
                  <a:srgbClr val="FF0000"/>
                </a:solidFill>
              </a:rPr>
              <a:t>Metallic</a:t>
            </a:r>
            <a:r>
              <a:rPr lang="en-US" b="1" dirty="0"/>
              <a:t> mineral </a:t>
            </a:r>
            <a:r>
              <a:rPr lang="en-US" dirty="0"/>
              <a:t>–</a:t>
            </a:r>
            <a:r>
              <a:rPr lang="en-US" u="sng" dirty="0"/>
              <a:t>     </a:t>
            </a:r>
            <a:r>
              <a:rPr lang="en-US" dirty="0"/>
              <a:t>like iron and copper</a:t>
            </a:r>
          </a:p>
          <a:p>
            <a:pPr lvl="1"/>
            <a:r>
              <a:rPr lang="en-US" b="1" dirty="0">
                <a:solidFill>
                  <a:srgbClr val="FF0000"/>
                </a:solidFill>
              </a:rPr>
              <a:t>Nonmetallic</a:t>
            </a:r>
            <a:r>
              <a:rPr lang="en-US" b="1" dirty="0"/>
              <a:t> mineral </a:t>
            </a:r>
            <a:r>
              <a:rPr lang="en-US" dirty="0"/>
              <a:t>– like salt and clay</a:t>
            </a:r>
          </a:p>
          <a:p>
            <a:pPr lvl="1"/>
            <a:r>
              <a:rPr lang="en-US" b="1" dirty="0">
                <a:solidFill>
                  <a:srgbClr val="FF0000"/>
                </a:solidFill>
              </a:rPr>
              <a:t>Energy</a:t>
            </a:r>
            <a:r>
              <a:rPr lang="en-US" b="1" dirty="0"/>
              <a:t> resources </a:t>
            </a:r>
            <a:r>
              <a:rPr lang="en-US" dirty="0"/>
              <a:t>– like coal and oil</a:t>
            </a:r>
          </a:p>
        </p:txBody>
      </p:sp>
      <p:pic>
        <p:nvPicPr>
          <p:cNvPr id="2" name="Picture 1"/>
          <p:cNvPicPr>
            <a:picLocks noChangeAspect="1"/>
          </p:cNvPicPr>
          <p:nvPr/>
        </p:nvPicPr>
        <p:blipFill>
          <a:blip r:embed="rId3" cstate="print"/>
          <a:stretch>
            <a:fillRect/>
          </a:stretch>
        </p:blipFill>
        <p:spPr>
          <a:xfrm>
            <a:off x="5715000" y="1828800"/>
            <a:ext cx="3133818" cy="3886200"/>
          </a:xfrm>
          <a:prstGeom prst="rect">
            <a:avLst/>
          </a:prstGeom>
        </p:spPr>
      </p:pic>
    </p:spTree>
    <p:extLst>
      <p:ext uri="{BB962C8B-B14F-4D97-AF65-F5344CB8AC3E}">
        <p14:creationId xmlns:p14="http://schemas.microsoft.com/office/powerpoint/2010/main" val="1778486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316">
                                            <p:txEl>
                                              <p:pRg st="0" end="0"/>
                                            </p:txEl>
                                          </p:spTgt>
                                        </p:tgtEl>
                                        <p:attrNameLst>
                                          <p:attrName>style.visibility</p:attrName>
                                        </p:attrNameLst>
                                      </p:cBhvr>
                                      <p:to>
                                        <p:strVal val="visible"/>
                                      </p:to>
                                    </p:set>
                                    <p:anim calcmode="lin" valueType="num">
                                      <p:cBhvr additive="base">
                                        <p:cTn id="7" dur="500" fill="hold"/>
                                        <p:tgtEl>
                                          <p:spTgt spid="1331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31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3316">
                                            <p:txEl>
                                              <p:pRg st="1" end="1"/>
                                            </p:txEl>
                                          </p:spTgt>
                                        </p:tgtEl>
                                        <p:attrNameLst>
                                          <p:attrName>style.visibility</p:attrName>
                                        </p:attrNameLst>
                                      </p:cBhvr>
                                      <p:to>
                                        <p:strVal val="visible"/>
                                      </p:to>
                                    </p:set>
                                    <p:anim calcmode="lin" valueType="num">
                                      <p:cBhvr additive="base">
                                        <p:cTn id="13" dur="500" fill="hold"/>
                                        <p:tgtEl>
                                          <p:spTgt spid="1331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31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3316">
                                            <p:txEl>
                                              <p:pRg st="2" end="2"/>
                                            </p:txEl>
                                          </p:spTgt>
                                        </p:tgtEl>
                                        <p:attrNameLst>
                                          <p:attrName>style.visibility</p:attrName>
                                        </p:attrNameLst>
                                      </p:cBhvr>
                                      <p:to>
                                        <p:strVal val="visible"/>
                                      </p:to>
                                    </p:set>
                                    <p:anim calcmode="lin" valueType="num">
                                      <p:cBhvr additive="base">
                                        <p:cTn id="19" dur="500" fill="hold"/>
                                        <p:tgtEl>
                                          <p:spTgt spid="1331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331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3316">
                                            <p:txEl>
                                              <p:pRg st="3" end="3"/>
                                            </p:txEl>
                                          </p:spTgt>
                                        </p:tgtEl>
                                        <p:attrNameLst>
                                          <p:attrName>style.visibility</p:attrName>
                                        </p:attrNameLst>
                                      </p:cBhvr>
                                      <p:to>
                                        <p:strVal val="visible"/>
                                      </p:to>
                                    </p:set>
                                    <p:anim calcmode="lin" valueType="num">
                                      <p:cBhvr additive="base">
                                        <p:cTn id="25" dur="500" fill="hold"/>
                                        <p:tgtEl>
                                          <p:spTgt spid="1331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3316">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METALLIC RESOURCES</a:t>
            </a:r>
          </a:p>
        </p:txBody>
      </p:sp>
      <p:sp>
        <p:nvSpPr>
          <p:cNvPr id="3" name="Content Placeholder 2"/>
          <p:cNvSpPr>
            <a:spLocks noGrp="1"/>
          </p:cNvSpPr>
          <p:nvPr>
            <p:ph idx="1"/>
          </p:nvPr>
        </p:nvSpPr>
        <p:spPr>
          <a:xfrm>
            <a:off x="1435608" y="1447800"/>
            <a:ext cx="4431792" cy="5105400"/>
          </a:xfrm>
        </p:spPr>
        <p:txBody>
          <a:bodyPr>
            <a:normAutofit/>
          </a:bodyPr>
          <a:lstStyle/>
          <a:p>
            <a:pPr>
              <a:buFont typeface="Arial" panose="020B0604020202020204" pitchFamily="34" charset="0"/>
              <a:buChar char="•"/>
            </a:pPr>
            <a:r>
              <a:rPr lang="en-US" dirty="0"/>
              <a:t>Resources from which ductile, malleable, opaque and reflective </a:t>
            </a:r>
            <a:r>
              <a:rPr lang="en-US" b="1" dirty="0">
                <a:solidFill>
                  <a:srgbClr val="FF0000"/>
                </a:solidFill>
              </a:rPr>
              <a:t>metals</a:t>
            </a:r>
            <a:r>
              <a:rPr lang="en-US" dirty="0"/>
              <a:t> are found that are also </a:t>
            </a:r>
            <a:r>
              <a:rPr lang="en-US" b="1" dirty="0">
                <a:solidFill>
                  <a:srgbClr val="FF0000"/>
                </a:solidFill>
              </a:rPr>
              <a:t>good</a:t>
            </a:r>
            <a:r>
              <a:rPr lang="en-US" dirty="0"/>
              <a:t> heat and electricity </a:t>
            </a:r>
            <a:r>
              <a:rPr lang="en-US" b="1" dirty="0">
                <a:solidFill>
                  <a:srgbClr val="FF0000"/>
                </a:solidFill>
              </a:rPr>
              <a:t>conductors</a:t>
            </a:r>
            <a:r>
              <a:rPr lang="en-US" dirty="0"/>
              <a:t>.</a:t>
            </a:r>
          </a:p>
          <a:p>
            <a:pPr>
              <a:buFont typeface="Arial" panose="020B0604020202020204" pitchFamily="34" charset="0"/>
              <a:buChar char="•"/>
            </a:pPr>
            <a:r>
              <a:rPr lang="en-US" dirty="0"/>
              <a:t>Yield </a:t>
            </a:r>
            <a:r>
              <a:rPr lang="en-US" b="1" dirty="0">
                <a:solidFill>
                  <a:srgbClr val="FF0000"/>
                </a:solidFill>
              </a:rPr>
              <a:t>new</a:t>
            </a:r>
            <a:r>
              <a:rPr lang="en-US" dirty="0"/>
              <a:t> products when </a:t>
            </a:r>
            <a:r>
              <a:rPr lang="en-US" b="1" dirty="0">
                <a:solidFill>
                  <a:srgbClr val="FF0000"/>
                </a:solidFill>
              </a:rPr>
              <a:t>melted</a:t>
            </a:r>
            <a:r>
              <a:rPr lang="en-US" dirty="0"/>
              <a:t>.</a:t>
            </a:r>
          </a:p>
        </p:txBody>
      </p:sp>
      <p:pic>
        <p:nvPicPr>
          <p:cNvPr id="4" name="Picture 3"/>
          <p:cNvPicPr>
            <a:picLocks noChangeAspect="1"/>
          </p:cNvPicPr>
          <p:nvPr/>
        </p:nvPicPr>
        <p:blipFill>
          <a:blip r:embed="rId2" cstate="print"/>
          <a:stretch>
            <a:fillRect/>
          </a:stretch>
        </p:blipFill>
        <p:spPr>
          <a:xfrm>
            <a:off x="6096000" y="2209800"/>
            <a:ext cx="2540000" cy="3073400"/>
          </a:xfrm>
          <a:prstGeom prst="rect">
            <a:avLst/>
          </a:prstGeom>
        </p:spPr>
      </p:pic>
    </p:spTree>
    <p:extLst>
      <p:ext uri="{BB962C8B-B14F-4D97-AF65-F5344CB8AC3E}">
        <p14:creationId xmlns:p14="http://schemas.microsoft.com/office/powerpoint/2010/main" val="3992700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METALLIC RESOURCES</a:t>
            </a:r>
          </a:p>
        </p:txBody>
      </p:sp>
      <p:sp>
        <p:nvSpPr>
          <p:cNvPr id="3" name="Content Placeholder 2"/>
          <p:cNvSpPr>
            <a:spLocks noGrp="1"/>
          </p:cNvSpPr>
          <p:nvPr>
            <p:ph idx="1"/>
          </p:nvPr>
        </p:nvSpPr>
        <p:spPr>
          <a:xfrm>
            <a:off x="1435608" y="1447800"/>
            <a:ext cx="4431792" cy="5105400"/>
          </a:xfrm>
        </p:spPr>
        <p:txBody>
          <a:bodyPr>
            <a:normAutofit lnSpcReduction="10000"/>
          </a:bodyPr>
          <a:lstStyle/>
          <a:p>
            <a:r>
              <a:rPr lang="en-US" dirty="0"/>
              <a:t>Considered </a:t>
            </a:r>
            <a:r>
              <a:rPr lang="en-US" b="1" dirty="0">
                <a:solidFill>
                  <a:srgbClr val="FF0000"/>
                </a:solidFill>
              </a:rPr>
              <a:t>abundant</a:t>
            </a:r>
            <a:r>
              <a:rPr lang="en-US" dirty="0"/>
              <a:t> when </a:t>
            </a:r>
            <a:r>
              <a:rPr lang="en-US" b="1" dirty="0">
                <a:solidFill>
                  <a:srgbClr val="FF0000"/>
                </a:solidFill>
              </a:rPr>
              <a:t>more than </a:t>
            </a:r>
            <a:r>
              <a:rPr lang="en-US" dirty="0"/>
              <a:t>0.1 % (Fe, Al, Mg).</a:t>
            </a:r>
          </a:p>
          <a:p>
            <a:r>
              <a:rPr lang="en-US" dirty="0"/>
              <a:t>Considered </a:t>
            </a:r>
            <a:r>
              <a:rPr lang="en-US" b="1" dirty="0">
                <a:solidFill>
                  <a:srgbClr val="FF0000"/>
                </a:solidFill>
              </a:rPr>
              <a:t>scarce</a:t>
            </a:r>
            <a:r>
              <a:rPr lang="en-US" dirty="0"/>
              <a:t> at </a:t>
            </a:r>
            <a:r>
              <a:rPr lang="en-US" b="1" dirty="0">
                <a:solidFill>
                  <a:srgbClr val="FF0000"/>
                </a:solidFill>
              </a:rPr>
              <a:t>less than </a:t>
            </a:r>
            <a:r>
              <a:rPr lang="en-US" dirty="0"/>
              <a:t>0.1% (Ni, Cu, Zn)</a:t>
            </a:r>
          </a:p>
          <a:p>
            <a:r>
              <a:rPr lang="en-US" dirty="0"/>
              <a:t>Most metallic ore deposits are a result of </a:t>
            </a:r>
            <a:r>
              <a:rPr lang="en-US" b="1" dirty="0">
                <a:solidFill>
                  <a:srgbClr val="FF0000"/>
                </a:solidFill>
              </a:rPr>
              <a:t>plate tectonic </a:t>
            </a:r>
            <a:r>
              <a:rPr lang="en-US" dirty="0"/>
              <a:t>activity.</a:t>
            </a:r>
          </a:p>
        </p:txBody>
      </p:sp>
      <p:pic>
        <p:nvPicPr>
          <p:cNvPr id="4" name="Picture 3"/>
          <p:cNvPicPr>
            <a:picLocks noChangeAspect="1"/>
          </p:cNvPicPr>
          <p:nvPr/>
        </p:nvPicPr>
        <p:blipFill>
          <a:blip r:embed="rId2" cstate="print"/>
          <a:stretch>
            <a:fillRect/>
          </a:stretch>
        </p:blipFill>
        <p:spPr>
          <a:xfrm>
            <a:off x="6096000" y="2209800"/>
            <a:ext cx="2540000" cy="3073400"/>
          </a:xfrm>
          <a:prstGeom prst="rect">
            <a:avLst/>
          </a:prstGeom>
        </p:spPr>
      </p:pic>
    </p:spTree>
    <p:extLst>
      <p:ext uri="{BB962C8B-B14F-4D97-AF65-F5344CB8AC3E}">
        <p14:creationId xmlns:p14="http://schemas.microsoft.com/office/powerpoint/2010/main" val="3336678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NON-METALLIC RESOURCES</a:t>
            </a:r>
          </a:p>
        </p:txBody>
      </p:sp>
      <p:sp>
        <p:nvSpPr>
          <p:cNvPr id="3" name="Content Placeholder 2"/>
          <p:cNvSpPr>
            <a:spLocks noGrp="1"/>
          </p:cNvSpPr>
          <p:nvPr>
            <p:ph idx="1"/>
          </p:nvPr>
        </p:nvSpPr>
        <p:spPr>
          <a:xfrm>
            <a:off x="1435608" y="1447800"/>
            <a:ext cx="5117592" cy="5105400"/>
          </a:xfrm>
        </p:spPr>
        <p:txBody>
          <a:bodyPr>
            <a:normAutofit/>
          </a:bodyPr>
          <a:lstStyle/>
          <a:p>
            <a:pPr marL="82296" indent="0">
              <a:buNone/>
            </a:pPr>
            <a:r>
              <a:rPr lang="en-US" sz="2800" dirty="0"/>
              <a:t>They </a:t>
            </a:r>
            <a:r>
              <a:rPr lang="en-US" sz="2800" b="1" dirty="0">
                <a:solidFill>
                  <a:srgbClr val="FF0000"/>
                </a:solidFill>
              </a:rPr>
              <a:t>don’t</a:t>
            </a:r>
            <a:r>
              <a:rPr lang="en-US" sz="2800" dirty="0"/>
              <a:t> yield new products when </a:t>
            </a:r>
            <a:r>
              <a:rPr lang="en-US" sz="2800" b="1" dirty="0">
                <a:solidFill>
                  <a:srgbClr val="FF0000"/>
                </a:solidFill>
              </a:rPr>
              <a:t>melted</a:t>
            </a:r>
            <a:r>
              <a:rPr lang="en-US" sz="2800" dirty="0"/>
              <a:t>.</a:t>
            </a:r>
          </a:p>
          <a:p>
            <a:pPr marL="82296" indent="0">
              <a:buNone/>
            </a:pPr>
            <a:r>
              <a:rPr lang="en-US" sz="2800" dirty="0"/>
              <a:t>They are usually </a:t>
            </a:r>
            <a:r>
              <a:rPr lang="en-US" sz="2800" b="1" dirty="0">
                <a:solidFill>
                  <a:srgbClr val="FF0000"/>
                </a:solidFill>
              </a:rPr>
              <a:t>glassy</a:t>
            </a:r>
            <a:r>
              <a:rPr lang="en-US" sz="2800" dirty="0"/>
              <a:t>, </a:t>
            </a:r>
            <a:r>
              <a:rPr lang="en-US" sz="2800" b="1" dirty="0">
                <a:solidFill>
                  <a:srgbClr val="FF0000"/>
                </a:solidFill>
              </a:rPr>
              <a:t>dull</a:t>
            </a:r>
            <a:r>
              <a:rPr lang="en-US" sz="2800" dirty="0"/>
              <a:t>, or </a:t>
            </a:r>
            <a:r>
              <a:rPr lang="en-US" sz="2800" b="1" dirty="0">
                <a:solidFill>
                  <a:srgbClr val="FF0000"/>
                </a:solidFill>
              </a:rPr>
              <a:t>waxy</a:t>
            </a:r>
            <a:r>
              <a:rPr lang="en-US" sz="2800" dirty="0"/>
              <a:t>.</a:t>
            </a:r>
          </a:p>
          <a:p>
            <a:pPr marL="82296" indent="0">
              <a:buNone/>
            </a:pPr>
            <a:r>
              <a:rPr lang="en-US" sz="2800" dirty="0"/>
              <a:t>They are used as </a:t>
            </a:r>
            <a:r>
              <a:rPr lang="en-US" sz="2800" b="1" dirty="0">
                <a:solidFill>
                  <a:srgbClr val="FF0000"/>
                </a:solidFill>
              </a:rPr>
              <a:t>insulators</a:t>
            </a:r>
            <a:r>
              <a:rPr lang="en-US" sz="2800" dirty="0"/>
              <a:t> and can be </a:t>
            </a:r>
            <a:r>
              <a:rPr lang="en-US" sz="2800" b="1" dirty="0">
                <a:solidFill>
                  <a:srgbClr val="FF0000"/>
                </a:solidFill>
              </a:rPr>
              <a:t>transparent</a:t>
            </a:r>
            <a:r>
              <a:rPr lang="en-US" sz="2800" dirty="0"/>
              <a:t>.</a:t>
            </a:r>
          </a:p>
          <a:p>
            <a:pPr marL="82296" indent="0">
              <a:buNone/>
            </a:pPr>
            <a:r>
              <a:rPr lang="en-US" sz="2800" dirty="0"/>
              <a:t>They are used for:</a:t>
            </a:r>
          </a:p>
          <a:p>
            <a:r>
              <a:rPr lang="en-US" sz="2800" b="1" dirty="0">
                <a:solidFill>
                  <a:srgbClr val="FF0000"/>
                </a:solidFill>
              </a:rPr>
              <a:t>Construction</a:t>
            </a:r>
            <a:r>
              <a:rPr lang="en-US" sz="2800" dirty="0"/>
              <a:t> materials:</a:t>
            </a:r>
          </a:p>
          <a:p>
            <a:pPr lvl="1"/>
            <a:r>
              <a:rPr lang="en-US" dirty="0"/>
              <a:t>Sand, gravel, limestone, gypsum</a:t>
            </a:r>
          </a:p>
          <a:p>
            <a:endParaRPr lang="en-US" dirty="0"/>
          </a:p>
        </p:txBody>
      </p:sp>
      <p:pic>
        <p:nvPicPr>
          <p:cNvPr id="4" name="Picture 3"/>
          <p:cNvPicPr>
            <a:picLocks noChangeAspect="1"/>
          </p:cNvPicPr>
          <p:nvPr/>
        </p:nvPicPr>
        <p:blipFill>
          <a:blip r:embed="rId2" cstate="print"/>
          <a:stretch>
            <a:fillRect/>
          </a:stretch>
        </p:blipFill>
        <p:spPr>
          <a:xfrm>
            <a:off x="6477000" y="1066800"/>
            <a:ext cx="2184400" cy="4851400"/>
          </a:xfrm>
          <a:prstGeom prst="rect">
            <a:avLst/>
          </a:prstGeom>
        </p:spPr>
      </p:pic>
    </p:spTree>
    <p:extLst>
      <p:ext uri="{BB962C8B-B14F-4D97-AF65-F5344CB8AC3E}">
        <p14:creationId xmlns:p14="http://schemas.microsoft.com/office/powerpoint/2010/main" val="303198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additive="base">
                                        <p:cTn id="3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NON-METALLIC RESOURCES</a:t>
            </a:r>
          </a:p>
        </p:txBody>
      </p:sp>
      <p:sp>
        <p:nvSpPr>
          <p:cNvPr id="3" name="Content Placeholder 2"/>
          <p:cNvSpPr>
            <a:spLocks noGrp="1"/>
          </p:cNvSpPr>
          <p:nvPr>
            <p:ph idx="1"/>
          </p:nvPr>
        </p:nvSpPr>
        <p:spPr>
          <a:xfrm>
            <a:off x="1435608" y="1447800"/>
            <a:ext cx="5117592" cy="5105400"/>
          </a:xfrm>
        </p:spPr>
        <p:txBody>
          <a:bodyPr>
            <a:normAutofit/>
          </a:bodyPr>
          <a:lstStyle/>
          <a:p>
            <a:r>
              <a:rPr lang="en-US" b="1" dirty="0">
                <a:solidFill>
                  <a:srgbClr val="FF0000"/>
                </a:solidFill>
              </a:rPr>
              <a:t>Agriculture</a:t>
            </a:r>
            <a:r>
              <a:rPr lang="en-US" dirty="0"/>
              <a:t>:</a:t>
            </a:r>
          </a:p>
          <a:p>
            <a:pPr lvl="1"/>
            <a:r>
              <a:rPr lang="en-US" dirty="0"/>
              <a:t>Phosphate, nitrate, potassium</a:t>
            </a:r>
          </a:p>
          <a:p>
            <a:r>
              <a:rPr lang="en-US" b="1" dirty="0">
                <a:solidFill>
                  <a:srgbClr val="FF0000"/>
                </a:solidFill>
              </a:rPr>
              <a:t>Industrial</a:t>
            </a:r>
            <a:r>
              <a:rPr lang="en-US" dirty="0"/>
              <a:t>:</a:t>
            </a:r>
          </a:p>
          <a:p>
            <a:pPr lvl="1"/>
            <a:r>
              <a:rPr lang="en-US" dirty="0"/>
              <a:t>Rock salt, sulfur, clay, gypsum</a:t>
            </a:r>
          </a:p>
          <a:p>
            <a:r>
              <a:rPr lang="en-US" b="1" dirty="0">
                <a:solidFill>
                  <a:srgbClr val="FF0000"/>
                </a:solidFill>
              </a:rPr>
              <a:t>Household and Business </a:t>
            </a:r>
            <a:r>
              <a:rPr lang="en-US" dirty="0"/>
              <a:t>products:</a:t>
            </a:r>
          </a:p>
          <a:p>
            <a:pPr lvl="1"/>
            <a:r>
              <a:rPr lang="en-US" dirty="0"/>
              <a:t>Glass sand, diatomite</a:t>
            </a:r>
          </a:p>
          <a:p>
            <a:endParaRPr lang="en-US" dirty="0"/>
          </a:p>
        </p:txBody>
      </p:sp>
      <p:pic>
        <p:nvPicPr>
          <p:cNvPr id="4" name="Picture 3"/>
          <p:cNvPicPr>
            <a:picLocks noChangeAspect="1"/>
          </p:cNvPicPr>
          <p:nvPr/>
        </p:nvPicPr>
        <p:blipFill>
          <a:blip r:embed="rId2" cstate="print"/>
          <a:stretch>
            <a:fillRect/>
          </a:stretch>
        </p:blipFill>
        <p:spPr>
          <a:xfrm>
            <a:off x="6477000" y="1066800"/>
            <a:ext cx="2184400" cy="4851400"/>
          </a:xfrm>
          <a:prstGeom prst="rect">
            <a:avLst/>
          </a:prstGeom>
        </p:spPr>
      </p:pic>
    </p:spTree>
    <p:extLst>
      <p:ext uri="{BB962C8B-B14F-4D97-AF65-F5344CB8AC3E}">
        <p14:creationId xmlns:p14="http://schemas.microsoft.com/office/powerpoint/2010/main" val="3706993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944562"/>
          </a:xfrm>
        </p:spPr>
        <p:txBody>
          <a:bodyPr>
            <a:normAutofit/>
          </a:bodyPr>
          <a:lstStyle/>
          <a:p>
            <a:r>
              <a:rPr lang="en-US" sz="4800" b="1" dirty="0"/>
              <a:t>ENERGY RESOURCES</a:t>
            </a:r>
          </a:p>
        </p:txBody>
      </p:sp>
      <p:sp>
        <p:nvSpPr>
          <p:cNvPr id="3" name="Content Placeholder 2"/>
          <p:cNvSpPr>
            <a:spLocks noGrp="1"/>
          </p:cNvSpPr>
          <p:nvPr>
            <p:ph idx="1"/>
          </p:nvPr>
        </p:nvSpPr>
        <p:spPr>
          <a:xfrm>
            <a:off x="1143000" y="1219200"/>
            <a:ext cx="7162800" cy="5410200"/>
          </a:xfrm>
        </p:spPr>
        <p:txBody>
          <a:bodyPr>
            <a:normAutofit/>
          </a:bodyPr>
          <a:lstStyle/>
          <a:p>
            <a:r>
              <a:rPr lang="en-US" b="1" dirty="0">
                <a:solidFill>
                  <a:srgbClr val="FF0000"/>
                </a:solidFill>
              </a:rPr>
              <a:t>Organic</a:t>
            </a:r>
            <a:r>
              <a:rPr lang="en-US" dirty="0"/>
              <a:t>!</a:t>
            </a:r>
          </a:p>
          <a:p>
            <a:pPr lvl="1"/>
            <a:r>
              <a:rPr lang="en-US" dirty="0"/>
              <a:t>Form from remains of </a:t>
            </a:r>
            <a:r>
              <a:rPr lang="en-US" b="1" dirty="0">
                <a:solidFill>
                  <a:srgbClr val="FF0000"/>
                </a:solidFill>
              </a:rPr>
              <a:t>living</a:t>
            </a:r>
            <a:r>
              <a:rPr lang="en-US" dirty="0"/>
              <a:t> things .</a:t>
            </a:r>
          </a:p>
          <a:p>
            <a:pPr lvl="1"/>
            <a:r>
              <a:rPr lang="en-US" dirty="0"/>
              <a:t>Consist of </a:t>
            </a:r>
            <a:r>
              <a:rPr lang="en-US" b="1" dirty="0">
                <a:solidFill>
                  <a:srgbClr val="FF0000"/>
                </a:solidFill>
              </a:rPr>
              <a:t>hydrocarbons</a:t>
            </a:r>
            <a:r>
              <a:rPr lang="en-US" dirty="0"/>
              <a:t>.</a:t>
            </a:r>
          </a:p>
          <a:p>
            <a:pPr lvl="1"/>
            <a:r>
              <a:rPr lang="en-US" dirty="0"/>
              <a:t>Are basically </a:t>
            </a:r>
            <a:r>
              <a:rPr lang="en-US" b="1" dirty="0">
                <a:solidFill>
                  <a:srgbClr val="FF0000"/>
                </a:solidFill>
              </a:rPr>
              <a:t>stored</a:t>
            </a:r>
            <a:r>
              <a:rPr lang="en-US" dirty="0"/>
              <a:t> energy.</a:t>
            </a:r>
          </a:p>
        </p:txBody>
      </p:sp>
      <p:pic>
        <p:nvPicPr>
          <p:cNvPr id="7" name="Picture 6"/>
          <p:cNvPicPr>
            <a:picLocks noChangeAspect="1"/>
          </p:cNvPicPr>
          <p:nvPr/>
        </p:nvPicPr>
        <p:blipFill>
          <a:blip r:embed="rId2"/>
          <a:stretch>
            <a:fillRect/>
          </a:stretch>
        </p:blipFill>
        <p:spPr>
          <a:xfrm>
            <a:off x="2057400" y="3429000"/>
            <a:ext cx="6657975" cy="3343275"/>
          </a:xfrm>
          <a:prstGeom prst="rect">
            <a:avLst/>
          </a:prstGeom>
        </p:spPr>
      </p:pic>
    </p:spTree>
    <p:extLst>
      <p:ext uri="{BB962C8B-B14F-4D97-AF65-F5344CB8AC3E}">
        <p14:creationId xmlns:p14="http://schemas.microsoft.com/office/powerpoint/2010/main" val="3762435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944562"/>
          </a:xfrm>
        </p:spPr>
        <p:txBody>
          <a:bodyPr>
            <a:normAutofit/>
          </a:bodyPr>
          <a:lstStyle/>
          <a:p>
            <a:r>
              <a:rPr lang="en-US" sz="4800" b="1" dirty="0"/>
              <a:t>ENERGY RESOURCES</a:t>
            </a:r>
          </a:p>
        </p:txBody>
      </p:sp>
      <p:sp>
        <p:nvSpPr>
          <p:cNvPr id="3" name="Content Placeholder 2"/>
          <p:cNvSpPr>
            <a:spLocks noGrp="1"/>
          </p:cNvSpPr>
          <p:nvPr>
            <p:ph idx="1"/>
          </p:nvPr>
        </p:nvSpPr>
        <p:spPr>
          <a:xfrm>
            <a:off x="1143000" y="1219200"/>
            <a:ext cx="7790688" cy="5410200"/>
          </a:xfrm>
        </p:spPr>
        <p:txBody>
          <a:bodyPr>
            <a:normAutofit/>
          </a:bodyPr>
          <a:lstStyle/>
          <a:p>
            <a:r>
              <a:rPr lang="en-US" dirty="0"/>
              <a:t>Includes:</a:t>
            </a:r>
          </a:p>
          <a:p>
            <a:pPr lvl="1"/>
            <a:r>
              <a:rPr lang="en-US" b="1" dirty="0">
                <a:solidFill>
                  <a:srgbClr val="FF0000"/>
                </a:solidFill>
              </a:rPr>
              <a:t>Coal</a:t>
            </a:r>
            <a:r>
              <a:rPr lang="en-US" dirty="0"/>
              <a:t> - formed in process of </a:t>
            </a:r>
            <a:r>
              <a:rPr lang="en-US" b="1" dirty="0">
                <a:solidFill>
                  <a:srgbClr val="FF0000"/>
                </a:solidFill>
              </a:rPr>
              <a:t>carbonization</a:t>
            </a:r>
            <a:r>
              <a:rPr lang="en-US" dirty="0"/>
              <a:t> – plants debris buried in swamps or mud become peat then coal.</a:t>
            </a:r>
          </a:p>
          <a:p>
            <a:pPr lvl="1"/>
            <a:r>
              <a:rPr lang="en-US" b="1" dirty="0">
                <a:solidFill>
                  <a:srgbClr val="FF0000"/>
                </a:solidFill>
              </a:rPr>
              <a:t>Petroleum</a:t>
            </a:r>
            <a:r>
              <a:rPr lang="en-US" dirty="0"/>
              <a:t> and </a:t>
            </a:r>
            <a:r>
              <a:rPr lang="en-US" b="1" dirty="0">
                <a:solidFill>
                  <a:srgbClr val="FF0000"/>
                </a:solidFill>
              </a:rPr>
              <a:t>Natural</a:t>
            </a:r>
            <a:r>
              <a:rPr lang="en-US" dirty="0"/>
              <a:t> </a:t>
            </a:r>
            <a:r>
              <a:rPr lang="en-US" b="1" dirty="0">
                <a:solidFill>
                  <a:srgbClr val="FF0000"/>
                </a:solidFill>
              </a:rPr>
              <a:t>Gas</a:t>
            </a:r>
            <a:r>
              <a:rPr lang="en-US" dirty="0"/>
              <a:t> - formed from remains of marine organisms and plants under heat and pressure.</a:t>
            </a:r>
          </a:p>
        </p:txBody>
      </p:sp>
      <p:pic>
        <p:nvPicPr>
          <p:cNvPr id="7" name="Picture 6"/>
          <p:cNvPicPr>
            <a:picLocks noChangeAspect="1"/>
          </p:cNvPicPr>
          <p:nvPr/>
        </p:nvPicPr>
        <p:blipFill>
          <a:blip r:embed="rId2"/>
          <a:stretch>
            <a:fillRect/>
          </a:stretch>
        </p:blipFill>
        <p:spPr>
          <a:xfrm>
            <a:off x="1905000" y="4676775"/>
            <a:ext cx="5762625" cy="1952625"/>
          </a:xfrm>
          <a:prstGeom prst="rect">
            <a:avLst/>
          </a:prstGeom>
        </p:spPr>
      </p:pic>
    </p:spTree>
    <p:extLst>
      <p:ext uri="{BB962C8B-B14F-4D97-AF65-F5344CB8AC3E}">
        <p14:creationId xmlns:p14="http://schemas.microsoft.com/office/powerpoint/2010/main" val="1349176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ENERGY RESOURCES</a:t>
            </a:r>
          </a:p>
        </p:txBody>
      </p:sp>
      <p:pic>
        <p:nvPicPr>
          <p:cNvPr id="6" name="Content Placeholder 5"/>
          <p:cNvPicPr>
            <a:picLocks noGrp="1" noChangeAspect="1"/>
          </p:cNvPicPr>
          <p:nvPr>
            <p:ph idx="1"/>
          </p:nvPr>
        </p:nvPicPr>
        <p:blipFill>
          <a:blip r:embed="rId2" cstate="print"/>
          <a:stretch>
            <a:fillRect/>
          </a:stretch>
        </p:blipFill>
        <p:spPr>
          <a:xfrm>
            <a:off x="1435100" y="1720159"/>
            <a:ext cx="7499350" cy="4255881"/>
          </a:xfrm>
          <a:prstGeom prst="rect">
            <a:avLst/>
          </a:prstGeom>
        </p:spPr>
      </p:pic>
    </p:spTree>
    <p:extLst>
      <p:ext uri="{BB962C8B-B14F-4D97-AF65-F5344CB8AC3E}">
        <p14:creationId xmlns:p14="http://schemas.microsoft.com/office/powerpoint/2010/main" val="2964501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ENERGY RESOURCES</a:t>
            </a:r>
          </a:p>
        </p:txBody>
      </p:sp>
      <p:pic>
        <p:nvPicPr>
          <p:cNvPr id="4" name="Picture 2" descr="http://www.artinaid.com/wp-content/uploads/2013/04/Oil-and-Natural-Gas-Formation.jpg"/>
          <p:cNvPicPr>
            <a:picLocks noGrp="1" noChangeAspect="1" noChangeArrowheads="1"/>
          </p:cNvPicPr>
          <p:nvPr>
            <p:ph idx="1"/>
          </p:nvPr>
        </p:nvPicPr>
        <p:blipFill>
          <a:blip r:embed="rId2" cstate="print"/>
          <a:srcRect/>
          <a:stretch>
            <a:fillRect/>
          </a:stretch>
        </p:blipFill>
        <p:spPr bwMode="auto">
          <a:xfrm>
            <a:off x="1710595" y="1600200"/>
            <a:ext cx="6948105" cy="4759452"/>
          </a:xfrm>
          <a:prstGeom prst="rect">
            <a:avLst/>
          </a:prstGeom>
          <a:noFill/>
        </p:spPr>
      </p:pic>
    </p:spTree>
    <p:extLst>
      <p:ext uri="{BB962C8B-B14F-4D97-AF65-F5344CB8AC3E}">
        <p14:creationId xmlns:p14="http://schemas.microsoft.com/office/powerpoint/2010/main" val="3669710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s://encrypted-tbn0.gstatic.com/images?q=tbn:ANd9GcQ5Xblc_Bd4tcCy7202mZm55QYLZAeHvJQsBCGCYTSxnlnGHNRI3dXZm1w">
            <a:hlinkClick r:id="rId2"/>
          </p:cNvPr>
          <p:cNvPicPr>
            <a:picLocks noChangeAspect="1" noChangeArrowheads="1"/>
          </p:cNvPicPr>
          <p:nvPr/>
        </p:nvPicPr>
        <p:blipFill>
          <a:blip r:embed="rId3" cstate="print"/>
          <a:srcRect/>
          <a:stretch>
            <a:fillRect/>
          </a:stretch>
        </p:blipFill>
        <p:spPr bwMode="auto">
          <a:xfrm>
            <a:off x="7349915" y="1167245"/>
            <a:ext cx="1634065" cy="2322094"/>
          </a:xfrm>
          <a:prstGeom prst="rect">
            <a:avLst/>
          </a:prstGeom>
          <a:noFill/>
        </p:spPr>
      </p:pic>
      <p:pic>
        <p:nvPicPr>
          <p:cNvPr id="8" name="Picture 2" descr="Trona mine at Searles Lake, California"/>
          <p:cNvPicPr>
            <a:picLocks noChangeAspect="1" noChangeArrowheads="1"/>
          </p:cNvPicPr>
          <p:nvPr/>
        </p:nvPicPr>
        <p:blipFill>
          <a:blip r:embed="rId4" cstate="print"/>
          <a:srcRect/>
          <a:stretch>
            <a:fillRect/>
          </a:stretch>
        </p:blipFill>
        <p:spPr bwMode="auto">
          <a:xfrm>
            <a:off x="6096000" y="5190121"/>
            <a:ext cx="2428240" cy="1539025"/>
          </a:xfrm>
          <a:prstGeom prst="rect">
            <a:avLst/>
          </a:prstGeom>
          <a:noFill/>
        </p:spPr>
      </p:pic>
      <p:pic>
        <p:nvPicPr>
          <p:cNvPr id="4" name="Picture 2" descr="http://ts4.mm.bing.net/th?id=H.4806842601898135&amp;pid=1.7&amp;w=228&amp;h=165&amp;c=7&amp;rs=1"/>
          <p:cNvPicPr>
            <a:picLocks noChangeAspect="1" noChangeArrowheads="1"/>
          </p:cNvPicPr>
          <p:nvPr/>
        </p:nvPicPr>
        <p:blipFill>
          <a:blip r:embed="rId5" cstate="print"/>
          <a:srcRect/>
          <a:stretch>
            <a:fillRect/>
          </a:stretch>
        </p:blipFill>
        <p:spPr bwMode="auto">
          <a:xfrm>
            <a:off x="6812280" y="3970057"/>
            <a:ext cx="2171700" cy="1571626"/>
          </a:xfrm>
          <a:prstGeom prst="rect">
            <a:avLst/>
          </a:prstGeom>
          <a:noFill/>
        </p:spPr>
      </p:pic>
      <p:pic>
        <p:nvPicPr>
          <p:cNvPr id="7172" name="Picture 4" descr="https://encrypted-tbn1.gstatic.com/images?q=tbn:ANd9GcSvVivDyUuDok32A1j9OAQ7CgL2QW7UlM1mD4Z8jKiBbB7DiNSgwdt_xg-F">
            <a:hlinkClick r:id="rId6"/>
          </p:cNvPr>
          <p:cNvPicPr>
            <a:picLocks noChangeAspect="1" noChangeArrowheads="1"/>
          </p:cNvPicPr>
          <p:nvPr/>
        </p:nvPicPr>
        <p:blipFill>
          <a:blip r:embed="rId7" cstate="print"/>
          <a:srcRect/>
          <a:stretch>
            <a:fillRect/>
          </a:stretch>
        </p:blipFill>
        <p:spPr bwMode="auto">
          <a:xfrm>
            <a:off x="6042790" y="2761247"/>
            <a:ext cx="2124157" cy="1600200"/>
          </a:xfrm>
          <a:prstGeom prst="rect">
            <a:avLst/>
          </a:prstGeom>
          <a:noFill/>
        </p:spPr>
      </p:pic>
      <p:sp>
        <p:nvSpPr>
          <p:cNvPr id="2" name="Title 1"/>
          <p:cNvSpPr>
            <a:spLocks noGrp="1"/>
          </p:cNvSpPr>
          <p:nvPr>
            <p:ph type="title"/>
          </p:nvPr>
        </p:nvSpPr>
        <p:spPr>
          <a:xfrm>
            <a:off x="1251857" y="115027"/>
            <a:ext cx="7498080" cy="1143000"/>
          </a:xfrm>
        </p:spPr>
        <p:txBody>
          <a:bodyPr/>
          <a:lstStyle/>
          <a:p>
            <a:r>
              <a:rPr lang="en-US" b="1" dirty="0"/>
              <a:t>HOW MINERALS FORM</a:t>
            </a:r>
          </a:p>
        </p:txBody>
      </p:sp>
      <p:sp>
        <p:nvSpPr>
          <p:cNvPr id="3" name="Content Placeholder 2"/>
          <p:cNvSpPr>
            <a:spLocks noGrp="1"/>
          </p:cNvSpPr>
          <p:nvPr>
            <p:ph idx="1"/>
          </p:nvPr>
        </p:nvSpPr>
        <p:spPr>
          <a:xfrm>
            <a:off x="1295400" y="1447800"/>
            <a:ext cx="4572000" cy="5410200"/>
          </a:xfrm>
        </p:spPr>
        <p:txBody>
          <a:bodyPr>
            <a:normAutofit fontScale="85000" lnSpcReduction="10000"/>
          </a:bodyPr>
          <a:lstStyle/>
          <a:p>
            <a:pPr>
              <a:buNone/>
            </a:pPr>
            <a:r>
              <a:rPr lang="en-US" dirty="0"/>
              <a:t>Minerals form in MANY ways </a:t>
            </a:r>
          </a:p>
          <a:p>
            <a:pPr>
              <a:buNone/>
            </a:pPr>
            <a:r>
              <a:rPr lang="en-US" dirty="0"/>
              <a:t>Four main processes:</a:t>
            </a:r>
          </a:p>
          <a:p>
            <a:pPr marL="596646" indent="-514350">
              <a:buAutoNum type="arabicPeriod"/>
            </a:pPr>
            <a:r>
              <a:rPr lang="en-US" b="1" dirty="0">
                <a:solidFill>
                  <a:srgbClr val="FF0000"/>
                </a:solidFill>
              </a:rPr>
              <a:t>Cooling</a:t>
            </a:r>
            <a:r>
              <a:rPr lang="en-US" dirty="0"/>
              <a:t> </a:t>
            </a:r>
            <a:r>
              <a:rPr lang="en-US" b="1" dirty="0">
                <a:solidFill>
                  <a:srgbClr val="FF0000"/>
                </a:solidFill>
              </a:rPr>
              <a:t>magma</a:t>
            </a:r>
          </a:p>
          <a:p>
            <a:pPr marL="596646" indent="-514350">
              <a:buAutoNum type="arabicPeriod"/>
            </a:pPr>
            <a:r>
              <a:rPr lang="en-US" b="1" dirty="0">
                <a:solidFill>
                  <a:srgbClr val="FF0000"/>
                </a:solidFill>
              </a:rPr>
              <a:t>Evaporation</a:t>
            </a:r>
          </a:p>
          <a:p>
            <a:pPr marL="596646" indent="-514350">
              <a:buAutoNum type="arabicPeriod"/>
            </a:pPr>
            <a:r>
              <a:rPr lang="en-US" b="1" dirty="0">
                <a:solidFill>
                  <a:srgbClr val="FF0000"/>
                </a:solidFill>
              </a:rPr>
              <a:t>Precipitation</a:t>
            </a:r>
          </a:p>
          <a:p>
            <a:pPr marL="596646" indent="-514350">
              <a:buAutoNum type="arabicPeriod"/>
            </a:pPr>
            <a:r>
              <a:rPr lang="en-US" b="1" dirty="0">
                <a:solidFill>
                  <a:srgbClr val="FF0000"/>
                </a:solidFill>
              </a:rPr>
              <a:t>Heat</a:t>
            </a:r>
            <a:r>
              <a:rPr lang="en-US" dirty="0"/>
              <a:t> and </a:t>
            </a:r>
            <a:r>
              <a:rPr lang="en-US" b="1" dirty="0">
                <a:solidFill>
                  <a:srgbClr val="FF0000"/>
                </a:solidFill>
              </a:rPr>
              <a:t>Pressure</a:t>
            </a:r>
          </a:p>
          <a:p>
            <a:endParaRPr lang="en-US" dirty="0"/>
          </a:p>
          <a:p>
            <a:pPr>
              <a:buFont typeface="Arial" panose="020B0604020202020204" pitchFamily="34" charset="0"/>
              <a:buChar char="•"/>
            </a:pPr>
            <a:r>
              <a:rPr lang="en-US" dirty="0"/>
              <a:t>Sometimes evaporation and precipitation are grouped together</a:t>
            </a:r>
          </a:p>
          <a:p>
            <a:pPr>
              <a:buFont typeface="Arial" panose="020B0604020202020204" pitchFamily="34" charset="0"/>
              <a:buChar char="•"/>
            </a:pPr>
            <a:r>
              <a:rPr lang="en-US" dirty="0"/>
              <a:t>Sometimes other variations referenced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additive="base">
                                        <p:cTn id="3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 calcmode="lin" valueType="num">
                                      <p:cBhvr additive="base">
                                        <p:cTn id="4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7" end="7"/>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8" end="8"/>
                                            </p:txEl>
                                          </p:spTgt>
                                        </p:tgtEl>
                                        <p:attrNameLst>
                                          <p:attrName>style.visibility</p:attrName>
                                        </p:attrNameLst>
                                      </p:cBhvr>
                                      <p:to>
                                        <p:strVal val="visible"/>
                                      </p:to>
                                    </p:set>
                                    <p:anim calcmode="lin" valueType="num">
                                      <p:cBhvr additive="base">
                                        <p:cTn id="4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320040"/>
            <a:ext cx="7924800" cy="822960"/>
          </a:xfrm>
        </p:spPr>
        <p:txBody>
          <a:bodyPr>
            <a:normAutofit/>
          </a:bodyPr>
          <a:lstStyle/>
          <a:p>
            <a:r>
              <a:rPr lang="en-US" sz="4400" b="1" dirty="0"/>
              <a:t>MINERALS FROM MAGMA</a:t>
            </a:r>
          </a:p>
        </p:txBody>
      </p:sp>
      <p:sp>
        <p:nvSpPr>
          <p:cNvPr id="3" name="Content Placeholder 2"/>
          <p:cNvSpPr>
            <a:spLocks noGrp="1"/>
          </p:cNvSpPr>
          <p:nvPr>
            <p:ph idx="1"/>
          </p:nvPr>
        </p:nvSpPr>
        <p:spPr>
          <a:xfrm>
            <a:off x="1219200" y="1295400"/>
            <a:ext cx="7391400" cy="5334000"/>
          </a:xfrm>
        </p:spPr>
        <p:txBody>
          <a:bodyPr>
            <a:normAutofit/>
          </a:bodyPr>
          <a:lstStyle/>
          <a:p>
            <a:pPr>
              <a:buNone/>
            </a:pPr>
            <a:r>
              <a:rPr lang="en-US" dirty="0"/>
              <a:t>Crystallization depends on:</a:t>
            </a:r>
          </a:p>
          <a:p>
            <a:r>
              <a:rPr lang="en-US" b="1" dirty="0">
                <a:solidFill>
                  <a:srgbClr val="FF0000"/>
                </a:solidFill>
              </a:rPr>
              <a:t>Cooling</a:t>
            </a:r>
            <a:r>
              <a:rPr lang="en-US" dirty="0"/>
              <a:t> rate</a:t>
            </a:r>
          </a:p>
          <a:p>
            <a:pPr lvl="1"/>
            <a:r>
              <a:rPr lang="en-US" b="1" dirty="0">
                <a:solidFill>
                  <a:srgbClr val="FF0000"/>
                </a:solidFill>
              </a:rPr>
              <a:t>faster</a:t>
            </a:r>
            <a:r>
              <a:rPr lang="en-US" dirty="0">
                <a:solidFill>
                  <a:schemeClr val="tx1"/>
                </a:solidFill>
              </a:rPr>
              <a:t> = </a:t>
            </a:r>
            <a:r>
              <a:rPr lang="en-US" b="1" dirty="0">
                <a:solidFill>
                  <a:srgbClr val="FF0000"/>
                </a:solidFill>
              </a:rPr>
              <a:t>smaller</a:t>
            </a:r>
            <a:r>
              <a:rPr lang="en-US" dirty="0">
                <a:solidFill>
                  <a:schemeClr val="tx1"/>
                </a:solidFill>
              </a:rPr>
              <a:t> crystals</a:t>
            </a:r>
          </a:p>
          <a:p>
            <a:pPr lvl="1"/>
            <a:r>
              <a:rPr lang="en-US" b="1" dirty="0">
                <a:solidFill>
                  <a:srgbClr val="FF0000"/>
                </a:solidFill>
              </a:rPr>
              <a:t>Slower</a:t>
            </a:r>
            <a:r>
              <a:rPr lang="en-US" dirty="0">
                <a:solidFill>
                  <a:schemeClr val="tx1"/>
                </a:solidFill>
              </a:rPr>
              <a:t> = </a:t>
            </a:r>
            <a:r>
              <a:rPr lang="en-US" b="1" dirty="0">
                <a:solidFill>
                  <a:srgbClr val="FF0000"/>
                </a:solidFill>
              </a:rPr>
              <a:t>larger</a:t>
            </a:r>
            <a:r>
              <a:rPr lang="en-US" dirty="0">
                <a:solidFill>
                  <a:schemeClr val="tx1"/>
                </a:solidFill>
              </a:rPr>
              <a:t> crystals</a:t>
            </a:r>
          </a:p>
          <a:p>
            <a:r>
              <a:rPr lang="en-US" b="1" dirty="0">
                <a:solidFill>
                  <a:srgbClr val="FF0000"/>
                </a:solidFill>
              </a:rPr>
              <a:t>Gas</a:t>
            </a:r>
            <a:r>
              <a:rPr lang="en-US" dirty="0"/>
              <a:t> in magma</a:t>
            </a:r>
          </a:p>
          <a:p>
            <a:r>
              <a:rPr lang="en-US" b="1" dirty="0">
                <a:solidFill>
                  <a:srgbClr val="FF0000"/>
                </a:solidFill>
              </a:rPr>
              <a:t>Chemical</a:t>
            </a:r>
            <a:r>
              <a:rPr lang="en-US" dirty="0"/>
              <a:t> composition of magma</a:t>
            </a:r>
          </a:p>
          <a:p>
            <a:endParaRPr lang="en-US" dirty="0"/>
          </a:p>
          <a:p>
            <a:endParaRPr lang="en-US" dirty="0"/>
          </a:p>
        </p:txBody>
      </p:sp>
      <p:pic>
        <p:nvPicPr>
          <p:cNvPr id="32772" name="Picture 4" descr="http://www.odu.edu/~tmmathew/images/geol110lab/igneousrx/glassy.jpg"/>
          <p:cNvPicPr>
            <a:picLocks noChangeAspect="1" noChangeArrowheads="1"/>
          </p:cNvPicPr>
          <p:nvPr/>
        </p:nvPicPr>
        <p:blipFill>
          <a:blip r:embed="rId2" cstate="print"/>
          <a:srcRect/>
          <a:stretch>
            <a:fillRect/>
          </a:stretch>
        </p:blipFill>
        <p:spPr bwMode="auto">
          <a:xfrm>
            <a:off x="5638800" y="4845627"/>
            <a:ext cx="2472617" cy="1752600"/>
          </a:xfrm>
          <a:prstGeom prst="rect">
            <a:avLst/>
          </a:prstGeom>
          <a:noFill/>
        </p:spPr>
      </p:pic>
      <p:pic>
        <p:nvPicPr>
          <p:cNvPr id="32780" name="Picture 12" descr="Lava is melted rock that erupts onto Earth"/>
          <p:cNvPicPr>
            <a:picLocks noChangeAspect="1" noChangeArrowheads="1"/>
          </p:cNvPicPr>
          <p:nvPr/>
        </p:nvPicPr>
        <p:blipFill>
          <a:blip r:embed="rId3" cstate="print"/>
          <a:srcRect/>
          <a:stretch>
            <a:fillRect/>
          </a:stretch>
        </p:blipFill>
        <p:spPr bwMode="auto">
          <a:xfrm>
            <a:off x="2057400" y="4807527"/>
            <a:ext cx="2531708" cy="187617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320040"/>
            <a:ext cx="7924800" cy="822960"/>
          </a:xfrm>
        </p:spPr>
        <p:txBody>
          <a:bodyPr>
            <a:normAutofit/>
          </a:bodyPr>
          <a:lstStyle/>
          <a:p>
            <a:r>
              <a:rPr lang="en-US" sz="4400" b="1" dirty="0"/>
              <a:t>MINERALS FROM MAGMA</a:t>
            </a:r>
          </a:p>
        </p:txBody>
      </p:sp>
      <p:sp>
        <p:nvSpPr>
          <p:cNvPr id="3" name="Content Placeholder 2"/>
          <p:cNvSpPr>
            <a:spLocks noGrp="1"/>
          </p:cNvSpPr>
          <p:nvPr>
            <p:ph idx="1"/>
          </p:nvPr>
        </p:nvSpPr>
        <p:spPr>
          <a:xfrm>
            <a:off x="1219199" y="1295400"/>
            <a:ext cx="7619999" cy="5334000"/>
          </a:xfrm>
        </p:spPr>
        <p:txBody>
          <a:bodyPr>
            <a:normAutofit/>
          </a:bodyPr>
          <a:lstStyle/>
          <a:p>
            <a:pPr lvl="0">
              <a:buFont typeface="Wingdings" panose="05000000000000000000" pitchFamily="2" charset="2"/>
              <a:buChar char="§"/>
            </a:pPr>
            <a:r>
              <a:rPr lang="en-US" b="1" dirty="0">
                <a:solidFill>
                  <a:srgbClr val="FF0000"/>
                </a:solidFill>
              </a:rPr>
              <a:t>Melting</a:t>
            </a:r>
            <a:r>
              <a:rPr lang="en-US" dirty="0"/>
              <a:t> can cause differentiation based on specific heat of different minerals.</a:t>
            </a:r>
          </a:p>
          <a:p>
            <a:pPr lvl="0">
              <a:buFont typeface="Wingdings" panose="05000000000000000000" pitchFamily="2" charset="2"/>
              <a:buChar char="§"/>
            </a:pPr>
            <a:r>
              <a:rPr lang="en-US" dirty="0"/>
              <a:t>Examples: orthoclase and quartz</a:t>
            </a:r>
          </a:p>
          <a:p>
            <a:endParaRPr lang="en-US" dirty="0"/>
          </a:p>
          <a:p>
            <a:endParaRPr lang="en-US" dirty="0"/>
          </a:p>
        </p:txBody>
      </p:sp>
      <p:pic>
        <p:nvPicPr>
          <p:cNvPr id="32774" name="Picture 6" descr="http://www.southmont.k12.in.us/southmontsrhigh/Staff/JeffMedley/images/image006.jpg"/>
          <p:cNvPicPr>
            <a:picLocks noChangeAspect="1" noChangeArrowheads="1"/>
          </p:cNvPicPr>
          <p:nvPr/>
        </p:nvPicPr>
        <p:blipFill>
          <a:blip r:embed="rId2" cstate="print"/>
          <a:srcRect/>
          <a:stretch>
            <a:fillRect/>
          </a:stretch>
        </p:blipFill>
        <p:spPr bwMode="auto">
          <a:xfrm>
            <a:off x="2538662" y="3997036"/>
            <a:ext cx="4981071" cy="2743200"/>
          </a:xfrm>
          <a:prstGeom prst="rect">
            <a:avLst/>
          </a:prstGeom>
          <a:noFill/>
        </p:spPr>
      </p:pic>
    </p:spTree>
    <p:extLst>
      <p:ext uri="{BB962C8B-B14F-4D97-AF65-F5344CB8AC3E}">
        <p14:creationId xmlns:p14="http://schemas.microsoft.com/office/powerpoint/2010/main" val="1361321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152400"/>
            <a:ext cx="8001000" cy="1143000"/>
          </a:xfrm>
        </p:spPr>
        <p:txBody>
          <a:bodyPr>
            <a:normAutofit/>
          </a:bodyPr>
          <a:lstStyle/>
          <a:p>
            <a:r>
              <a:rPr lang="en-US" sz="4000" b="1" dirty="0"/>
              <a:t>MINERALS FROM SOLUTIONS</a:t>
            </a:r>
          </a:p>
        </p:txBody>
      </p:sp>
      <p:sp>
        <p:nvSpPr>
          <p:cNvPr id="3" name="Content Placeholder 2"/>
          <p:cNvSpPr>
            <a:spLocks noGrp="1"/>
          </p:cNvSpPr>
          <p:nvPr>
            <p:ph idx="1"/>
          </p:nvPr>
        </p:nvSpPr>
        <p:spPr>
          <a:xfrm>
            <a:off x="1295400" y="1295400"/>
            <a:ext cx="4724400" cy="5227320"/>
          </a:xfrm>
        </p:spPr>
        <p:txBody>
          <a:bodyPr>
            <a:normAutofit fontScale="92500" lnSpcReduction="20000"/>
          </a:bodyPr>
          <a:lstStyle/>
          <a:p>
            <a:r>
              <a:rPr lang="en-US" dirty="0"/>
              <a:t>Supersaturated solutions of </a:t>
            </a:r>
            <a:r>
              <a:rPr lang="en-US" b="1" dirty="0">
                <a:solidFill>
                  <a:srgbClr val="FF0000"/>
                </a:solidFill>
              </a:rPr>
              <a:t>dissolved</a:t>
            </a:r>
            <a:r>
              <a:rPr lang="en-US" dirty="0"/>
              <a:t> minerals</a:t>
            </a:r>
          </a:p>
          <a:p>
            <a:r>
              <a:rPr lang="en-US" dirty="0"/>
              <a:t>Excess mineral solute is </a:t>
            </a:r>
            <a:r>
              <a:rPr lang="en-US" b="1" dirty="0">
                <a:solidFill>
                  <a:srgbClr val="FF0000"/>
                </a:solidFill>
              </a:rPr>
              <a:t>deposited</a:t>
            </a:r>
            <a:r>
              <a:rPr lang="en-US" dirty="0"/>
              <a:t> on a surface or water </a:t>
            </a:r>
            <a:r>
              <a:rPr lang="en-US" b="1" dirty="0">
                <a:solidFill>
                  <a:srgbClr val="FF0000"/>
                </a:solidFill>
              </a:rPr>
              <a:t>evaporates</a:t>
            </a:r>
            <a:r>
              <a:rPr lang="en-US" dirty="0"/>
              <a:t>.</a:t>
            </a:r>
          </a:p>
          <a:p>
            <a:r>
              <a:rPr lang="en-US" b="1" dirty="0">
                <a:solidFill>
                  <a:srgbClr val="FF0000"/>
                </a:solidFill>
              </a:rPr>
              <a:t>Veins</a:t>
            </a:r>
            <a:r>
              <a:rPr lang="en-US" dirty="0"/>
              <a:t> can form when solutions flow through cracks.</a:t>
            </a:r>
          </a:p>
          <a:p>
            <a:pPr lvl="0"/>
            <a:r>
              <a:rPr lang="en-US" b="1" dirty="0">
                <a:solidFill>
                  <a:srgbClr val="FF0000"/>
                </a:solidFill>
              </a:rPr>
              <a:t>Lode</a:t>
            </a:r>
            <a:r>
              <a:rPr lang="en-US" dirty="0"/>
              <a:t>:  Hot mineral solutions in cracks in rocks.</a:t>
            </a:r>
          </a:p>
          <a:p>
            <a:r>
              <a:rPr lang="en-US" dirty="0"/>
              <a:t>Examples:  Halite and calcite.</a:t>
            </a:r>
          </a:p>
        </p:txBody>
      </p:sp>
      <p:pic>
        <p:nvPicPr>
          <p:cNvPr id="4098" name="Picture 2" descr="http://ts2.mm.bing.net/th?id=H.4885985988378965&amp;pid=1.7&amp;w=308&amp;h=188&amp;c=7&amp;rs=1"/>
          <p:cNvPicPr>
            <a:picLocks noChangeAspect="1" noChangeArrowheads="1"/>
          </p:cNvPicPr>
          <p:nvPr/>
        </p:nvPicPr>
        <p:blipFill>
          <a:blip r:embed="rId2" cstate="print"/>
          <a:srcRect/>
          <a:stretch>
            <a:fillRect/>
          </a:stretch>
        </p:blipFill>
        <p:spPr bwMode="auto">
          <a:xfrm>
            <a:off x="6079181" y="1520536"/>
            <a:ext cx="2788594" cy="1981200"/>
          </a:xfrm>
          <a:prstGeom prst="rect">
            <a:avLst/>
          </a:prstGeom>
          <a:noFill/>
        </p:spPr>
      </p:pic>
      <p:pic>
        <p:nvPicPr>
          <p:cNvPr id="4100" name="Picture 4" descr="http://ts2.mm.bing.net/th?id=H.4833746310204641&amp;pid=1.7&amp;w=259&amp;h=174&amp;c=7&amp;rs=1"/>
          <p:cNvPicPr>
            <a:picLocks noChangeAspect="1" noChangeArrowheads="1"/>
          </p:cNvPicPr>
          <p:nvPr/>
        </p:nvPicPr>
        <p:blipFill>
          <a:blip r:embed="rId3" cstate="print"/>
          <a:srcRect/>
          <a:stretch>
            <a:fillRect/>
          </a:stretch>
        </p:blipFill>
        <p:spPr bwMode="auto">
          <a:xfrm>
            <a:off x="6172200" y="4114800"/>
            <a:ext cx="2695575" cy="181092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6" name="Picture 6" descr="http://ts3.mm.bing.net/th?id=H.4972486624151862&amp;pid=1.7&amp;w=263&amp;h=181&amp;c=7&amp;rs=1"/>
          <p:cNvPicPr>
            <a:picLocks noChangeAspect="1" noChangeArrowheads="1"/>
          </p:cNvPicPr>
          <p:nvPr/>
        </p:nvPicPr>
        <p:blipFill>
          <a:blip r:embed="rId2" cstate="print"/>
          <a:srcRect/>
          <a:stretch>
            <a:fillRect/>
          </a:stretch>
        </p:blipFill>
        <p:spPr bwMode="auto">
          <a:xfrm>
            <a:off x="6019800" y="4297362"/>
            <a:ext cx="2885440" cy="1985797"/>
          </a:xfrm>
          <a:prstGeom prst="rect">
            <a:avLst/>
          </a:prstGeom>
          <a:noFill/>
        </p:spPr>
      </p:pic>
      <p:sp>
        <p:nvSpPr>
          <p:cNvPr id="2" name="Title 1"/>
          <p:cNvSpPr>
            <a:spLocks noGrp="1"/>
          </p:cNvSpPr>
          <p:nvPr>
            <p:ph type="title"/>
          </p:nvPr>
        </p:nvSpPr>
        <p:spPr>
          <a:xfrm>
            <a:off x="1066800" y="274638"/>
            <a:ext cx="8077200" cy="1143000"/>
          </a:xfrm>
        </p:spPr>
        <p:txBody>
          <a:bodyPr>
            <a:normAutofit fontScale="90000"/>
          </a:bodyPr>
          <a:lstStyle/>
          <a:p>
            <a:r>
              <a:rPr lang="en-US" b="1" dirty="0"/>
              <a:t>MINERALS FROM THE WATER CYCLE</a:t>
            </a:r>
          </a:p>
        </p:txBody>
      </p:sp>
      <p:sp>
        <p:nvSpPr>
          <p:cNvPr id="3" name="Content Placeholder 2"/>
          <p:cNvSpPr>
            <a:spLocks noGrp="1"/>
          </p:cNvSpPr>
          <p:nvPr>
            <p:ph idx="1"/>
          </p:nvPr>
        </p:nvSpPr>
        <p:spPr>
          <a:xfrm>
            <a:off x="1219200" y="2057400"/>
            <a:ext cx="4343400" cy="4312920"/>
          </a:xfrm>
        </p:spPr>
        <p:txBody>
          <a:bodyPr>
            <a:normAutofit/>
          </a:bodyPr>
          <a:lstStyle/>
          <a:p>
            <a:r>
              <a:rPr lang="en-US" b="1" dirty="0">
                <a:solidFill>
                  <a:srgbClr val="FF0000"/>
                </a:solidFill>
              </a:rPr>
              <a:t>Dissolved</a:t>
            </a:r>
            <a:r>
              <a:rPr lang="en-US" dirty="0"/>
              <a:t> minerals can settle at bottom of ocean or lake.</a:t>
            </a:r>
          </a:p>
          <a:p>
            <a:r>
              <a:rPr lang="en-US" dirty="0"/>
              <a:t>Water </a:t>
            </a:r>
            <a:r>
              <a:rPr lang="en-US" b="1" dirty="0">
                <a:solidFill>
                  <a:srgbClr val="FF0000"/>
                </a:solidFill>
              </a:rPr>
              <a:t>evaporates</a:t>
            </a:r>
            <a:r>
              <a:rPr lang="en-US" dirty="0"/>
              <a:t> and leaves behind mineral </a:t>
            </a:r>
            <a:r>
              <a:rPr lang="en-US" b="1" dirty="0">
                <a:solidFill>
                  <a:srgbClr val="FF0000"/>
                </a:solidFill>
              </a:rPr>
              <a:t>deposits</a:t>
            </a:r>
            <a:r>
              <a:rPr lang="en-US" dirty="0"/>
              <a:t>.</a:t>
            </a:r>
          </a:p>
        </p:txBody>
      </p:sp>
      <p:pic>
        <p:nvPicPr>
          <p:cNvPr id="5122" name="Picture 2" descr="Trona mine at Searles Lake, California"/>
          <p:cNvPicPr>
            <a:picLocks noChangeAspect="1" noChangeArrowheads="1"/>
          </p:cNvPicPr>
          <p:nvPr/>
        </p:nvPicPr>
        <p:blipFill>
          <a:blip r:embed="rId3" cstate="print"/>
          <a:srcRect/>
          <a:stretch>
            <a:fillRect/>
          </a:stretch>
        </p:blipFill>
        <p:spPr bwMode="auto">
          <a:xfrm>
            <a:off x="6016336" y="1752600"/>
            <a:ext cx="2885440" cy="18288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8077200" cy="1143000"/>
          </a:xfrm>
        </p:spPr>
        <p:txBody>
          <a:bodyPr>
            <a:normAutofit fontScale="90000"/>
          </a:bodyPr>
          <a:lstStyle/>
          <a:p>
            <a:r>
              <a:rPr lang="en-US" b="1" dirty="0"/>
              <a:t>MINERALS FROM THE WATER CYCLE</a:t>
            </a:r>
          </a:p>
        </p:txBody>
      </p:sp>
      <p:sp>
        <p:nvSpPr>
          <p:cNvPr id="3" name="Content Placeholder 2"/>
          <p:cNvSpPr>
            <a:spLocks noGrp="1"/>
          </p:cNvSpPr>
          <p:nvPr>
            <p:ph idx="1"/>
          </p:nvPr>
        </p:nvSpPr>
        <p:spPr>
          <a:xfrm>
            <a:off x="1219200" y="2209800"/>
            <a:ext cx="7239000" cy="4160520"/>
          </a:xfrm>
        </p:spPr>
        <p:txBody>
          <a:bodyPr>
            <a:normAutofit/>
          </a:bodyPr>
          <a:lstStyle/>
          <a:p>
            <a:r>
              <a:rPr lang="en-US" b="1" dirty="0">
                <a:solidFill>
                  <a:srgbClr val="FF0000"/>
                </a:solidFill>
              </a:rPr>
              <a:t>Salt water </a:t>
            </a:r>
            <a:r>
              <a:rPr lang="en-US" dirty="0"/>
              <a:t>is the major source of minerals formed by evaporation (90%)</a:t>
            </a:r>
          </a:p>
          <a:p>
            <a:r>
              <a:rPr lang="en-US" dirty="0"/>
              <a:t>Examples:  gypsum and salts</a:t>
            </a:r>
          </a:p>
        </p:txBody>
      </p:sp>
      <p:pic>
        <p:nvPicPr>
          <p:cNvPr id="5124" name="Picture 4" descr="http://ts2.mm.bing.net/th?id=H.4792557562430505&amp;pid=1.7&amp;w=235&amp;h=146&amp;c=7&amp;rs=1"/>
          <p:cNvPicPr>
            <a:picLocks noChangeAspect="1" noChangeArrowheads="1"/>
          </p:cNvPicPr>
          <p:nvPr/>
        </p:nvPicPr>
        <p:blipFill>
          <a:blip r:embed="rId2" cstate="print"/>
          <a:srcRect/>
          <a:stretch>
            <a:fillRect/>
          </a:stretch>
        </p:blipFill>
        <p:spPr bwMode="auto">
          <a:xfrm>
            <a:off x="1410137" y="4160779"/>
            <a:ext cx="3381375" cy="2100770"/>
          </a:xfrm>
          <a:prstGeom prst="rect">
            <a:avLst/>
          </a:prstGeom>
          <a:noFill/>
        </p:spPr>
      </p:pic>
      <p:pic>
        <p:nvPicPr>
          <p:cNvPr id="5128" name="Picture 8" descr="http://www.ck12.org/ck12/images?id=113678"/>
          <p:cNvPicPr>
            <a:picLocks noChangeAspect="1" noChangeArrowheads="1"/>
          </p:cNvPicPr>
          <p:nvPr/>
        </p:nvPicPr>
        <p:blipFill>
          <a:blip r:embed="rId3" cstate="print"/>
          <a:srcRect/>
          <a:stretch>
            <a:fillRect/>
          </a:stretch>
        </p:blipFill>
        <p:spPr bwMode="auto">
          <a:xfrm>
            <a:off x="4791512" y="4296764"/>
            <a:ext cx="4071064" cy="1828800"/>
          </a:xfrm>
          <a:prstGeom prst="rect">
            <a:avLst/>
          </a:prstGeom>
          <a:noFill/>
        </p:spPr>
      </p:pic>
    </p:spTree>
    <p:extLst>
      <p:ext uri="{BB962C8B-B14F-4D97-AF65-F5344CB8AC3E}">
        <p14:creationId xmlns:p14="http://schemas.microsoft.com/office/powerpoint/2010/main" val="3534829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74638"/>
            <a:ext cx="7714488" cy="1143000"/>
          </a:xfrm>
        </p:spPr>
        <p:txBody>
          <a:bodyPr>
            <a:normAutofit fontScale="90000"/>
          </a:bodyPr>
          <a:lstStyle/>
          <a:p>
            <a:r>
              <a:rPr lang="en-US" b="1" dirty="0"/>
              <a:t>MINERALS FROM HEAT AND PRESSURE</a:t>
            </a:r>
          </a:p>
        </p:txBody>
      </p:sp>
      <p:sp>
        <p:nvSpPr>
          <p:cNvPr id="3" name="Content Placeholder 2"/>
          <p:cNvSpPr>
            <a:spLocks noGrp="1"/>
          </p:cNvSpPr>
          <p:nvPr>
            <p:ph idx="1"/>
          </p:nvPr>
        </p:nvSpPr>
        <p:spPr>
          <a:xfrm>
            <a:off x="1371600" y="1676400"/>
            <a:ext cx="7162800" cy="2895600"/>
          </a:xfrm>
        </p:spPr>
        <p:txBody>
          <a:bodyPr>
            <a:normAutofit/>
          </a:bodyPr>
          <a:lstStyle/>
          <a:p>
            <a:pPr>
              <a:buNone/>
            </a:pPr>
            <a:r>
              <a:rPr lang="en-US" dirty="0"/>
              <a:t>Heat and pressure can cause:</a:t>
            </a:r>
          </a:p>
          <a:p>
            <a:r>
              <a:rPr lang="en-US" b="1" dirty="0">
                <a:solidFill>
                  <a:srgbClr val="FF0000"/>
                </a:solidFill>
              </a:rPr>
              <a:t>Recrystallization</a:t>
            </a:r>
          </a:p>
          <a:p>
            <a:r>
              <a:rPr lang="en-US" b="1" dirty="0">
                <a:solidFill>
                  <a:srgbClr val="FF0000"/>
                </a:solidFill>
              </a:rPr>
              <a:t>Chemical reactions</a:t>
            </a:r>
          </a:p>
          <a:p>
            <a:r>
              <a:rPr lang="en-US" dirty="0"/>
              <a:t>Examples: garnet and corundum</a:t>
            </a:r>
          </a:p>
        </p:txBody>
      </p:sp>
      <p:pic>
        <p:nvPicPr>
          <p:cNvPr id="4" name="Picture 3"/>
          <p:cNvPicPr>
            <a:picLocks noChangeAspect="1"/>
          </p:cNvPicPr>
          <p:nvPr/>
        </p:nvPicPr>
        <p:blipFill>
          <a:blip r:embed="rId2"/>
          <a:stretch>
            <a:fillRect/>
          </a:stretch>
        </p:blipFill>
        <p:spPr>
          <a:xfrm>
            <a:off x="1407088" y="4191000"/>
            <a:ext cx="3669356" cy="2271712"/>
          </a:xfrm>
          <a:prstGeom prst="rect">
            <a:avLst/>
          </a:prstGeom>
        </p:spPr>
      </p:pic>
      <p:pic>
        <p:nvPicPr>
          <p:cNvPr id="5" name="Picture 4"/>
          <p:cNvPicPr>
            <a:picLocks noChangeAspect="1"/>
          </p:cNvPicPr>
          <p:nvPr/>
        </p:nvPicPr>
        <p:blipFill>
          <a:blip r:embed="rId3"/>
          <a:stretch>
            <a:fillRect/>
          </a:stretch>
        </p:blipFill>
        <p:spPr>
          <a:xfrm>
            <a:off x="5531413" y="4219649"/>
            <a:ext cx="3038475" cy="22430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74638"/>
            <a:ext cx="7714488" cy="1143000"/>
          </a:xfrm>
        </p:spPr>
        <p:txBody>
          <a:bodyPr>
            <a:normAutofit fontScale="90000"/>
          </a:bodyPr>
          <a:lstStyle/>
          <a:p>
            <a:r>
              <a:rPr lang="en-US" b="1" dirty="0"/>
              <a:t>MINERALS FROM HEAT AND PRESSURE</a:t>
            </a:r>
          </a:p>
        </p:txBody>
      </p:sp>
      <p:pic>
        <p:nvPicPr>
          <p:cNvPr id="29698" name="Picture 2" descr="http://www.indiana.edu/~geol105/images/gaia_chapter_5/foliation.jpg"/>
          <p:cNvPicPr>
            <a:picLocks noChangeAspect="1" noChangeArrowheads="1"/>
          </p:cNvPicPr>
          <p:nvPr/>
        </p:nvPicPr>
        <p:blipFill>
          <a:blip r:embed="rId2" cstate="print"/>
          <a:srcRect/>
          <a:stretch>
            <a:fillRect/>
          </a:stretch>
        </p:blipFill>
        <p:spPr bwMode="auto">
          <a:xfrm>
            <a:off x="4876800" y="1524000"/>
            <a:ext cx="3971925" cy="5044861"/>
          </a:xfrm>
          <a:prstGeom prst="rect">
            <a:avLst/>
          </a:prstGeom>
          <a:noFill/>
        </p:spPr>
      </p:pic>
      <p:pic>
        <p:nvPicPr>
          <p:cNvPr id="3074" name="Picture 2" descr="http://www.silvershake.com/Store/Tanzanite/images/Metamorphic-Rock.gif"/>
          <p:cNvPicPr>
            <a:picLocks noChangeAspect="1" noChangeArrowheads="1"/>
          </p:cNvPicPr>
          <p:nvPr/>
        </p:nvPicPr>
        <p:blipFill>
          <a:blip r:embed="rId3" cstate="print"/>
          <a:srcRect/>
          <a:stretch>
            <a:fillRect/>
          </a:stretch>
        </p:blipFill>
        <p:spPr bwMode="auto">
          <a:xfrm>
            <a:off x="1236518" y="2133600"/>
            <a:ext cx="3276600" cy="2912533"/>
          </a:xfrm>
          <a:prstGeom prst="rect">
            <a:avLst/>
          </a:prstGeom>
          <a:noFill/>
        </p:spPr>
      </p:pic>
    </p:spTree>
    <p:extLst>
      <p:ext uri="{BB962C8B-B14F-4D97-AF65-F5344CB8AC3E}">
        <p14:creationId xmlns:p14="http://schemas.microsoft.com/office/powerpoint/2010/main" val="768911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9200" y="1447800"/>
            <a:ext cx="7620000" cy="5105400"/>
          </a:xfrm>
        </p:spPr>
        <p:txBody>
          <a:bodyPr>
            <a:normAutofit/>
          </a:bodyPr>
          <a:lstStyle/>
          <a:p>
            <a:pPr marL="457200" indent="-457200">
              <a:spcBef>
                <a:spcPts val="0"/>
              </a:spcBef>
              <a:buFont typeface="Wingdings" panose="05000000000000000000" pitchFamily="2" charset="2"/>
              <a:buChar char="§"/>
            </a:pPr>
            <a:r>
              <a:rPr lang="en-US" dirty="0"/>
              <a:t>Some minerals produced by </a:t>
            </a:r>
            <a:r>
              <a:rPr lang="en-US" b="1" dirty="0">
                <a:solidFill>
                  <a:srgbClr val="FF0000"/>
                </a:solidFill>
              </a:rPr>
              <a:t>convergent</a:t>
            </a:r>
            <a:r>
              <a:rPr lang="en-US" dirty="0"/>
              <a:t> plates.</a:t>
            </a:r>
          </a:p>
        </p:txBody>
      </p:sp>
      <p:pic>
        <p:nvPicPr>
          <p:cNvPr id="6" name="Picture 5"/>
          <p:cNvPicPr>
            <a:picLocks noChangeAspect="1"/>
          </p:cNvPicPr>
          <p:nvPr/>
        </p:nvPicPr>
        <p:blipFill>
          <a:blip r:embed="rId2" cstate="print"/>
          <a:stretch>
            <a:fillRect/>
          </a:stretch>
        </p:blipFill>
        <p:spPr>
          <a:xfrm>
            <a:off x="1828800" y="2743200"/>
            <a:ext cx="6028174" cy="3198532"/>
          </a:xfrm>
          <a:prstGeom prst="rect">
            <a:avLst/>
          </a:prstGeom>
        </p:spPr>
      </p:pic>
      <p:sp>
        <p:nvSpPr>
          <p:cNvPr id="2" name="Title 1"/>
          <p:cNvSpPr>
            <a:spLocks noGrp="1"/>
          </p:cNvSpPr>
          <p:nvPr>
            <p:ph type="title"/>
          </p:nvPr>
        </p:nvSpPr>
        <p:spPr/>
        <p:txBody>
          <a:bodyPr>
            <a:noAutofit/>
          </a:bodyPr>
          <a:lstStyle/>
          <a:p>
            <a:r>
              <a:rPr lang="en-US" sz="4000" b="1" dirty="0"/>
              <a:t>MINERALS AND PLATE TECTONICS</a:t>
            </a:r>
          </a:p>
        </p:txBody>
      </p:sp>
    </p:spTree>
    <p:extLst>
      <p:ext uri="{BB962C8B-B14F-4D97-AF65-F5344CB8AC3E}">
        <p14:creationId xmlns:p14="http://schemas.microsoft.com/office/powerpoint/2010/main" val="740512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562197" y="274638"/>
            <a:ext cx="8603574" cy="5948363"/>
          </a:xfrm>
          <a:prstGeom prst="rect">
            <a:avLst/>
          </a:prstGeom>
        </p:spPr>
      </p:pic>
    </p:spTree>
    <p:extLst>
      <p:ext uri="{BB962C8B-B14F-4D97-AF65-F5344CB8AC3E}">
        <p14:creationId xmlns:p14="http://schemas.microsoft.com/office/powerpoint/2010/main" val="42876853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9200" y="1752600"/>
            <a:ext cx="7620000" cy="4800600"/>
          </a:xfrm>
        </p:spPr>
        <p:txBody>
          <a:bodyPr>
            <a:normAutofit fontScale="92500" lnSpcReduction="10000"/>
          </a:bodyPr>
          <a:lstStyle/>
          <a:p>
            <a:pPr marL="457200" indent="-457200">
              <a:spcBef>
                <a:spcPts val="0"/>
              </a:spcBef>
              <a:buFont typeface="Wingdings" panose="05000000000000000000" pitchFamily="2" charset="2"/>
              <a:buChar char="§"/>
            </a:pPr>
            <a:r>
              <a:rPr lang="en-US" dirty="0"/>
              <a:t>Heat near </a:t>
            </a:r>
            <a:r>
              <a:rPr lang="en-US" b="1" dirty="0">
                <a:solidFill>
                  <a:srgbClr val="FF0000"/>
                </a:solidFill>
              </a:rPr>
              <a:t>subduction</a:t>
            </a:r>
            <a:r>
              <a:rPr lang="en-US" dirty="0"/>
              <a:t> zones can produce:</a:t>
            </a:r>
          </a:p>
          <a:p>
            <a:pPr marL="82296" indent="0">
              <a:spcBef>
                <a:spcPts val="0"/>
              </a:spcBef>
              <a:buNone/>
            </a:pPr>
            <a:endParaRPr lang="en-US" dirty="0"/>
          </a:p>
          <a:p>
            <a:pPr marL="82296" indent="0">
              <a:spcBef>
                <a:spcPts val="0"/>
              </a:spcBef>
              <a:buNone/>
            </a:pPr>
            <a:r>
              <a:rPr lang="en-US" dirty="0"/>
              <a:t>Iron			Ores			Lead</a:t>
            </a:r>
          </a:p>
          <a:p>
            <a:pPr marL="82296" indent="0">
              <a:spcBef>
                <a:spcPts val="0"/>
              </a:spcBef>
              <a:buNone/>
            </a:pPr>
            <a:endParaRPr lang="en-US" dirty="0"/>
          </a:p>
          <a:p>
            <a:pPr marL="82296" indent="0">
              <a:spcBef>
                <a:spcPts val="0"/>
              </a:spcBef>
              <a:buNone/>
            </a:pPr>
            <a:r>
              <a:rPr lang="en-US" dirty="0"/>
              <a:t>	Copper metal	Silver metal </a:t>
            </a:r>
          </a:p>
          <a:p>
            <a:pPr marL="82296" indent="0">
              <a:spcBef>
                <a:spcPts val="0"/>
              </a:spcBef>
              <a:buNone/>
            </a:pPr>
            <a:endParaRPr lang="en-US" dirty="0"/>
          </a:p>
          <a:p>
            <a:pPr marL="82296" indent="0">
              <a:spcBef>
                <a:spcPts val="0"/>
              </a:spcBef>
              <a:buNone/>
            </a:pPr>
            <a:r>
              <a:rPr lang="en-US" dirty="0"/>
              <a:t>Gold metal		Zinc			Tin</a:t>
            </a:r>
          </a:p>
          <a:p>
            <a:pPr marL="0" indent="0">
              <a:spcBef>
                <a:spcPts val="0"/>
              </a:spcBef>
              <a:buNone/>
            </a:pPr>
            <a:endParaRPr lang="en-US" dirty="0"/>
          </a:p>
          <a:p>
            <a:pPr marL="0" indent="0">
              <a:spcBef>
                <a:spcPts val="0"/>
              </a:spcBef>
              <a:buNone/>
            </a:pPr>
            <a:endParaRPr lang="en-US" dirty="0"/>
          </a:p>
          <a:p>
            <a:pPr marL="457200" indent="-457200">
              <a:spcBef>
                <a:spcPts val="0"/>
              </a:spcBef>
              <a:buFont typeface="Wingdings" panose="05000000000000000000" pitchFamily="2" charset="2"/>
              <a:buChar char="§"/>
            </a:pPr>
            <a:r>
              <a:rPr lang="en-US" dirty="0"/>
              <a:t>Not just where plates meet </a:t>
            </a:r>
            <a:r>
              <a:rPr lang="en-US" b="1" dirty="0">
                <a:solidFill>
                  <a:srgbClr val="FF0000"/>
                </a:solidFill>
              </a:rPr>
              <a:t>now</a:t>
            </a:r>
            <a:r>
              <a:rPr lang="en-US" dirty="0"/>
              <a:t>, but in the </a:t>
            </a:r>
            <a:r>
              <a:rPr lang="en-US" b="1" dirty="0">
                <a:solidFill>
                  <a:srgbClr val="FF0000"/>
                </a:solidFill>
              </a:rPr>
              <a:t>past</a:t>
            </a:r>
            <a:r>
              <a:rPr lang="en-US" dirty="0"/>
              <a:t>!</a:t>
            </a:r>
          </a:p>
        </p:txBody>
      </p:sp>
      <p:sp>
        <p:nvSpPr>
          <p:cNvPr id="2" name="Title 1"/>
          <p:cNvSpPr>
            <a:spLocks noGrp="1"/>
          </p:cNvSpPr>
          <p:nvPr>
            <p:ph type="title"/>
          </p:nvPr>
        </p:nvSpPr>
        <p:spPr/>
        <p:txBody>
          <a:bodyPr>
            <a:noAutofit/>
          </a:bodyPr>
          <a:lstStyle/>
          <a:p>
            <a:r>
              <a:rPr lang="en-US" sz="4000" b="1" dirty="0"/>
              <a:t>MINERALS AND PLATE TECTONICS</a:t>
            </a:r>
          </a:p>
        </p:txBody>
      </p:sp>
    </p:spTree>
    <p:extLst>
      <p:ext uri="{BB962C8B-B14F-4D97-AF65-F5344CB8AC3E}">
        <p14:creationId xmlns:p14="http://schemas.microsoft.com/office/powerpoint/2010/main" val="2067791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 calcmode="lin" valueType="num">
                                      <p:cBhvr additive="base">
                                        <p:cTn id="2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anim calcmode="lin" valueType="num">
                                      <p:cBhvr additive="base">
                                        <p:cTn id="2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cstate="print"/>
          <a:srcRect t="412" b="412"/>
          <a:stretch>
            <a:fillRect/>
          </a:stretch>
        </p:blipFill>
        <p:spPr>
          <a:xfrm>
            <a:off x="0" y="228600"/>
            <a:ext cx="9144000" cy="5853399"/>
          </a:xfrm>
        </p:spPr>
      </p:pic>
      <p:sp>
        <p:nvSpPr>
          <p:cNvPr id="5" name="TextBox 4"/>
          <p:cNvSpPr txBox="1"/>
          <p:nvPr/>
        </p:nvSpPr>
        <p:spPr>
          <a:xfrm>
            <a:off x="6400800" y="6198060"/>
            <a:ext cx="2743200" cy="646331"/>
          </a:xfrm>
          <a:prstGeom prst="rect">
            <a:avLst/>
          </a:prstGeom>
          <a:effectLst>
            <a:glow rad="228600">
              <a:schemeClr val="accent5">
                <a:satMod val="175000"/>
                <a:alpha val="40000"/>
              </a:schemeClr>
            </a:glow>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sz="1800" dirty="0">
                <a:hlinkClick r:id="rId3"/>
              </a:rPr>
              <a:t>Link to Mineral Distribution Maps @ USGS</a:t>
            </a:r>
            <a:endParaRPr lang="en-US" sz="1800" dirty="0"/>
          </a:p>
        </p:txBody>
      </p:sp>
    </p:spTree>
    <p:extLst>
      <p:ext uri="{BB962C8B-B14F-4D97-AF65-F5344CB8AC3E}">
        <p14:creationId xmlns:p14="http://schemas.microsoft.com/office/powerpoint/2010/main" val="1022774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76200"/>
            <a:ext cx="7498080" cy="1143000"/>
          </a:xfrm>
        </p:spPr>
        <p:txBody>
          <a:bodyPr/>
          <a:lstStyle/>
          <a:p>
            <a:r>
              <a:rPr lang="en-US" b="1" dirty="0"/>
              <a:t>PEOPLE USE MINERALS </a:t>
            </a:r>
          </a:p>
        </p:txBody>
      </p:sp>
      <p:sp>
        <p:nvSpPr>
          <p:cNvPr id="3" name="Content Placeholder 2"/>
          <p:cNvSpPr>
            <a:spLocks noGrp="1"/>
          </p:cNvSpPr>
          <p:nvPr>
            <p:ph idx="1"/>
          </p:nvPr>
        </p:nvSpPr>
        <p:spPr>
          <a:xfrm>
            <a:off x="1066800" y="1295400"/>
            <a:ext cx="4953000" cy="5334000"/>
          </a:xfrm>
        </p:spPr>
        <p:txBody>
          <a:bodyPr>
            <a:normAutofit fontScale="92500"/>
          </a:bodyPr>
          <a:lstStyle/>
          <a:p>
            <a:pPr>
              <a:lnSpc>
                <a:spcPct val="120000"/>
              </a:lnSpc>
            </a:pPr>
            <a:r>
              <a:rPr lang="en-US" dirty="0"/>
              <a:t>The average person consumes or uses </a:t>
            </a:r>
            <a:r>
              <a:rPr lang="en-US" b="1" dirty="0">
                <a:solidFill>
                  <a:srgbClr val="FF0000"/>
                </a:solidFill>
              </a:rPr>
              <a:t>40,000</a:t>
            </a:r>
            <a:r>
              <a:rPr lang="en-US" dirty="0"/>
              <a:t> pounds of minerals every year. </a:t>
            </a:r>
          </a:p>
          <a:p>
            <a:pPr>
              <a:lnSpc>
                <a:spcPct val="120000"/>
              </a:lnSpc>
            </a:pPr>
            <a:r>
              <a:rPr lang="en-US" dirty="0"/>
              <a:t>Basic and raw materials in our daily lives are </a:t>
            </a:r>
            <a:r>
              <a:rPr lang="en-US" b="1" dirty="0">
                <a:solidFill>
                  <a:srgbClr val="FF0000"/>
                </a:solidFill>
              </a:rPr>
              <a:t>essential</a:t>
            </a:r>
            <a:r>
              <a:rPr lang="en-US" dirty="0"/>
              <a:t>, and are vital for economic, social and technological development. </a:t>
            </a:r>
          </a:p>
        </p:txBody>
      </p:sp>
      <p:pic>
        <p:nvPicPr>
          <p:cNvPr id="1026" name="Picture 2"/>
          <p:cNvPicPr>
            <a:picLocks noChangeAspect="1" noChangeArrowheads="1"/>
          </p:cNvPicPr>
          <p:nvPr/>
        </p:nvPicPr>
        <p:blipFill>
          <a:blip r:embed="rId2" cstate="print"/>
          <a:srcRect/>
          <a:stretch>
            <a:fillRect/>
          </a:stretch>
        </p:blipFill>
        <p:spPr bwMode="auto">
          <a:xfrm>
            <a:off x="7467600" y="1003788"/>
            <a:ext cx="1391992" cy="5701812"/>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6248400" y="1067966"/>
            <a:ext cx="1314450" cy="5713834"/>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152400"/>
            <a:ext cx="7498080" cy="1143000"/>
          </a:xfrm>
        </p:spPr>
        <p:txBody>
          <a:bodyPr/>
          <a:lstStyle/>
          <a:p>
            <a:r>
              <a:rPr lang="en-US" b="1" dirty="0"/>
              <a:t>PEOPLE USE MINERALS </a:t>
            </a:r>
          </a:p>
        </p:txBody>
      </p:sp>
      <p:sp>
        <p:nvSpPr>
          <p:cNvPr id="3" name="Content Placeholder 2"/>
          <p:cNvSpPr>
            <a:spLocks noGrp="1"/>
          </p:cNvSpPr>
          <p:nvPr>
            <p:ph idx="1"/>
          </p:nvPr>
        </p:nvSpPr>
        <p:spPr>
          <a:xfrm>
            <a:off x="1066800" y="1295400"/>
            <a:ext cx="4953000" cy="5334000"/>
          </a:xfrm>
        </p:spPr>
        <p:txBody>
          <a:bodyPr>
            <a:normAutofit fontScale="85000" lnSpcReduction="20000"/>
          </a:bodyPr>
          <a:lstStyle/>
          <a:p>
            <a:pPr>
              <a:lnSpc>
                <a:spcPct val="120000"/>
              </a:lnSpc>
            </a:pPr>
            <a:r>
              <a:rPr lang="en-US" dirty="0"/>
              <a:t>Over the course of a lifetime, </a:t>
            </a:r>
            <a:r>
              <a:rPr lang="en-US" b="1" dirty="0">
                <a:solidFill>
                  <a:srgbClr val="FF0000"/>
                </a:solidFill>
              </a:rPr>
              <a:t>one</a:t>
            </a:r>
            <a:r>
              <a:rPr lang="en-US" dirty="0"/>
              <a:t> individual will use more than:</a:t>
            </a:r>
          </a:p>
          <a:p>
            <a:pPr lvl="1">
              <a:lnSpc>
                <a:spcPct val="120000"/>
              </a:lnSpc>
            </a:pPr>
            <a:r>
              <a:rPr lang="en-US" dirty="0"/>
              <a:t>1,050 pounds of lead</a:t>
            </a:r>
          </a:p>
          <a:p>
            <a:pPr lvl="1">
              <a:lnSpc>
                <a:spcPct val="120000"/>
              </a:lnSpc>
            </a:pPr>
            <a:r>
              <a:rPr lang="en-US" dirty="0"/>
              <a:t>1,050 pounds of zinc</a:t>
            </a:r>
          </a:p>
          <a:p>
            <a:pPr lvl="1">
              <a:lnSpc>
                <a:spcPct val="120000"/>
              </a:lnSpc>
            </a:pPr>
            <a:r>
              <a:rPr lang="en-US" dirty="0"/>
              <a:t>1,750 pounds of copper</a:t>
            </a:r>
          </a:p>
          <a:p>
            <a:pPr lvl="1">
              <a:lnSpc>
                <a:spcPct val="120000"/>
              </a:lnSpc>
            </a:pPr>
            <a:r>
              <a:rPr lang="en-US" dirty="0"/>
              <a:t>4,550 pounds of aluminum</a:t>
            </a:r>
          </a:p>
          <a:p>
            <a:pPr lvl="1">
              <a:lnSpc>
                <a:spcPct val="120000"/>
              </a:lnSpc>
            </a:pPr>
            <a:r>
              <a:rPr lang="en-US" dirty="0"/>
              <a:t>91,000 pounds of iron and steel</a:t>
            </a:r>
          </a:p>
          <a:p>
            <a:pPr lvl="1">
              <a:lnSpc>
                <a:spcPct val="120000"/>
              </a:lnSpc>
            </a:pPr>
            <a:r>
              <a:rPr lang="en-US" dirty="0"/>
              <a:t>360,500 pounds of coal</a:t>
            </a:r>
          </a:p>
          <a:p>
            <a:pPr lvl="1">
              <a:lnSpc>
                <a:spcPct val="120000"/>
              </a:lnSpc>
            </a:pPr>
            <a:r>
              <a:rPr lang="en-US" dirty="0"/>
              <a:t>one million pounds of industrial minerals such as limestone, clay, and gravel.</a:t>
            </a:r>
          </a:p>
        </p:txBody>
      </p:sp>
      <p:pic>
        <p:nvPicPr>
          <p:cNvPr id="1026" name="Picture 2"/>
          <p:cNvPicPr>
            <a:picLocks noChangeAspect="1" noChangeArrowheads="1"/>
          </p:cNvPicPr>
          <p:nvPr/>
        </p:nvPicPr>
        <p:blipFill>
          <a:blip r:embed="rId2" cstate="print"/>
          <a:srcRect/>
          <a:stretch>
            <a:fillRect/>
          </a:stretch>
        </p:blipFill>
        <p:spPr bwMode="auto">
          <a:xfrm>
            <a:off x="7467600" y="1003788"/>
            <a:ext cx="1391992" cy="5701812"/>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6248400" y="1067966"/>
            <a:ext cx="1314450" cy="5713834"/>
          </a:xfrm>
          <a:prstGeom prst="rect">
            <a:avLst/>
          </a:prstGeom>
          <a:noFill/>
          <a:ln w="9525">
            <a:noFill/>
            <a:miter lim="800000"/>
            <a:headEnd/>
            <a:tailEnd/>
          </a:ln>
        </p:spPr>
      </p:pic>
    </p:spTree>
    <p:extLst>
      <p:ext uri="{BB962C8B-B14F-4D97-AF65-F5344CB8AC3E}">
        <p14:creationId xmlns:p14="http://schemas.microsoft.com/office/powerpoint/2010/main" val="1998771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944562"/>
          </a:xfrm>
        </p:spPr>
        <p:txBody>
          <a:bodyPr>
            <a:normAutofit/>
          </a:bodyPr>
          <a:lstStyle/>
          <a:p>
            <a:r>
              <a:rPr lang="en-US" sz="4400" b="1" dirty="0"/>
              <a:t>ORES</a:t>
            </a:r>
          </a:p>
        </p:txBody>
      </p:sp>
      <p:sp>
        <p:nvSpPr>
          <p:cNvPr id="3" name="Content Placeholder 2"/>
          <p:cNvSpPr>
            <a:spLocks noGrp="1"/>
          </p:cNvSpPr>
          <p:nvPr>
            <p:ph idx="1"/>
          </p:nvPr>
        </p:nvSpPr>
        <p:spPr>
          <a:xfrm>
            <a:off x="1143000" y="1295400"/>
            <a:ext cx="4876800" cy="5334000"/>
          </a:xfrm>
        </p:spPr>
        <p:txBody>
          <a:bodyPr>
            <a:noAutofit/>
          </a:bodyPr>
          <a:lstStyle/>
          <a:p>
            <a:r>
              <a:rPr lang="en-US" sz="2400" dirty="0"/>
              <a:t>Mineral resources mined for </a:t>
            </a:r>
            <a:r>
              <a:rPr lang="en-US" sz="2400" b="1" dirty="0">
                <a:solidFill>
                  <a:srgbClr val="FF0000"/>
                </a:solidFill>
              </a:rPr>
              <a:t>profit</a:t>
            </a:r>
            <a:r>
              <a:rPr lang="en-US" sz="2400" dirty="0"/>
              <a:t>.</a:t>
            </a:r>
          </a:p>
          <a:p>
            <a:r>
              <a:rPr lang="en-US" sz="2400" dirty="0"/>
              <a:t>A </a:t>
            </a:r>
            <a:r>
              <a:rPr lang="en-US" sz="2400" b="1" dirty="0">
                <a:solidFill>
                  <a:srgbClr val="FF0000"/>
                </a:solidFill>
              </a:rPr>
              <a:t>deposit</a:t>
            </a:r>
            <a:r>
              <a:rPr lang="en-US" sz="2400" dirty="0"/>
              <a:t> in the Earth’s crust of one or more </a:t>
            </a:r>
            <a:r>
              <a:rPr lang="en-US" sz="2400" b="1" dirty="0">
                <a:solidFill>
                  <a:srgbClr val="FF0000"/>
                </a:solidFill>
              </a:rPr>
              <a:t>valuable</a:t>
            </a:r>
            <a:r>
              <a:rPr lang="en-US" sz="2400" dirty="0"/>
              <a:t> minerals.</a:t>
            </a:r>
          </a:p>
          <a:p>
            <a:r>
              <a:rPr lang="en-US" sz="2400" b="1" dirty="0">
                <a:solidFill>
                  <a:srgbClr val="FF0000"/>
                </a:solidFill>
              </a:rPr>
              <a:t>Primary</a:t>
            </a:r>
            <a:r>
              <a:rPr lang="en-US" sz="2400" b="1" dirty="0"/>
              <a:t> Ores:  </a:t>
            </a:r>
            <a:r>
              <a:rPr lang="en-US" sz="2400" b="1" dirty="0">
                <a:solidFill>
                  <a:srgbClr val="FF0000"/>
                </a:solidFill>
              </a:rPr>
              <a:t>deep</a:t>
            </a:r>
            <a:r>
              <a:rPr lang="en-US" sz="2400" dirty="0"/>
              <a:t> veins and deposits – often rich in sulfur.</a:t>
            </a:r>
          </a:p>
          <a:p>
            <a:r>
              <a:rPr lang="en-US" sz="2400" b="1" dirty="0">
                <a:solidFill>
                  <a:srgbClr val="FF0000"/>
                </a:solidFill>
              </a:rPr>
              <a:t>Weathered</a:t>
            </a:r>
            <a:r>
              <a:rPr lang="en-US" sz="2400" b="1" dirty="0"/>
              <a:t> (supergene) ores – </a:t>
            </a:r>
            <a:r>
              <a:rPr lang="en-US" sz="2400" dirty="0"/>
              <a:t>weathered </a:t>
            </a:r>
            <a:r>
              <a:rPr lang="en-US" sz="2400" b="1" dirty="0">
                <a:solidFill>
                  <a:srgbClr val="FF0000"/>
                </a:solidFill>
              </a:rPr>
              <a:t>near surface</a:t>
            </a:r>
            <a:r>
              <a:rPr lang="en-US" sz="2400" dirty="0"/>
              <a:t>, sulfur leached out – cleaner and cheaper to mine and process – in a contaminated layer.</a:t>
            </a:r>
          </a:p>
        </p:txBody>
      </p:sp>
      <p:pic>
        <p:nvPicPr>
          <p:cNvPr id="4" name="Picture 3"/>
          <p:cNvPicPr>
            <a:picLocks noChangeAspect="1"/>
          </p:cNvPicPr>
          <p:nvPr/>
        </p:nvPicPr>
        <p:blipFill>
          <a:blip r:embed="rId2" cstate="print"/>
          <a:stretch>
            <a:fillRect/>
          </a:stretch>
        </p:blipFill>
        <p:spPr>
          <a:xfrm>
            <a:off x="6629400" y="381000"/>
            <a:ext cx="2201231" cy="2438400"/>
          </a:xfrm>
          <a:prstGeom prst="rect">
            <a:avLst/>
          </a:prstGeom>
        </p:spPr>
      </p:pic>
      <p:pic>
        <p:nvPicPr>
          <p:cNvPr id="5" name="Picture 4"/>
          <p:cNvPicPr>
            <a:picLocks noChangeAspect="1"/>
          </p:cNvPicPr>
          <p:nvPr/>
        </p:nvPicPr>
        <p:blipFill>
          <a:blip r:embed="rId3" cstate="print"/>
          <a:stretch>
            <a:fillRect/>
          </a:stretch>
        </p:blipFill>
        <p:spPr>
          <a:xfrm>
            <a:off x="6629400" y="2286000"/>
            <a:ext cx="2311400" cy="2209800"/>
          </a:xfrm>
          <a:prstGeom prst="rect">
            <a:avLst/>
          </a:prstGeom>
        </p:spPr>
      </p:pic>
      <p:pic>
        <p:nvPicPr>
          <p:cNvPr id="2050" name="Picture 2"/>
          <p:cNvPicPr>
            <a:picLocks noChangeAspect="1" noChangeArrowheads="1"/>
          </p:cNvPicPr>
          <p:nvPr/>
        </p:nvPicPr>
        <p:blipFill>
          <a:blip r:embed="rId4" cstate="print"/>
          <a:srcRect/>
          <a:stretch>
            <a:fillRect/>
          </a:stretch>
        </p:blipFill>
        <p:spPr bwMode="auto">
          <a:xfrm>
            <a:off x="6324600" y="4038600"/>
            <a:ext cx="2658472" cy="2438400"/>
          </a:xfrm>
          <a:prstGeom prst="rect">
            <a:avLst/>
          </a:prstGeom>
          <a:noFill/>
          <a:ln w="9525">
            <a:noFill/>
            <a:miter lim="800000"/>
            <a:headEnd/>
            <a:tailEnd/>
          </a:ln>
        </p:spPr>
      </p:pic>
    </p:spTree>
    <p:extLst>
      <p:ext uri="{BB962C8B-B14F-4D97-AF65-F5344CB8AC3E}">
        <p14:creationId xmlns:p14="http://schemas.microsoft.com/office/powerpoint/2010/main" val="848818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304800"/>
            <a:ext cx="8001000" cy="1143000"/>
          </a:xfrm>
        </p:spPr>
        <p:txBody>
          <a:bodyPr>
            <a:normAutofit/>
          </a:bodyPr>
          <a:lstStyle/>
          <a:p>
            <a:r>
              <a:rPr lang="en-US" sz="4400" b="1" dirty="0"/>
              <a:t>MINING OF ORES</a:t>
            </a:r>
          </a:p>
        </p:txBody>
      </p:sp>
      <p:pic>
        <p:nvPicPr>
          <p:cNvPr id="3076" name="Picture 4"/>
          <p:cNvPicPr>
            <a:picLocks noChangeAspect="1" noChangeArrowheads="1"/>
          </p:cNvPicPr>
          <p:nvPr/>
        </p:nvPicPr>
        <p:blipFill>
          <a:blip r:embed="rId2" cstate="print"/>
          <a:srcRect/>
          <a:stretch>
            <a:fillRect/>
          </a:stretch>
        </p:blipFill>
        <p:spPr bwMode="auto">
          <a:xfrm>
            <a:off x="1295400" y="1600200"/>
            <a:ext cx="7543800" cy="3352800"/>
          </a:xfrm>
          <a:prstGeom prst="rect">
            <a:avLst/>
          </a:prstGeom>
          <a:noFill/>
          <a:ln w="9525">
            <a:noFill/>
            <a:miter lim="800000"/>
            <a:headEnd/>
            <a:tailEnd/>
          </a:ln>
        </p:spPr>
      </p:pic>
      <p:sp>
        <p:nvSpPr>
          <p:cNvPr id="8" name="TextBox 7"/>
          <p:cNvSpPr txBox="1"/>
          <p:nvPr/>
        </p:nvSpPr>
        <p:spPr>
          <a:xfrm>
            <a:off x="1295400" y="5181600"/>
            <a:ext cx="3733800" cy="1477328"/>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US" sz="1800" b="1" dirty="0"/>
              <a:t>PRIMARY ORES:</a:t>
            </a:r>
          </a:p>
          <a:p>
            <a:pPr algn="ctr"/>
            <a:r>
              <a:rPr lang="en-US" sz="1800" dirty="0"/>
              <a:t>Deep veins and deposits</a:t>
            </a:r>
          </a:p>
          <a:p>
            <a:pPr algn="ctr"/>
            <a:r>
              <a:rPr lang="en-US" sz="1800" dirty="0"/>
              <a:t>Rich in sulfur (impurities)</a:t>
            </a:r>
          </a:p>
          <a:p>
            <a:pPr algn="ctr"/>
            <a:r>
              <a:rPr lang="en-US" sz="1800" dirty="0"/>
              <a:t>Deeper ores are expensive to mine and process</a:t>
            </a:r>
          </a:p>
        </p:txBody>
      </p:sp>
      <p:sp>
        <p:nvSpPr>
          <p:cNvPr id="9" name="TextBox 8"/>
          <p:cNvSpPr txBox="1"/>
          <p:nvPr/>
        </p:nvSpPr>
        <p:spPr>
          <a:xfrm>
            <a:off x="5257800" y="5638800"/>
            <a:ext cx="184731" cy="461665"/>
          </a:xfrm>
          <a:prstGeom prst="rect">
            <a:avLst/>
          </a:prstGeom>
          <a:noFill/>
        </p:spPr>
        <p:txBody>
          <a:bodyPr wrap="none" rtlCol="0">
            <a:spAutoFit/>
          </a:bodyPr>
          <a:lstStyle/>
          <a:p>
            <a:endParaRPr lang="en-US" dirty="0"/>
          </a:p>
        </p:txBody>
      </p:sp>
      <p:sp>
        <p:nvSpPr>
          <p:cNvPr id="10" name="TextBox 9"/>
          <p:cNvSpPr txBox="1"/>
          <p:nvPr/>
        </p:nvSpPr>
        <p:spPr>
          <a:xfrm>
            <a:off x="6477000" y="170720"/>
            <a:ext cx="2634094" cy="1200329"/>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en-US" sz="1800" b="1" i="1" dirty="0">
                <a:solidFill>
                  <a:srgbClr val="FF0000"/>
                </a:solidFill>
              </a:rPr>
              <a:t>Sulfur</a:t>
            </a:r>
            <a:r>
              <a:rPr lang="en-US" sz="1800" b="1" i="1" dirty="0"/>
              <a:t> is a problem especially in coal because it contributes to acid rain! </a:t>
            </a:r>
          </a:p>
        </p:txBody>
      </p:sp>
      <p:sp>
        <p:nvSpPr>
          <p:cNvPr id="6" name="TextBox 5"/>
          <p:cNvSpPr txBox="1"/>
          <p:nvPr/>
        </p:nvSpPr>
        <p:spPr>
          <a:xfrm>
            <a:off x="5268191" y="5180047"/>
            <a:ext cx="3657600" cy="1200329"/>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US" sz="1800" b="1" dirty="0"/>
              <a:t>WEATHERED ORES:</a:t>
            </a:r>
          </a:p>
          <a:p>
            <a:pPr algn="ctr"/>
            <a:r>
              <a:rPr lang="en-US" sz="1800" dirty="0"/>
              <a:t>Contaminated layer near surface</a:t>
            </a:r>
          </a:p>
          <a:p>
            <a:pPr algn="ctr"/>
            <a:r>
              <a:rPr lang="en-US" sz="1800" dirty="0"/>
              <a:t>Sulfur leached out</a:t>
            </a:r>
          </a:p>
          <a:p>
            <a:pPr algn="ctr"/>
            <a:r>
              <a:rPr lang="en-US" sz="1800" dirty="0"/>
              <a:t>Cheap to mine and process </a:t>
            </a:r>
          </a:p>
        </p:txBody>
      </p:sp>
      <p:cxnSp>
        <p:nvCxnSpPr>
          <p:cNvPr id="15" name="Straight Arrow Connector 14"/>
          <p:cNvCxnSpPr>
            <a:cxnSpLocks/>
          </p:cNvCxnSpPr>
          <p:nvPr/>
        </p:nvCxnSpPr>
        <p:spPr>
          <a:xfrm flipV="1">
            <a:off x="3962400" y="4114800"/>
            <a:ext cx="2514600" cy="106524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7" name="Straight Arrow Connector 16"/>
          <p:cNvCxnSpPr>
            <a:cxnSpLocks/>
          </p:cNvCxnSpPr>
          <p:nvPr/>
        </p:nvCxnSpPr>
        <p:spPr>
          <a:xfrm flipH="1" flipV="1">
            <a:off x="7096991" y="2743200"/>
            <a:ext cx="751609" cy="243684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9" name="Straight Arrow Connector 18"/>
          <p:cNvCxnSpPr>
            <a:cxnSpLocks/>
          </p:cNvCxnSpPr>
          <p:nvPr/>
        </p:nvCxnSpPr>
        <p:spPr>
          <a:xfrm flipH="1" flipV="1">
            <a:off x="5867400" y="3124200"/>
            <a:ext cx="1981201" cy="205584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790688" cy="1143000"/>
          </a:xfrm>
        </p:spPr>
        <p:txBody>
          <a:bodyPr>
            <a:normAutofit/>
          </a:bodyPr>
          <a:lstStyle/>
          <a:p>
            <a:r>
              <a:rPr lang="en-US" sz="4800" b="1" dirty="0"/>
              <a:t>MINING PROCESS</a:t>
            </a:r>
          </a:p>
        </p:txBody>
      </p:sp>
      <p:sp>
        <p:nvSpPr>
          <p:cNvPr id="3" name="Content Placeholder 2"/>
          <p:cNvSpPr>
            <a:spLocks noGrp="1"/>
          </p:cNvSpPr>
          <p:nvPr>
            <p:ph idx="1"/>
          </p:nvPr>
        </p:nvSpPr>
        <p:spPr>
          <a:xfrm>
            <a:off x="1295400" y="1676400"/>
            <a:ext cx="4114800" cy="4876800"/>
          </a:xfrm>
        </p:spPr>
        <p:txBody>
          <a:bodyPr>
            <a:normAutofit lnSpcReduction="10000"/>
          </a:bodyPr>
          <a:lstStyle/>
          <a:p>
            <a:pPr>
              <a:buNone/>
            </a:pPr>
            <a:r>
              <a:rPr lang="en-US" dirty="0"/>
              <a:t>Start by </a:t>
            </a:r>
            <a:r>
              <a:rPr lang="en-US" b="1" dirty="0">
                <a:solidFill>
                  <a:srgbClr val="FF0000"/>
                </a:solidFill>
              </a:rPr>
              <a:t>removing</a:t>
            </a:r>
            <a:r>
              <a:rPr lang="en-US" dirty="0"/>
              <a:t> the Overburden.</a:t>
            </a:r>
          </a:p>
          <a:p>
            <a:r>
              <a:rPr lang="en-US" b="1" dirty="0">
                <a:solidFill>
                  <a:srgbClr val="FF0000"/>
                </a:solidFill>
              </a:rPr>
              <a:t>Overburden</a:t>
            </a:r>
            <a:r>
              <a:rPr lang="en-US" dirty="0"/>
              <a:t> is material that lies above an ore area. </a:t>
            </a:r>
          </a:p>
          <a:p>
            <a:r>
              <a:rPr lang="en-US" dirty="0"/>
              <a:t>Must be removed prior to </a:t>
            </a:r>
            <a:r>
              <a:rPr lang="en-US" b="1" dirty="0">
                <a:solidFill>
                  <a:srgbClr val="FF0000"/>
                </a:solidFill>
              </a:rPr>
              <a:t>surface</a:t>
            </a:r>
            <a:r>
              <a:rPr lang="en-US" dirty="0"/>
              <a:t> mining.</a:t>
            </a:r>
          </a:p>
          <a:p>
            <a:r>
              <a:rPr lang="en-US" dirty="0"/>
              <a:t>May be </a:t>
            </a:r>
            <a:r>
              <a:rPr lang="en-US" b="1" dirty="0">
                <a:solidFill>
                  <a:srgbClr val="FF0000"/>
                </a:solidFill>
              </a:rPr>
              <a:t>replaced</a:t>
            </a:r>
            <a:r>
              <a:rPr lang="en-US" dirty="0"/>
              <a:t> after mining.</a:t>
            </a:r>
          </a:p>
        </p:txBody>
      </p:sp>
      <p:pic>
        <p:nvPicPr>
          <p:cNvPr id="4" name="Picture 3"/>
          <p:cNvPicPr>
            <a:picLocks noChangeAspect="1"/>
          </p:cNvPicPr>
          <p:nvPr/>
        </p:nvPicPr>
        <p:blipFill>
          <a:blip r:embed="rId2" cstate="print"/>
          <a:stretch>
            <a:fillRect/>
          </a:stretch>
        </p:blipFill>
        <p:spPr>
          <a:xfrm>
            <a:off x="5791200" y="1676400"/>
            <a:ext cx="2940622" cy="2481885"/>
          </a:xfrm>
          <a:prstGeom prst="rect">
            <a:avLst/>
          </a:prstGeom>
        </p:spPr>
      </p:pic>
      <p:pic>
        <p:nvPicPr>
          <p:cNvPr id="5" name="Picture 4"/>
          <p:cNvPicPr>
            <a:picLocks noChangeAspect="1"/>
          </p:cNvPicPr>
          <p:nvPr/>
        </p:nvPicPr>
        <p:blipFill>
          <a:blip r:embed="rId3" cstate="print"/>
          <a:stretch>
            <a:fillRect/>
          </a:stretch>
        </p:blipFill>
        <p:spPr>
          <a:xfrm>
            <a:off x="5715000" y="4267200"/>
            <a:ext cx="3045480" cy="2293627"/>
          </a:xfrm>
          <a:prstGeom prst="rect">
            <a:avLst/>
          </a:prstGeom>
        </p:spPr>
      </p:pic>
    </p:spTree>
    <p:extLst>
      <p:ext uri="{BB962C8B-B14F-4D97-AF65-F5344CB8AC3E}">
        <p14:creationId xmlns:p14="http://schemas.microsoft.com/office/powerpoint/2010/main" val="3974572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790688" cy="1143000"/>
          </a:xfrm>
        </p:spPr>
        <p:txBody>
          <a:bodyPr/>
          <a:lstStyle/>
          <a:p>
            <a:r>
              <a:rPr lang="en-US" b="1" dirty="0"/>
              <a:t>WASTE MATERIAL</a:t>
            </a:r>
          </a:p>
        </p:txBody>
      </p:sp>
      <p:sp>
        <p:nvSpPr>
          <p:cNvPr id="3" name="Content Placeholder 2"/>
          <p:cNvSpPr>
            <a:spLocks noGrp="1"/>
          </p:cNvSpPr>
          <p:nvPr>
            <p:ph idx="1"/>
          </p:nvPr>
        </p:nvSpPr>
        <p:spPr>
          <a:xfrm>
            <a:off x="1295400" y="1447800"/>
            <a:ext cx="3886200" cy="5105400"/>
          </a:xfrm>
        </p:spPr>
        <p:txBody>
          <a:bodyPr>
            <a:normAutofit fontScale="92500"/>
          </a:bodyPr>
          <a:lstStyle/>
          <a:p>
            <a:r>
              <a:rPr lang="en-US" b="1" dirty="0">
                <a:solidFill>
                  <a:srgbClr val="FF0000"/>
                </a:solidFill>
              </a:rPr>
              <a:t>Gangue</a:t>
            </a:r>
            <a:r>
              <a:rPr lang="en-US" dirty="0"/>
              <a:t>:</a:t>
            </a:r>
          </a:p>
          <a:p>
            <a:pPr lvl="1"/>
            <a:r>
              <a:rPr lang="en-US" b="1" dirty="0">
                <a:solidFill>
                  <a:srgbClr val="FF0000"/>
                </a:solidFill>
              </a:rPr>
              <a:t>Worthless</a:t>
            </a:r>
            <a:r>
              <a:rPr lang="en-US" dirty="0"/>
              <a:t> leftovers.</a:t>
            </a:r>
          </a:p>
          <a:p>
            <a:pPr lvl="1"/>
            <a:r>
              <a:rPr lang="en-US" dirty="0"/>
              <a:t>Surrounds or is mixed with mineral or ore.</a:t>
            </a:r>
          </a:p>
          <a:p>
            <a:pPr lvl="1"/>
            <a:r>
              <a:rPr lang="en-US" dirty="0"/>
              <a:t>Has other minerals mixed with it.</a:t>
            </a:r>
          </a:p>
          <a:p>
            <a:r>
              <a:rPr lang="en-US" b="1" dirty="0">
                <a:solidFill>
                  <a:srgbClr val="FF0000"/>
                </a:solidFill>
              </a:rPr>
              <a:t>Tailings</a:t>
            </a:r>
            <a:r>
              <a:rPr lang="en-US" dirty="0"/>
              <a:t>:</a:t>
            </a:r>
          </a:p>
          <a:p>
            <a:pPr lvl="1"/>
            <a:r>
              <a:rPr lang="en-US" b="1" dirty="0">
                <a:solidFill>
                  <a:srgbClr val="FF0000"/>
                </a:solidFill>
              </a:rPr>
              <a:t>Piles</a:t>
            </a:r>
            <a:r>
              <a:rPr lang="en-US" dirty="0"/>
              <a:t> of waste left behind after extraction.</a:t>
            </a:r>
          </a:p>
          <a:p>
            <a:pPr lvl="1"/>
            <a:r>
              <a:rPr lang="en-US" dirty="0"/>
              <a:t>Contains gangue.</a:t>
            </a:r>
          </a:p>
        </p:txBody>
      </p:sp>
      <p:pic>
        <p:nvPicPr>
          <p:cNvPr id="4" name="Picture 3"/>
          <p:cNvPicPr>
            <a:picLocks noChangeAspect="1"/>
          </p:cNvPicPr>
          <p:nvPr/>
        </p:nvPicPr>
        <p:blipFill>
          <a:blip r:embed="rId2" cstate="print"/>
          <a:stretch>
            <a:fillRect/>
          </a:stretch>
        </p:blipFill>
        <p:spPr>
          <a:xfrm>
            <a:off x="5569844" y="1268243"/>
            <a:ext cx="3363843" cy="2236956"/>
          </a:xfrm>
          <a:prstGeom prst="rect">
            <a:avLst/>
          </a:prstGeom>
        </p:spPr>
      </p:pic>
      <p:pic>
        <p:nvPicPr>
          <p:cNvPr id="5" name="Picture 4"/>
          <p:cNvPicPr>
            <a:picLocks noChangeAspect="1"/>
          </p:cNvPicPr>
          <p:nvPr/>
        </p:nvPicPr>
        <p:blipFill>
          <a:blip r:embed="rId3" cstate="print"/>
          <a:stretch>
            <a:fillRect/>
          </a:stretch>
        </p:blipFill>
        <p:spPr>
          <a:xfrm>
            <a:off x="5569845" y="3581400"/>
            <a:ext cx="3363843" cy="3074241"/>
          </a:xfrm>
          <a:prstGeom prst="rect">
            <a:avLst/>
          </a:prstGeom>
        </p:spPr>
      </p:pic>
    </p:spTree>
    <p:extLst>
      <p:ext uri="{BB962C8B-B14F-4D97-AF65-F5344CB8AC3E}">
        <p14:creationId xmlns:p14="http://schemas.microsoft.com/office/powerpoint/2010/main" val="2955017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noAutofit/>
          </a:bodyPr>
          <a:lstStyle/>
          <a:p>
            <a:r>
              <a:rPr lang="en-US" sz="4400" b="1" dirty="0"/>
              <a:t>METHOD:  </a:t>
            </a:r>
            <a:br>
              <a:rPr lang="en-US" sz="4400" b="1" dirty="0"/>
            </a:br>
            <a:r>
              <a:rPr lang="en-US" sz="4400" b="1" dirty="0"/>
              <a:t>OPEN-PIT MINING</a:t>
            </a:r>
          </a:p>
        </p:txBody>
      </p:sp>
      <p:sp>
        <p:nvSpPr>
          <p:cNvPr id="77827" name="Rectangle 3"/>
          <p:cNvSpPr>
            <a:spLocks noGrp="1" noChangeArrowheads="1"/>
          </p:cNvSpPr>
          <p:nvPr>
            <p:ph idx="1"/>
          </p:nvPr>
        </p:nvSpPr>
        <p:spPr>
          <a:xfrm>
            <a:off x="5184649" y="2321574"/>
            <a:ext cx="3752504" cy="4072226"/>
          </a:xfrm>
        </p:spPr>
        <p:txBody>
          <a:bodyPr/>
          <a:lstStyle/>
          <a:p>
            <a:r>
              <a:rPr lang="en-US" b="1" dirty="0">
                <a:solidFill>
                  <a:srgbClr val="FF0000"/>
                </a:solidFill>
              </a:rPr>
              <a:t>Machines</a:t>
            </a:r>
            <a:r>
              <a:rPr lang="en-US" dirty="0"/>
              <a:t> dig </a:t>
            </a:r>
            <a:r>
              <a:rPr lang="en-US" b="1" dirty="0">
                <a:solidFill>
                  <a:srgbClr val="FF0000"/>
                </a:solidFill>
              </a:rPr>
              <a:t>holes</a:t>
            </a:r>
            <a:r>
              <a:rPr lang="en-US" dirty="0"/>
              <a:t> and remove ores, sand, gravel, and stone.</a:t>
            </a:r>
          </a:p>
          <a:p>
            <a:r>
              <a:rPr lang="en-US" b="1" dirty="0">
                <a:solidFill>
                  <a:srgbClr val="FF0000"/>
                </a:solidFill>
              </a:rPr>
              <a:t>Toxic</a:t>
            </a:r>
            <a:r>
              <a:rPr lang="en-US" dirty="0"/>
              <a:t> groundwater can accumulate at the </a:t>
            </a:r>
            <a:r>
              <a:rPr lang="en-US" b="1" dirty="0">
                <a:solidFill>
                  <a:srgbClr val="FF0000"/>
                </a:solidFill>
              </a:rPr>
              <a:t>bottom</a:t>
            </a:r>
            <a:r>
              <a:rPr lang="en-US" dirty="0"/>
              <a:t>.</a:t>
            </a:r>
          </a:p>
        </p:txBody>
      </p:sp>
      <p:pic>
        <p:nvPicPr>
          <p:cNvPr id="77829" name="Picture1" descr="1511"/>
          <p:cNvPicPr>
            <a:picLocks noChangeAspect="1" noChangeArrowheads="1"/>
          </p:cNvPicPr>
          <p:nvPr/>
        </p:nvPicPr>
        <p:blipFill>
          <a:blip r:embed="rId3" cstate="print"/>
          <a:srcRect/>
          <a:stretch>
            <a:fillRect/>
          </a:stretch>
        </p:blipFill>
        <p:spPr bwMode="auto">
          <a:xfrm>
            <a:off x="1312735" y="2590800"/>
            <a:ext cx="3871913" cy="3533775"/>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7827">
                                            <p:txEl>
                                              <p:pRg st="0" end="0"/>
                                            </p:txEl>
                                          </p:spTgt>
                                        </p:tgtEl>
                                        <p:attrNameLst>
                                          <p:attrName>style.visibility</p:attrName>
                                        </p:attrNameLst>
                                      </p:cBhvr>
                                      <p:to>
                                        <p:strVal val="visible"/>
                                      </p:to>
                                    </p:set>
                                    <p:anim calcmode="lin" valueType="num">
                                      <p:cBhvr additive="base">
                                        <p:cTn id="7" dur="500" fill="hold"/>
                                        <p:tgtEl>
                                          <p:spTgt spid="7782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78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7827">
                                            <p:txEl>
                                              <p:pRg st="1" end="1"/>
                                            </p:txEl>
                                          </p:spTgt>
                                        </p:tgtEl>
                                        <p:attrNameLst>
                                          <p:attrName>style.visibility</p:attrName>
                                        </p:attrNameLst>
                                      </p:cBhvr>
                                      <p:to>
                                        <p:strVal val="visible"/>
                                      </p:to>
                                    </p:set>
                                    <p:anim calcmode="lin" valueType="num">
                                      <p:cBhvr additive="base">
                                        <p:cTn id="13" dur="500" fill="hold"/>
                                        <p:tgtEl>
                                          <p:spTgt spid="7782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7827">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7"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noAutofit/>
          </a:bodyPr>
          <a:lstStyle/>
          <a:p>
            <a:r>
              <a:rPr lang="en-US" sz="4400" b="1" dirty="0"/>
              <a:t>METHOD:  </a:t>
            </a:r>
            <a:br>
              <a:rPr lang="en-US" sz="4400" b="1" dirty="0"/>
            </a:br>
            <a:r>
              <a:rPr lang="en-US" sz="4400" b="1" dirty="0"/>
              <a:t>AREA STRIP MINING</a:t>
            </a:r>
          </a:p>
        </p:txBody>
      </p:sp>
      <p:sp>
        <p:nvSpPr>
          <p:cNvPr id="79875" name="Rectangle 3"/>
          <p:cNvSpPr>
            <a:spLocks noGrp="1" noChangeArrowheads="1"/>
          </p:cNvSpPr>
          <p:nvPr>
            <p:ph idx="1"/>
          </p:nvPr>
        </p:nvSpPr>
        <p:spPr>
          <a:xfrm>
            <a:off x="5174257" y="2057400"/>
            <a:ext cx="3857625" cy="4495800"/>
          </a:xfrm>
        </p:spPr>
        <p:txBody>
          <a:bodyPr>
            <a:normAutofit lnSpcReduction="10000"/>
          </a:bodyPr>
          <a:lstStyle/>
          <a:p>
            <a:r>
              <a:rPr lang="en-US" dirty="0"/>
              <a:t>Earth movers </a:t>
            </a:r>
            <a:r>
              <a:rPr lang="en-US" b="1" dirty="0">
                <a:solidFill>
                  <a:srgbClr val="FF0000"/>
                </a:solidFill>
              </a:rPr>
              <a:t>strip</a:t>
            </a:r>
            <a:r>
              <a:rPr lang="en-US" dirty="0"/>
              <a:t> </a:t>
            </a:r>
            <a:r>
              <a:rPr lang="en-US" b="1" dirty="0">
                <a:solidFill>
                  <a:srgbClr val="FF0000"/>
                </a:solidFill>
              </a:rPr>
              <a:t>away</a:t>
            </a:r>
            <a:r>
              <a:rPr lang="en-US" dirty="0"/>
              <a:t> overburden and giant shovels </a:t>
            </a:r>
            <a:r>
              <a:rPr lang="en-US" b="1" dirty="0">
                <a:solidFill>
                  <a:srgbClr val="FF0000"/>
                </a:solidFill>
              </a:rPr>
              <a:t>remove</a:t>
            </a:r>
            <a:r>
              <a:rPr lang="en-US" dirty="0"/>
              <a:t> mineral deposit.</a:t>
            </a:r>
          </a:p>
          <a:p>
            <a:r>
              <a:rPr lang="en-US" dirty="0"/>
              <a:t>Often leaves highly </a:t>
            </a:r>
            <a:r>
              <a:rPr lang="en-US" b="1" dirty="0">
                <a:solidFill>
                  <a:srgbClr val="FF0000"/>
                </a:solidFill>
              </a:rPr>
              <a:t>erodible</a:t>
            </a:r>
            <a:r>
              <a:rPr lang="en-US" dirty="0"/>
              <a:t> hills of rubble called </a:t>
            </a:r>
            <a:r>
              <a:rPr lang="en-US" b="1" dirty="0">
                <a:solidFill>
                  <a:srgbClr val="FF0000"/>
                </a:solidFill>
              </a:rPr>
              <a:t>spoil banks.</a:t>
            </a:r>
          </a:p>
        </p:txBody>
      </p:sp>
      <p:pic>
        <p:nvPicPr>
          <p:cNvPr id="79877" name="Picture1" descr="1512"/>
          <p:cNvPicPr>
            <a:picLocks noChangeAspect="1" noChangeArrowheads="1"/>
          </p:cNvPicPr>
          <p:nvPr/>
        </p:nvPicPr>
        <p:blipFill>
          <a:blip r:embed="rId3" cstate="print"/>
          <a:srcRect/>
          <a:stretch>
            <a:fillRect/>
          </a:stretch>
        </p:blipFill>
        <p:spPr bwMode="auto">
          <a:xfrm>
            <a:off x="1143000" y="2057400"/>
            <a:ext cx="3873500" cy="3151188"/>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9875">
                                            <p:txEl>
                                              <p:pRg st="0" end="0"/>
                                            </p:txEl>
                                          </p:spTgt>
                                        </p:tgtEl>
                                        <p:attrNameLst>
                                          <p:attrName>style.visibility</p:attrName>
                                        </p:attrNameLst>
                                      </p:cBhvr>
                                      <p:to>
                                        <p:strVal val="visible"/>
                                      </p:to>
                                    </p:set>
                                    <p:anim calcmode="lin" valueType="num">
                                      <p:cBhvr additive="base">
                                        <p:cTn id="7" dur="500" fill="hold"/>
                                        <p:tgtEl>
                                          <p:spTgt spid="7987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98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9875">
                                            <p:txEl>
                                              <p:pRg st="1" end="1"/>
                                            </p:txEl>
                                          </p:spTgt>
                                        </p:tgtEl>
                                        <p:attrNameLst>
                                          <p:attrName>style.visibility</p:attrName>
                                        </p:attrNameLst>
                                      </p:cBhvr>
                                      <p:to>
                                        <p:strVal val="visible"/>
                                      </p:to>
                                    </p:set>
                                    <p:anim calcmode="lin" valueType="num">
                                      <p:cBhvr additive="base">
                                        <p:cTn id="13" dur="500" fill="hold"/>
                                        <p:tgtEl>
                                          <p:spTgt spid="7987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987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5"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noAutofit/>
          </a:bodyPr>
          <a:lstStyle/>
          <a:p>
            <a:r>
              <a:rPr lang="en-US" sz="4000" b="1" dirty="0"/>
              <a:t>METHOD:  MOUNTAINTOP REMOVAL</a:t>
            </a:r>
          </a:p>
        </p:txBody>
      </p:sp>
      <p:sp>
        <p:nvSpPr>
          <p:cNvPr id="86019" name="Rectangle 3"/>
          <p:cNvSpPr>
            <a:spLocks noGrp="1" noChangeArrowheads="1"/>
          </p:cNvSpPr>
          <p:nvPr>
            <p:ph idx="1"/>
          </p:nvPr>
        </p:nvSpPr>
        <p:spPr>
          <a:xfrm>
            <a:off x="5029200" y="1371600"/>
            <a:ext cx="3933825" cy="5257800"/>
          </a:xfrm>
        </p:spPr>
        <p:txBody>
          <a:bodyPr>
            <a:normAutofit fontScale="85000" lnSpcReduction="10000"/>
          </a:bodyPr>
          <a:lstStyle/>
          <a:p>
            <a:r>
              <a:rPr lang="en-US" dirty="0"/>
              <a:t>Machinery </a:t>
            </a:r>
            <a:r>
              <a:rPr lang="en-US" b="1" dirty="0">
                <a:solidFill>
                  <a:srgbClr val="FF0000"/>
                </a:solidFill>
              </a:rPr>
              <a:t>removes</a:t>
            </a:r>
            <a:r>
              <a:rPr lang="en-US" dirty="0"/>
              <a:t> the </a:t>
            </a:r>
            <a:r>
              <a:rPr lang="en-US" b="1" dirty="0">
                <a:solidFill>
                  <a:srgbClr val="FF0000"/>
                </a:solidFill>
              </a:rPr>
              <a:t>tops</a:t>
            </a:r>
            <a:r>
              <a:rPr lang="en-US" dirty="0"/>
              <a:t> of mountains to expose minerals – often used for coal.</a:t>
            </a:r>
          </a:p>
          <a:p>
            <a:r>
              <a:rPr lang="en-US" dirty="0"/>
              <a:t>Heavy equipment used to </a:t>
            </a:r>
            <a:r>
              <a:rPr lang="en-US" b="1" dirty="0">
                <a:solidFill>
                  <a:srgbClr val="FF0000"/>
                </a:solidFill>
              </a:rPr>
              <a:t>move</a:t>
            </a:r>
            <a:r>
              <a:rPr lang="en-US" dirty="0"/>
              <a:t> overburden </a:t>
            </a:r>
            <a:r>
              <a:rPr lang="en-US" b="1" dirty="0">
                <a:solidFill>
                  <a:srgbClr val="FF0000"/>
                </a:solidFill>
              </a:rPr>
              <a:t>downhill</a:t>
            </a:r>
            <a:r>
              <a:rPr lang="en-US" dirty="0"/>
              <a:t> during the mining of coal. </a:t>
            </a:r>
          </a:p>
          <a:p>
            <a:r>
              <a:rPr lang="en-US" dirty="0"/>
              <a:t>The resulting waste rock and dirt are dumped into the streams and valleys below.</a:t>
            </a:r>
          </a:p>
        </p:txBody>
      </p:sp>
      <p:pic>
        <p:nvPicPr>
          <p:cNvPr id="86021" name="Picture1" descr="1514"/>
          <p:cNvPicPr>
            <a:picLocks noChangeAspect="1" noChangeArrowheads="1"/>
          </p:cNvPicPr>
          <p:nvPr/>
        </p:nvPicPr>
        <p:blipFill>
          <a:blip r:embed="rId3" cstate="print"/>
          <a:srcRect/>
          <a:stretch>
            <a:fillRect/>
          </a:stretch>
        </p:blipFill>
        <p:spPr bwMode="auto">
          <a:xfrm>
            <a:off x="1371600" y="1905000"/>
            <a:ext cx="3765550" cy="3545847"/>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6019">
                                            <p:txEl>
                                              <p:pRg st="0" end="0"/>
                                            </p:txEl>
                                          </p:spTgt>
                                        </p:tgtEl>
                                        <p:attrNameLst>
                                          <p:attrName>style.visibility</p:attrName>
                                        </p:attrNameLst>
                                      </p:cBhvr>
                                      <p:to>
                                        <p:strVal val="visible"/>
                                      </p:to>
                                    </p:set>
                                    <p:anim calcmode="lin" valueType="num">
                                      <p:cBhvr additive="base">
                                        <p:cTn id="7" dur="500" fill="hold"/>
                                        <p:tgtEl>
                                          <p:spTgt spid="860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60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6019">
                                            <p:txEl>
                                              <p:pRg st="1" end="1"/>
                                            </p:txEl>
                                          </p:spTgt>
                                        </p:tgtEl>
                                        <p:attrNameLst>
                                          <p:attrName>style.visibility</p:attrName>
                                        </p:attrNameLst>
                                      </p:cBhvr>
                                      <p:to>
                                        <p:strVal val="visible"/>
                                      </p:to>
                                    </p:set>
                                    <p:anim calcmode="lin" valueType="num">
                                      <p:cBhvr additive="base">
                                        <p:cTn id="13" dur="500" fill="hold"/>
                                        <p:tgtEl>
                                          <p:spTgt spid="860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60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6019">
                                            <p:txEl>
                                              <p:pRg st="2" end="2"/>
                                            </p:txEl>
                                          </p:spTgt>
                                        </p:tgtEl>
                                        <p:attrNameLst>
                                          <p:attrName>style.visibility</p:attrName>
                                        </p:attrNameLst>
                                      </p:cBhvr>
                                      <p:to>
                                        <p:strVal val="visible"/>
                                      </p:to>
                                    </p:set>
                                    <p:anim calcmode="lin" valueType="num">
                                      <p:cBhvr additive="base">
                                        <p:cTn id="19" dur="500" fill="hold"/>
                                        <p:tgtEl>
                                          <p:spTgt spid="8601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601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19"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b="1" dirty="0"/>
              <a:t>METHOD: </a:t>
            </a:r>
            <a:br>
              <a:rPr lang="en-US" sz="4000" b="1" dirty="0"/>
            </a:br>
            <a:r>
              <a:rPr lang="en-US" sz="4000" b="1" dirty="0"/>
              <a:t>SUBSURFACE MINING</a:t>
            </a:r>
          </a:p>
        </p:txBody>
      </p:sp>
      <p:sp>
        <p:nvSpPr>
          <p:cNvPr id="3" name="Content Placeholder 2"/>
          <p:cNvSpPr>
            <a:spLocks noGrp="1"/>
          </p:cNvSpPr>
          <p:nvPr>
            <p:ph idx="1"/>
          </p:nvPr>
        </p:nvSpPr>
        <p:spPr>
          <a:xfrm>
            <a:off x="1676400" y="1905000"/>
            <a:ext cx="3060192" cy="3886200"/>
          </a:xfrm>
        </p:spPr>
        <p:txBody>
          <a:bodyPr>
            <a:normAutofit/>
          </a:bodyPr>
          <a:lstStyle/>
          <a:p>
            <a:pPr marL="82296" indent="0">
              <a:buNone/>
            </a:pPr>
            <a:r>
              <a:rPr lang="en-US" sz="2800" dirty="0"/>
              <a:t>Include:</a:t>
            </a:r>
          </a:p>
          <a:p>
            <a:r>
              <a:rPr lang="en-US" sz="2800" dirty="0"/>
              <a:t>Drift</a:t>
            </a:r>
          </a:p>
          <a:p>
            <a:r>
              <a:rPr lang="en-US" sz="2800" dirty="0"/>
              <a:t>Slope</a:t>
            </a:r>
          </a:p>
          <a:p>
            <a:r>
              <a:rPr lang="en-US" sz="2800" dirty="0"/>
              <a:t>Shaft</a:t>
            </a:r>
          </a:p>
          <a:p>
            <a:r>
              <a:rPr lang="en-US" sz="2800" dirty="0"/>
              <a:t>Hard Rock</a:t>
            </a:r>
          </a:p>
          <a:p>
            <a:r>
              <a:rPr lang="en-US" sz="2800" dirty="0"/>
              <a:t>Borehole</a:t>
            </a:r>
          </a:p>
          <a:p>
            <a:r>
              <a:rPr lang="en-US" sz="2800" dirty="0"/>
              <a:t>Fracking</a:t>
            </a:r>
          </a:p>
          <a:p>
            <a:endParaRPr lang="en-US" dirty="0"/>
          </a:p>
        </p:txBody>
      </p:sp>
      <p:pic>
        <p:nvPicPr>
          <p:cNvPr id="5" name="Picture 4"/>
          <p:cNvPicPr>
            <a:picLocks noChangeAspect="1"/>
          </p:cNvPicPr>
          <p:nvPr/>
        </p:nvPicPr>
        <p:blipFill>
          <a:blip r:embed="rId2" cstate="print"/>
          <a:stretch>
            <a:fillRect/>
          </a:stretch>
        </p:blipFill>
        <p:spPr>
          <a:xfrm>
            <a:off x="5029200" y="1752600"/>
            <a:ext cx="3492500" cy="4949802"/>
          </a:xfrm>
          <a:prstGeom prst="rect">
            <a:avLst/>
          </a:prstGeom>
        </p:spPr>
      </p:pic>
    </p:spTree>
    <p:extLst>
      <p:ext uri="{BB962C8B-B14F-4D97-AF65-F5344CB8AC3E}">
        <p14:creationId xmlns:p14="http://schemas.microsoft.com/office/powerpoint/2010/main" val="20778282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MINING RECLAMATION</a:t>
            </a:r>
          </a:p>
        </p:txBody>
      </p:sp>
      <p:sp>
        <p:nvSpPr>
          <p:cNvPr id="3" name="Content Placeholder 2"/>
          <p:cNvSpPr>
            <a:spLocks noGrp="1"/>
          </p:cNvSpPr>
          <p:nvPr>
            <p:ph idx="1"/>
          </p:nvPr>
        </p:nvSpPr>
        <p:spPr>
          <a:xfrm>
            <a:off x="1143000" y="1762124"/>
            <a:ext cx="4419600" cy="4791075"/>
          </a:xfrm>
        </p:spPr>
        <p:txBody>
          <a:bodyPr>
            <a:normAutofit fontScale="92500" lnSpcReduction="20000"/>
          </a:bodyPr>
          <a:lstStyle/>
          <a:p>
            <a:r>
              <a:rPr lang="en-US" dirty="0"/>
              <a:t>The word reclamation comes from “reclaim” -  meaning to </a:t>
            </a:r>
            <a:r>
              <a:rPr lang="en-US" b="1" dirty="0">
                <a:solidFill>
                  <a:srgbClr val="FF0000"/>
                </a:solidFill>
              </a:rPr>
              <a:t>take something back</a:t>
            </a:r>
            <a:r>
              <a:rPr lang="en-US" dirty="0"/>
              <a:t>. </a:t>
            </a:r>
          </a:p>
          <a:p>
            <a:pPr lvl="0"/>
            <a:r>
              <a:rPr lang="en-US" dirty="0"/>
              <a:t>The </a:t>
            </a:r>
            <a:r>
              <a:rPr lang="en-US" b="1" dirty="0">
                <a:solidFill>
                  <a:srgbClr val="FF0000"/>
                </a:solidFill>
              </a:rPr>
              <a:t>process</a:t>
            </a:r>
            <a:r>
              <a:rPr lang="en-US" dirty="0"/>
              <a:t> of returning land to its original or better condition before mining.</a:t>
            </a:r>
          </a:p>
          <a:p>
            <a:r>
              <a:rPr lang="en-US" dirty="0"/>
              <a:t>Without reclamation, habitats are permanently </a:t>
            </a:r>
            <a:r>
              <a:rPr lang="en-US" b="1" dirty="0">
                <a:solidFill>
                  <a:srgbClr val="FF0000"/>
                </a:solidFill>
              </a:rPr>
              <a:t>destroyed</a:t>
            </a:r>
            <a:r>
              <a:rPr lang="en-US" dirty="0"/>
              <a:t> and </a:t>
            </a:r>
            <a:r>
              <a:rPr lang="en-US" b="1" dirty="0">
                <a:solidFill>
                  <a:srgbClr val="FF0000"/>
                </a:solidFill>
              </a:rPr>
              <a:t>erosion</a:t>
            </a:r>
            <a:r>
              <a:rPr lang="en-US" dirty="0"/>
              <a:t> increases.</a:t>
            </a:r>
          </a:p>
        </p:txBody>
      </p:sp>
      <p:pic>
        <p:nvPicPr>
          <p:cNvPr id="4098" name="Picture 2"/>
          <p:cNvPicPr>
            <a:picLocks noChangeAspect="1" noChangeArrowheads="1"/>
          </p:cNvPicPr>
          <p:nvPr/>
        </p:nvPicPr>
        <p:blipFill>
          <a:blip r:embed="rId2" cstate="print"/>
          <a:srcRect/>
          <a:stretch>
            <a:fillRect/>
          </a:stretch>
        </p:blipFill>
        <p:spPr bwMode="auto">
          <a:xfrm>
            <a:off x="5715000" y="1762125"/>
            <a:ext cx="3095625" cy="47910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REVIEW</a:t>
            </a:r>
          </a:p>
        </p:txBody>
      </p:sp>
      <p:sp>
        <p:nvSpPr>
          <p:cNvPr id="3" name="Content Placeholder 2"/>
          <p:cNvSpPr>
            <a:spLocks noGrp="1"/>
          </p:cNvSpPr>
          <p:nvPr>
            <p:ph idx="1"/>
          </p:nvPr>
        </p:nvSpPr>
        <p:spPr>
          <a:xfrm>
            <a:off x="1435608" y="1447800"/>
            <a:ext cx="3745992" cy="4800600"/>
          </a:xfrm>
        </p:spPr>
        <p:txBody>
          <a:bodyPr/>
          <a:lstStyle/>
          <a:p>
            <a:pPr lvl="0">
              <a:buNone/>
            </a:pPr>
            <a:r>
              <a:rPr lang="en-US" dirty="0"/>
              <a:t>Hot mineral solutions in cracks in rock are called:</a:t>
            </a:r>
          </a:p>
          <a:p>
            <a:pPr marL="596646" lvl="0" indent="-514350">
              <a:buAutoNum type="alphaUcPeriod"/>
            </a:pPr>
            <a:r>
              <a:rPr lang="en-US" dirty="0"/>
              <a:t>Supergene ores</a:t>
            </a:r>
          </a:p>
          <a:p>
            <a:pPr marL="596646" lvl="0" indent="-514350">
              <a:buAutoNum type="alphaUcPeriod"/>
            </a:pPr>
            <a:r>
              <a:rPr lang="en-US" dirty="0"/>
              <a:t>Crystal</a:t>
            </a:r>
          </a:p>
          <a:p>
            <a:pPr marL="596646" lvl="0" indent="-514350">
              <a:buAutoNum type="alphaUcPeriod"/>
            </a:pPr>
            <a:r>
              <a:rPr lang="en-US" dirty="0"/>
              <a:t>Lode</a:t>
            </a:r>
          </a:p>
          <a:p>
            <a:pPr marL="596646" lvl="0" indent="-514350">
              <a:buAutoNum type="alphaUcPeriod"/>
            </a:pPr>
            <a:r>
              <a:rPr lang="en-US" dirty="0"/>
              <a:t>Gangue</a:t>
            </a:r>
          </a:p>
          <a:p>
            <a:pPr marL="596646" lvl="0" indent="-514350">
              <a:buAutoNum type="alphaUcPeriod"/>
            </a:pPr>
            <a:endParaRPr lang="en-US" dirty="0"/>
          </a:p>
          <a:p>
            <a:pPr marL="596646" lvl="0" indent="-514350">
              <a:buAutoNum type="alphaUcPeriod"/>
            </a:pPr>
            <a:endParaRPr lang="en-US" dirty="0"/>
          </a:p>
          <a:p>
            <a:endParaRPr lang="en-US" dirty="0"/>
          </a:p>
        </p:txBody>
      </p:sp>
      <p:pic>
        <p:nvPicPr>
          <p:cNvPr id="5122" name="Picture 2" descr="https://s-media-cache-ak0.pinimg.com/originals/41/73/96/4173962f2a77ed5ca329d1fa11e32454.jpg"/>
          <p:cNvPicPr>
            <a:picLocks noChangeAspect="1" noChangeArrowheads="1"/>
          </p:cNvPicPr>
          <p:nvPr/>
        </p:nvPicPr>
        <p:blipFill>
          <a:blip r:embed="rId2" cstate="print"/>
          <a:srcRect/>
          <a:stretch>
            <a:fillRect/>
          </a:stretch>
        </p:blipFill>
        <p:spPr bwMode="auto">
          <a:xfrm>
            <a:off x="5486400" y="2514600"/>
            <a:ext cx="3318017" cy="2209800"/>
          </a:xfrm>
          <a:prstGeom prst="rect">
            <a:avLst/>
          </a:prstGeom>
          <a:noFill/>
        </p:spPr>
      </p:pic>
      <p:sp>
        <p:nvSpPr>
          <p:cNvPr id="4" name="Rectangle 3"/>
          <p:cNvSpPr/>
          <p:nvPr/>
        </p:nvSpPr>
        <p:spPr>
          <a:xfrm>
            <a:off x="1435608" y="4114800"/>
            <a:ext cx="1917192" cy="6096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LAB: CORE SAMPLING</a:t>
            </a:r>
          </a:p>
        </p:txBody>
      </p:sp>
      <p:sp>
        <p:nvSpPr>
          <p:cNvPr id="3" name="Content Placeholder 2"/>
          <p:cNvSpPr>
            <a:spLocks noGrp="1"/>
          </p:cNvSpPr>
          <p:nvPr>
            <p:ph idx="1"/>
          </p:nvPr>
        </p:nvSpPr>
        <p:spPr>
          <a:xfrm>
            <a:off x="1435608" y="1447800"/>
            <a:ext cx="4660392" cy="4800600"/>
          </a:xfrm>
        </p:spPr>
        <p:txBody>
          <a:bodyPr>
            <a:normAutofit/>
          </a:bodyPr>
          <a:lstStyle/>
          <a:p>
            <a:pPr>
              <a:buNone/>
            </a:pPr>
            <a:r>
              <a:rPr lang="en-US" b="1" dirty="0"/>
              <a:t>Objective: </a:t>
            </a:r>
            <a:r>
              <a:rPr lang="en-US" dirty="0"/>
              <a:t>To demonstrate how geologists can discover mineral deposits that are buried in the Earth’s crust and determine what their distribution is by collecting and analyzing cores.</a:t>
            </a:r>
          </a:p>
          <a:p>
            <a:pPr>
              <a:buNone/>
            </a:pPr>
            <a:endParaRPr lang="en-US" dirty="0"/>
          </a:p>
        </p:txBody>
      </p:sp>
      <p:pic>
        <p:nvPicPr>
          <p:cNvPr id="4" name="Picture 3"/>
          <p:cNvPicPr>
            <a:picLocks noChangeAspect="1"/>
          </p:cNvPicPr>
          <p:nvPr/>
        </p:nvPicPr>
        <p:blipFill>
          <a:blip r:embed="rId2"/>
          <a:stretch>
            <a:fillRect/>
          </a:stretch>
        </p:blipFill>
        <p:spPr>
          <a:xfrm>
            <a:off x="6629400" y="1400320"/>
            <a:ext cx="2171700" cy="2286000"/>
          </a:xfrm>
          <a:prstGeom prst="rect">
            <a:avLst/>
          </a:prstGeom>
        </p:spPr>
      </p:pic>
    </p:spTree>
    <p:extLst>
      <p:ext uri="{BB962C8B-B14F-4D97-AF65-F5344CB8AC3E}">
        <p14:creationId xmlns:p14="http://schemas.microsoft.com/office/powerpoint/2010/main" val="22874144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LAB: CORE SAMPLING</a:t>
            </a:r>
          </a:p>
        </p:txBody>
      </p:sp>
      <p:sp>
        <p:nvSpPr>
          <p:cNvPr id="3" name="Content Placeholder 2"/>
          <p:cNvSpPr>
            <a:spLocks noGrp="1"/>
          </p:cNvSpPr>
          <p:nvPr>
            <p:ph idx="1"/>
          </p:nvPr>
        </p:nvSpPr>
        <p:spPr>
          <a:xfrm>
            <a:off x="1435608" y="1447800"/>
            <a:ext cx="7251192" cy="4800600"/>
          </a:xfrm>
        </p:spPr>
        <p:txBody>
          <a:bodyPr>
            <a:normAutofit/>
          </a:bodyPr>
          <a:lstStyle/>
          <a:p>
            <a:pPr marL="82296" indent="0">
              <a:buNone/>
            </a:pPr>
            <a:r>
              <a:rPr lang="en-US" b="1" dirty="0"/>
              <a:t>Materials:</a:t>
            </a:r>
            <a:endParaRPr lang="en-US" dirty="0"/>
          </a:p>
          <a:p>
            <a:r>
              <a:rPr lang="en-US" dirty="0"/>
              <a:t>Paper plate	</a:t>
            </a:r>
          </a:p>
          <a:p>
            <a:r>
              <a:rPr lang="en-US" dirty="0"/>
              <a:t>Cupcake	</a:t>
            </a:r>
          </a:p>
          <a:p>
            <a:r>
              <a:rPr lang="en-US" dirty="0"/>
              <a:t>Plastic knife		</a:t>
            </a:r>
          </a:p>
          <a:p>
            <a:r>
              <a:rPr lang="en-US" dirty="0"/>
              <a:t>toothpick	</a:t>
            </a:r>
          </a:p>
          <a:p>
            <a:r>
              <a:rPr lang="en-US" dirty="0"/>
              <a:t>plastic transparent straw</a:t>
            </a:r>
          </a:p>
          <a:p>
            <a:pPr>
              <a:buNone/>
            </a:pP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LAB: CORE SAMPLING</a:t>
            </a:r>
          </a:p>
        </p:txBody>
      </p:sp>
      <p:sp>
        <p:nvSpPr>
          <p:cNvPr id="3" name="Content Placeholder 2"/>
          <p:cNvSpPr>
            <a:spLocks noGrp="1"/>
          </p:cNvSpPr>
          <p:nvPr>
            <p:ph idx="1"/>
          </p:nvPr>
        </p:nvSpPr>
        <p:spPr>
          <a:xfrm>
            <a:off x="1435608" y="1447800"/>
            <a:ext cx="4736592" cy="4800600"/>
          </a:xfrm>
        </p:spPr>
        <p:txBody>
          <a:bodyPr>
            <a:normAutofit/>
          </a:bodyPr>
          <a:lstStyle/>
          <a:p>
            <a:pPr>
              <a:buNone/>
            </a:pPr>
            <a:r>
              <a:rPr lang="en-US" sz="2400" dirty="0"/>
              <a:t>1. In Section A in your lab sheet data table, draw what you think the inside of the cupcake looks like if there were three different layers present.  The layers are white, red, blue, and yellow</a:t>
            </a:r>
          </a:p>
          <a:p>
            <a:pPr>
              <a:buNone/>
            </a:pPr>
            <a:r>
              <a:rPr lang="en-US" sz="2400" dirty="0"/>
              <a:t>2. Once you have done it, have your teacher initial your drawing – do not make ANY changes to this drawing after your teacher initials it.</a:t>
            </a:r>
          </a:p>
          <a:p>
            <a:pPr>
              <a:buNone/>
            </a:pPr>
            <a:endParaRPr lang="en-US" dirty="0"/>
          </a:p>
          <a:p>
            <a:pPr>
              <a:buNone/>
            </a:pPr>
            <a:endParaRPr lang="en-US" dirty="0"/>
          </a:p>
        </p:txBody>
      </p:sp>
      <p:pic>
        <p:nvPicPr>
          <p:cNvPr id="4" name="Picture 3"/>
          <p:cNvPicPr>
            <a:picLocks noChangeAspect="1"/>
          </p:cNvPicPr>
          <p:nvPr/>
        </p:nvPicPr>
        <p:blipFill>
          <a:blip r:embed="rId2"/>
          <a:stretch>
            <a:fillRect/>
          </a:stretch>
        </p:blipFill>
        <p:spPr>
          <a:xfrm>
            <a:off x="6043283" y="1524000"/>
            <a:ext cx="2914650" cy="2133600"/>
          </a:xfrm>
          <a:prstGeom prst="rect">
            <a:avLst/>
          </a:prstGeom>
        </p:spPr>
      </p:pic>
    </p:spTree>
    <p:extLst>
      <p:ext uri="{BB962C8B-B14F-4D97-AF65-F5344CB8AC3E}">
        <p14:creationId xmlns:p14="http://schemas.microsoft.com/office/powerpoint/2010/main" val="42183852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LAB: CORE SAMPLING</a:t>
            </a:r>
          </a:p>
        </p:txBody>
      </p:sp>
      <p:sp>
        <p:nvSpPr>
          <p:cNvPr id="3" name="Content Placeholder 2"/>
          <p:cNvSpPr>
            <a:spLocks noGrp="1"/>
          </p:cNvSpPr>
          <p:nvPr>
            <p:ph idx="1"/>
          </p:nvPr>
        </p:nvSpPr>
        <p:spPr>
          <a:xfrm>
            <a:off x="1435608" y="1447800"/>
            <a:ext cx="4965192" cy="4800600"/>
          </a:xfrm>
        </p:spPr>
        <p:txBody>
          <a:bodyPr>
            <a:normAutofit/>
          </a:bodyPr>
          <a:lstStyle/>
          <a:p>
            <a:pPr marL="457200" lvl="0" indent="-376238">
              <a:buNone/>
            </a:pPr>
            <a:r>
              <a:rPr lang="en-US" sz="2400" dirty="0"/>
              <a:t>3. 	Use your straw to take a core sample in the dead center of the cupcake.  Rotate and push the straw at the same time to “drill” into your cupcake.  Pull out the sample core.</a:t>
            </a:r>
          </a:p>
          <a:p>
            <a:pPr marL="457200" lvl="0" indent="-376238">
              <a:buNone/>
            </a:pPr>
            <a:r>
              <a:rPr lang="en-US" sz="2400" dirty="0"/>
              <a:t>4. 	In Section B of your data table, draw what you think the inside of your cupcake looks like now based on the information from the core sample.  This represents the first exploration drill hole.</a:t>
            </a:r>
          </a:p>
          <a:p>
            <a:pPr>
              <a:buNone/>
            </a:pPr>
            <a:endParaRPr lang="en-US" dirty="0"/>
          </a:p>
        </p:txBody>
      </p:sp>
      <p:pic>
        <p:nvPicPr>
          <p:cNvPr id="4" name="Picture 3"/>
          <p:cNvPicPr>
            <a:picLocks noChangeAspect="1"/>
          </p:cNvPicPr>
          <p:nvPr/>
        </p:nvPicPr>
        <p:blipFill>
          <a:blip r:embed="rId2"/>
          <a:stretch>
            <a:fillRect/>
          </a:stretch>
        </p:blipFill>
        <p:spPr>
          <a:xfrm>
            <a:off x="6096000" y="1600200"/>
            <a:ext cx="2905125" cy="2143125"/>
          </a:xfrm>
          <a:prstGeom prst="rect">
            <a:avLst/>
          </a:prstGeom>
        </p:spPr>
      </p:pic>
    </p:spTree>
    <p:extLst>
      <p:ext uri="{BB962C8B-B14F-4D97-AF65-F5344CB8AC3E}">
        <p14:creationId xmlns:p14="http://schemas.microsoft.com/office/powerpoint/2010/main" val="25185029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LAB: CORE SAMPLING</a:t>
            </a:r>
          </a:p>
        </p:txBody>
      </p:sp>
      <p:sp>
        <p:nvSpPr>
          <p:cNvPr id="3" name="Content Placeholder 2"/>
          <p:cNvSpPr>
            <a:spLocks noGrp="1"/>
          </p:cNvSpPr>
          <p:nvPr>
            <p:ph idx="1"/>
          </p:nvPr>
        </p:nvSpPr>
        <p:spPr>
          <a:xfrm>
            <a:off x="1435608" y="1447800"/>
            <a:ext cx="4279392" cy="4800600"/>
          </a:xfrm>
        </p:spPr>
        <p:txBody>
          <a:bodyPr>
            <a:normAutofit/>
          </a:bodyPr>
          <a:lstStyle/>
          <a:p>
            <a:pPr marL="457200" lvl="0" indent="-376238">
              <a:buNone/>
            </a:pPr>
            <a:r>
              <a:rPr lang="en-US" sz="2400" dirty="0"/>
              <a:t>5. 	Take two additional core samples on either side of the center hole (line up the drill holes across the cupcake like this: O    </a:t>
            </a:r>
            <a:r>
              <a:rPr lang="en-US" sz="2400" dirty="0" err="1"/>
              <a:t>O</a:t>
            </a:r>
            <a:r>
              <a:rPr lang="en-US" sz="2400" dirty="0"/>
              <a:t>    O.)</a:t>
            </a:r>
          </a:p>
          <a:p>
            <a:pPr marL="457200" lvl="0" indent="-376238">
              <a:buNone/>
            </a:pPr>
            <a:r>
              <a:rPr lang="en-US" sz="2400" dirty="0"/>
              <a:t>6. 	In Section C of your data table, draw what you think the inside of your cupcake looks like now based on the information from additional core samples.  </a:t>
            </a:r>
          </a:p>
          <a:p>
            <a:pPr>
              <a:buNone/>
            </a:pPr>
            <a:endParaRPr lang="en-US" dirty="0"/>
          </a:p>
        </p:txBody>
      </p:sp>
      <p:pic>
        <p:nvPicPr>
          <p:cNvPr id="4" name="Picture 3"/>
          <p:cNvPicPr>
            <a:picLocks noChangeAspect="1"/>
          </p:cNvPicPr>
          <p:nvPr/>
        </p:nvPicPr>
        <p:blipFill>
          <a:blip r:embed="rId2"/>
          <a:stretch>
            <a:fillRect/>
          </a:stretch>
        </p:blipFill>
        <p:spPr>
          <a:xfrm>
            <a:off x="6009513" y="1478973"/>
            <a:ext cx="2924175" cy="2124075"/>
          </a:xfrm>
          <a:prstGeom prst="rect">
            <a:avLst/>
          </a:prstGeom>
        </p:spPr>
      </p:pic>
    </p:spTree>
    <p:extLst>
      <p:ext uri="{BB962C8B-B14F-4D97-AF65-F5344CB8AC3E}">
        <p14:creationId xmlns:p14="http://schemas.microsoft.com/office/powerpoint/2010/main" val="35328487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LAB: CORE SAMPLING</a:t>
            </a:r>
          </a:p>
        </p:txBody>
      </p:sp>
      <p:sp>
        <p:nvSpPr>
          <p:cNvPr id="3" name="Content Placeholder 2"/>
          <p:cNvSpPr>
            <a:spLocks noGrp="1"/>
          </p:cNvSpPr>
          <p:nvPr>
            <p:ph idx="1"/>
          </p:nvPr>
        </p:nvSpPr>
        <p:spPr>
          <a:xfrm>
            <a:off x="1435608" y="1447800"/>
            <a:ext cx="4355592" cy="4800600"/>
          </a:xfrm>
        </p:spPr>
        <p:txBody>
          <a:bodyPr>
            <a:normAutofit/>
          </a:bodyPr>
          <a:lstStyle/>
          <a:p>
            <a:pPr marL="457200" lvl="0" indent="-376238">
              <a:buNone/>
            </a:pPr>
            <a:r>
              <a:rPr lang="en-US" sz="2400" dirty="0"/>
              <a:t>7. 	Using the plastic knife, cut open your cupcake, bisecting the drill holes.</a:t>
            </a:r>
          </a:p>
          <a:p>
            <a:pPr marL="457200" lvl="0" indent="-376238">
              <a:buNone/>
            </a:pPr>
            <a:r>
              <a:rPr lang="en-US" sz="2400" dirty="0"/>
              <a:t>8. 	In Section D of your data table, draw what the cross section inside your cupcake looks like.  Compare it to your previous drawings.</a:t>
            </a:r>
          </a:p>
          <a:p>
            <a:pPr>
              <a:buNone/>
            </a:pPr>
            <a:endParaRPr lang="en-US" dirty="0"/>
          </a:p>
        </p:txBody>
      </p:sp>
      <p:pic>
        <p:nvPicPr>
          <p:cNvPr id="4" name="Picture 3"/>
          <p:cNvPicPr>
            <a:picLocks noChangeAspect="1"/>
          </p:cNvPicPr>
          <p:nvPr/>
        </p:nvPicPr>
        <p:blipFill>
          <a:blip r:embed="rId2"/>
          <a:stretch>
            <a:fillRect/>
          </a:stretch>
        </p:blipFill>
        <p:spPr>
          <a:xfrm>
            <a:off x="5638800" y="4267200"/>
            <a:ext cx="2933700" cy="2143125"/>
          </a:xfrm>
          <a:prstGeom prst="rect">
            <a:avLst/>
          </a:prstGeom>
        </p:spPr>
      </p:pic>
    </p:spTree>
    <p:extLst>
      <p:ext uri="{BB962C8B-B14F-4D97-AF65-F5344CB8AC3E}">
        <p14:creationId xmlns:p14="http://schemas.microsoft.com/office/powerpoint/2010/main" val="16778154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LAB: CORE SAMPLING</a:t>
            </a:r>
          </a:p>
        </p:txBody>
      </p:sp>
      <p:sp>
        <p:nvSpPr>
          <p:cNvPr id="3" name="Content Placeholder 2"/>
          <p:cNvSpPr>
            <a:spLocks noGrp="1"/>
          </p:cNvSpPr>
          <p:nvPr>
            <p:ph idx="1"/>
          </p:nvPr>
        </p:nvSpPr>
        <p:spPr>
          <a:xfrm>
            <a:off x="1435608" y="1447800"/>
            <a:ext cx="7251192" cy="4800600"/>
          </a:xfrm>
        </p:spPr>
        <p:txBody>
          <a:bodyPr>
            <a:normAutofit/>
          </a:bodyPr>
          <a:lstStyle/>
          <a:p>
            <a:pPr>
              <a:buFont typeface="Wingdings" panose="05000000000000000000" pitchFamily="2" charset="2"/>
              <a:buChar char="ü"/>
            </a:pPr>
            <a:r>
              <a:rPr lang="en-US" dirty="0"/>
              <a:t>Once you are finished with the core sampling and drawing your cross sections, bring your paper to a teacher for verification that the lab is complete.</a:t>
            </a:r>
          </a:p>
          <a:p>
            <a:pPr>
              <a:buFont typeface="Wingdings" panose="05000000000000000000" pitchFamily="2" charset="2"/>
              <a:buChar char="ü"/>
            </a:pPr>
            <a:r>
              <a:rPr lang="en-US" dirty="0"/>
              <a:t>ONLY THEN can you eat the cupcake.</a:t>
            </a:r>
          </a:p>
          <a:p>
            <a:pPr marL="82296" indent="0">
              <a:buNone/>
            </a:pPr>
            <a:endParaRPr lang="en-US" dirty="0"/>
          </a:p>
        </p:txBody>
      </p:sp>
    </p:spTree>
    <p:extLst>
      <p:ext uri="{BB962C8B-B14F-4D97-AF65-F5344CB8AC3E}">
        <p14:creationId xmlns:p14="http://schemas.microsoft.com/office/powerpoint/2010/main" val="34722561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TO DO</a:t>
            </a:r>
          </a:p>
        </p:txBody>
      </p:sp>
      <p:sp>
        <p:nvSpPr>
          <p:cNvPr id="3" name="Content Placeholder 2"/>
          <p:cNvSpPr>
            <a:spLocks noGrp="1"/>
          </p:cNvSpPr>
          <p:nvPr>
            <p:ph idx="1"/>
          </p:nvPr>
        </p:nvSpPr>
        <p:spPr/>
        <p:txBody>
          <a:bodyPr/>
          <a:lstStyle/>
          <a:p>
            <a:r>
              <a:rPr lang="en-US" dirty="0"/>
              <a:t>Review #28 due tomorrow.</a:t>
            </a:r>
          </a:p>
          <a:p>
            <a:r>
              <a:rPr lang="en-US" dirty="0"/>
              <a:t>Answer the Evaluation </a:t>
            </a:r>
            <a:r>
              <a:rPr lang="en-US"/>
              <a:t>and Discussion questions.</a:t>
            </a:r>
            <a:endParaRPr lang="en-US" dirty="0"/>
          </a:p>
        </p:txBody>
      </p:sp>
    </p:spTree>
    <p:extLst>
      <p:ext uri="{BB962C8B-B14F-4D97-AF65-F5344CB8AC3E}">
        <p14:creationId xmlns:p14="http://schemas.microsoft.com/office/powerpoint/2010/main" val="1418632997"/>
      </p:ext>
    </p:extLst>
  </p:cSld>
  <p:clrMapOvr>
    <a:masterClrMapping/>
  </p:clrMapOvr>
</p:sld>
</file>

<file path=ppt/theme/_rels/theme5.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Solstic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851</TotalTime>
  <Words>1238</Words>
  <Application>Microsoft Office PowerPoint</Application>
  <PresentationFormat>On-screen Show (4:3)</PresentationFormat>
  <Paragraphs>211</Paragraphs>
  <Slides>45</Slides>
  <Notes>6</Notes>
  <HiddenSlides>0</HiddenSlides>
  <MMClips>0</MMClips>
  <ScaleCrop>false</ScaleCrop>
  <HeadingPairs>
    <vt:vector size="6" baseType="variant">
      <vt:variant>
        <vt:lpstr>Fonts Used</vt:lpstr>
      </vt:variant>
      <vt:variant>
        <vt:i4>7</vt:i4>
      </vt:variant>
      <vt:variant>
        <vt:lpstr>Theme</vt:lpstr>
      </vt:variant>
      <vt:variant>
        <vt:i4>5</vt:i4>
      </vt:variant>
      <vt:variant>
        <vt:lpstr>Slide Titles</vt:lpstr>
      </vt:variant>
      <vt:variant>
        <vt:i4>45</vt:i4>
      </vt:variant>
    </vt:vector>
  </HeadingPairs>
  <TitlesOfParts>
    <vt:vector size="57" baseType="lpstr">
      <vt:lpstr>ＭＳ Ｐゴシック</vt:lpstr>
      <vt:lpstr>Arial</vt:lpstr>
      <vt:lpstr>Calibri</vt:lpstr>
      <vt:lpstr>Gill Sans MT</vt:lpstr>
      <vt:lpstr>Verdana</vt:lpstr>
      <vt:lpstr>Wingdings</vt:lpstr>
      <vt:lpstr>Wingdings 2</vt:lpstr>
      <vt:lpstr>Blank Presentation</vt:lpstr>
      <vt:lpstr>2_Custom Design</vt:lpstr>
      <vt:lpstr>1_Custom Design</vt:lpstr>
      <vt:lpstr>Custom Design</vt:lpstr>
      <vt:lpstr>Solstice</vt:lpstr>
      <vt:lpstr>DO NOW</vt:lpstr>
      <vt:lpstr>REVIEW</vt:lpstr>
      <vt:lpstr>MINERAL RESOURCES AND MINING</vt:lpstr>
      <vt:lpstr>MINERAL RESOURCES</vt:lpstr>
      <vt:lpstr>MINERAL RESOURCES</vt:lpstr>
      <vt:lpstr>METALLIC RESOURCES</vt:lpstr>
      <vt:lpstr>METALLIC RESOURCES</vt:lpstr>
      <vt:lpstr>NON-METALLIC RESOURCES</vt:lpstr>
      <vt:lpstr>NON-METALLIC RESOURCES</vt:lpstr>
      <vt:lpstr>ENERGY RESOURCES</vt:lpstr>
      <vt:lpstr>ENERGY RESOURCES</vt:lpstr>
      <vt:lpstr>ENERGY RESOURCES</vt:lpstr>
      <vt:lpstr>ENERGY RESOURCES</vt:lpstr>
      <vt:lpstr>HOW MINERALS FORM</vt:lpstr>
      <vt:lpstr>MINERALS FROM MAGMA</vt:lpstr>
      <vt:lpstr>MINERALS FROM MAGMA</vt:lpstr>
      <vt:lpstr>MINERALS FROM SOLUTIONS</vt:lpstr>
      <vt:lpstr>MINERALS FROM THE WATER CYCLE</vt:lpstr>
      <vt:lpstr>MINERALS FROM THE WATER CYCLE</vt:lpstr>
      <vt:lpstr>MINERALS FROM HEAT AND PRESSURE</vt:lpstr>
      <vt:lpstr>MINERALS FROM HEAT AND PRESSURE</vt:lpstr>
      <vt:lpstr>MINERALS AND PLATE TECTONICS</vt:lpstr>
      <vt:lpstr>PowerPoint Presentation</vt:lpstr>
      <vt:lpstr>MINERALS AND PLATE TECTONICS</vt:lpstr>
      <vt:lpstr>PowerPoint Presentation</vt:lpstr>
      <vt:lpstr>PEOPLE USE MINERALS </vt:lpstr>
      <vt:lpstr>PEOPLE USE MINERALS </vt:lpstr>
      <vt:lpstr>ORES</vt:lpstr>
      <vt:lpstr>MINING OF ORES</vt:lpstr>
      <vt:lpstr>MINING PROCESS</vt:lpstr>
      <vt:lpstr>WASTE MATERIAL</vt:lpstr>
      <vt:lpstr>METHOD:   OPEN-PIT MINING</vt:lpstr>
      <vt:lpstr>METHOD:   AREA STRIP MINING</vt:lpstr>
      <vt:lpstr>METHOD:  MOUNTAINTOP REMOVAL</vt:lpstr>
      <vt:lpstr>METHOD:  SUBSURFACE MINING</vt:lpstr>
      <vt:lpstr>MINING RECLAMATION</vt:lpstr>
      <vt:lpstr>REVIEW</vt:lpstr>
      <vt:lpstr>LAB: CORE SAMPLING</vt:lpstr>
      <vt:lpstr>LAB: CORE SAMPLING</vt:lpstr>
      <vt:lpstr>LAB: CORE SAMPLING</vt:lpstr>
      <vt:lpstr>LAB: CORE SAMPLING</vt:lpstr>
      <vt:lpstr>LAB: CORE SAMPLING</vt:lpstr>
      <vt:lpstr>LAB: CORE SAMPLING</vt:lpstr>
      <vt:lpstr>LAB: CORE SAMPLING</vt:lpstr>
      <vt:lpstr>TO DO</vt:lpstr>
    </vt:vector>
  </TitlesOfParts>
  <Company>Laura Murray Productions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15</dc:title>
  <dc:creator>you</dc:creator>
  <cp:lastModifiedBy>Nancy Brim</cp:lastModifiedBy>
  <cp:revision>84</cp:revision>
  <dcterms:created xsi:type="dcterms:W3CDTF">2006-11-08T23:31:22Z</dcterms:created>
  <dcterms:modified xsi:type="dcterms:W3CDTF">2017-04-16T02:16:48Z</dcterms:modified>
</cp:coreProperties>
</file>