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8" r:id="rId2"/>
    <p:sldId id="262" r:id="rId3"/>
    <p:sldId id="280" r:id="rId4"/>
    <p:sldId id="263" r:id="rId5"/>
    <p:sldId id="282" r:id="rId6"/>
    <p:sldId id="264" r:id="rId7"/>
    <p:sldId id="277" r:id="rId8"/>
    <p:sldId id="283" r:id="rId9"/>
    <p:sldId id="284" r:id="rId10"/>
    <p:sldId id="285" r:id="rId11"/>
    <p:sldId id="286" r:id="rId12"/>
    <p:sldId id="287" r:id="rId13"/>
    <p:sldId id="288" r:id="rId14"/>
    <p:sldId id="267" r:id="rId15"/>
    <p:sldId id="289" r:id="rId16"/>
    <p:sldId id="292" r:id="rId17"/>
    <p:sldId id="291" r:id="rId18"/>
    <p:sldId id="293" r:id="rId19"/>
    <p:sldId id="279" r:id="rId20"/>
    <p:sldId id="295" r:id="rId21"/>
    <p:sldId id="294" r:id="rId22"/>
    <p:sldId id="268"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85BEC1"/>
    <a:srgbClr val="75BF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7" autoAdjust="0"/>
    <p:restoredTop sz="94660"/>
  </p:normalViewPr>
  <p:slideViewPr>
    <p:cSldViewPr>
      <p:cViewPr varScale="1">
        <p:scale>
          <a:sx n="101" d="100"/>
          <a:sy n="101" d="100"/>
        </p:scale>
        <p:origin x="1068" y="10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6" name="Date Placeholder 6"/>
          <p:cNvSpPr>
            <a:spLocks noGrp="1"/>
          </p:cNvSpPr>
          <p:nvPr>
            <p:ph type="dt" sz="half" idx="10"/>
          </p:nvPr>
        </p:nvSpPr>
        <p:spPr/>
        <p:txBody>
          <a:bodyPr/>
          <a:lstStyle>
            <a:lvl1pPr>
              <a:defRPr/>
            </a:lvl1pPr>
            <a:extLst/>
          </a:lstStyle>
          <a:p>
            <a:pPr>
              <a:defRPr/>
            </a:pPr>
            <a:fld id="{696F3FB4-14F4-471C-AD1F-1474C243FF3C}" type="datetimeFigureOut">
              <a:rPr lang="en-US"/>
              <a:pPr>
                <a:defRPr/>
              </a:pPr>
              <a:t>2/24/2017</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lstStyle>
          <a:p>
            <a:fld id="{4F21D91B-D58E-4972-B53A-9BD28D8C1691}" type="slidenum">
              <a:rPr lang="en-US" altLang="en-US"/>
              <a:pPr/>
              <a:t>‹#›</a:t>
            </a:fld>
            <a:endParaRPr lang="en-US" altLang="en-US"/>
          </a:p>
        </p:txBody>
      </p:sp>
    </p:spTree>
    <p:extLst>
      <p:ext uri="{BB962C8B-B14F-4D97-AF65-F5344CB8AC3E}">
        <p14:creationId xmlns:p14="http://schemas.microsoft.com/office/powerpoint/2010/main" val="925615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E4BF9992-4037-4159-A34D-1C51C738FB0B}" type="datetimeFigureOut">
              <a:rPr lang="en-US"/>
              <a:pPr>
                <a:defRPr/>
              </a:pPr>
              <a:t>2/24/2017</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fld id="{3C3AF1F4-28E7-45D2-ADEC-0852E520B9A9}" type="slidenum">
              <a:rPr lang="en-US" altLang="en-US"/>
              <a:pPr/>
              <a:t>‹#›</a:t>
            </a:fld>
            <a:endParaRPr lang="en-US" altLang="en-US"/>
          </a:p>
        </p:txBody>
      </p:sp>
    </p:spTree>
    <p:extLst>
      <p:ext uri="{BB962C8B-B14F-4D97-AF65-F5344CB8AC3E}">
        <p14:creationId xmlns:p14="http://schemas.microsoft.com/office/powerpoint/2010/main" val="3942845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885B1E45-C447-4ED2-A917-EBB06BA5C1AA}" type="datetimeFigureOut">
              <a:rPr lang="en-US"/>
              <a:pPr>
                <a:defRPr/>
              </a:pPr>
              <a:t>2/24/2017</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fld id="{0784B9AC-C804-4291-8882-3B916DF1F031}" type="slidenum">
              <a:rPr lang="en-US" altLang="en-US"/>
              <a:pPr/>
              <a:t>‹#›</a:t>
            </a:fld>
            <a:endParaRPr lang="en-US" altLang="en-US"/>
          </a:p>
        </p:txBody>
      </p:sp>
    </p:spTree>
    <p:extLst>
      <p:ext uri="{BB962C8B-B14F-4D97-AF65-F5344CB8AC3E}">
        <p14:creationId xmlns:p14="http://schemas.microsoft.com/office/powerpoint/2010/main" val="2641763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p:cNvSpPr>
            <a:spLocks noGrp="1"/>
          </p:cNvSpPr>
          <p:nvPr>
            <p:ph type="dt" sz="half" idx="10"/>
          </p:nvPr>
        </p:nvSpPr>
        <p:spPr/>
        <p:txBody>
          <a:bodyPr/>
          <a:lstStyle>
            <a:lvl1pPr>
              <a:defRPr/>
            </a:lvl1pPr>
          </a:lstStyle>
          <a:p>
            <a:pPr>
              <a:defRPr/>
            </a:pPr>
            <a:fld id="{15575E8D-8EEE-4603-AD5F-BF3CFDC7C6F9}" type="datetimeFigureOut">
              <a:rPr lang="en-US"/>
              <a:pPr>
                <a:defRPr/>
              </a:pPr>
              <a:t>2/24/2017</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fld id="{8D494A61-331F-4A67-9458-D95EE0D40332}" type="slidenum">
              <a:rPr lang="en-US" altLang="en-US"/>
              <a:pPr/>
              <a:t>‹#›</a:t>
            </a:fld>
            <a:endParaRPr lang="en-US" altLang="en-US"/>
          </a:p>
        </p:txBody>
      </p:sp>
    </p:spTree>
    <p:extLst>
      <p:ext uri="{BB962C8B-B14F-4D97-AF65-F5344CB8AC3E}">
        <p14:creationId xmlns:p14="http://schemas.microsoft.com/office/powerpoint/2010/main" val="128695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extLst/>
          </a:lstStyle>
          <a:p>
            <a:pPr>
              <a:defRPr/>
            </a:pPr>
            <a:fld id="{1A36DAC4-CB26-4761-8AC4-2EE4136D1B20}" type="datetimeFigureOut">
              <a:rPr lang="en-US"/>
              <a:pPr>
                <a:defRPr/>
              </a:pPr>
              <a:t>2/24/2017</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D57E7F75-BF06-4BF6-93E2-535E1D986D22}" type="slidenum">
              <a:rPr lang="en-US" altLang="en-US"/>
              <a:pPr/>
              <a:t>‹#›</a:t>
            </a:fld>
            <a:endParaRPr lang="en-US" altLang="en-US"/>
          </a:p>
        </p:txBody>
      </p:sp>
    </p:spTree>
    <p:extLst>
      <p:ext uri="{BB962C8B-B14F-4D97-AF65-F5344CB8AC3E}">
        <p14:creationId xmlns:p14="http://schemas.microsoft.com/office/powerpoint/2010/main" val="22453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a:t>Click to edit Master title style</a:t>
            </a:r>
          </a:p>
        </p:txBody>
      </p:sp>
      <p:sp>
        <p:nvSpPr>
          <p:cNvPr id="3" name="Date Placeholder 23"/>
          <p:cNvSpPr>
            <a:spLocks noGrp="1"/>
          </p:cNvSpPr>
          <p:nvPr>
            <p:ph type="dt" sz="half" idx="10"/>
          </p:nvPr>
        </p:nvSpPr>
        <p:spPr/>
        <p:txBody>
          <a:bodyPr/>
          <a:lstStyle>
            <a:lvl1pPr>
              <a:defRPr/>
            </a:lvl1pPr>
          </a:lstStyle>
          <a:p>
            <a:pPr>
              <a:defRPr/>
            </a:pPr>
            <a:fld id="{FAE821D8-826C-468F-A4C2-863B6DA02B3F}" type="datetimeFigureOut">
              <a:rPr lang="en-US"/>
              <a:pPr>
                <a:defRPr/>
              </a:pPr>
              <a:t>2/24/2017</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fld id="{F832CDE1-ADDF-4606-AF6B-49BE16AA5F76}" type="slidenum">
              <a:rPr lang="en-US" altLang="en-US"/>
              <a:pPr/>
              <a:t>‹#›</a:t>
            </a:fld>
            <a:endParaRPr lang="en-US" altLang="en-US"/>
          </a:p>
        </p:txBody>
      </p:sp>
    </p:spTree>
    <p:extLst>
      <p:ext uri="{BB962C8B-B14F-4D97-AF65-F5344CB8AC3E}">
        <p14:creationId xmlns:p14="http://schemas.microsoft.com/office/powerpoint/2010/main" val="2972108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D0E0CFF6-C444-43D4-AB99-19EB3DCCBF3A}" type="datetimeFigureOut">
              <a:rPr lang="en-US"/>
              <a:pPr>
                <a:defRPr/>
              </a:pPr>
              <a:t>2/24/2017</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34C245F3-39B8-46A8-9C02-8731662ABD90}" type="slidenum">
              <a:rPr lang="en-US" altLang="en-US"/>
              <a:pPr/>
              <a:t>‹#›</a:t>
            </a:fld>
            <a:endParaRPr lang="en-US" altLang="en-US"/>
          </a:p>
        </p:txBody>
      </p:sp>
    </p:spTree>
    <p:extLst>
      <p:ext uri="{BB962C8B-B14F-4D97-AF65-F5344CB8AC3E}">
        <p14:creationId xmlns:p14="http://schemas.microsoft.com/office/powerpoint/2010/main" val="1714781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fld id="{C34ABC2A-98A3-4E0C-80DB-34AB75042A62}" type="datetimeFigureOut">
              <a:rPr lang="en-US"/>
              <a:pPr>
                <a:defRPr/>
              </a:pPr>
              <a:t>2/24/2017</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08DFB606-3829-4B70-95A9-F538A46BCD38}" type="slidenum">
              <a:rPr lang="en-US" altLang="en-US"/>
              <a:pPr/>
              <a:t>‹#›</a:t>
            </a:fld>
            <a:endParaRPr lang="en-US" altLang="en-US"/>
          </a:p>
        </p:txBody>
      </p:sp>
    </p:spTree>
    <p:extLst>
      <p:ext uri="{BB962C8B-B14F-4D97-AF65-F5344CB8AC3E}">
        <p14:creationId xmlns:p14="http://schemas.microsoft.com/office/powerpoint/2010/main" val="2283148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a:t>Click to edit Master title style</a:t>
            </a: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177ED0F1-3F7D-43CC-8A2D-D3FBF442814C}" type="datetimeFigureOut">
              <a:rPr lang="en-US"/>
              <a:pPr>
                <a:defRPr/>
              </a:pPr>
              <a:t>2/24/2017</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8EC654E7-CAE7-4686-BD91-2E0D8F466056}" type="slidenum">
              <a:rPr lang="en-US" altLang="en-US"/>
              <a:pPr/>
              <a:t>‹#›</a:t>
            </a:fld>
            <a:endParaRPr lang="en-US" altLang="en-US"/>
          </a:p>
        </p:txBody>
      </p:sp>
    </p:spTree>
    <p:extLst>
      <p:ext uri="{BB962C8B-B14F-4D97-AF65-F5344CB8AC3E}">
        <p14:creationId xmlns:p14="http://schemas.microsoft.com/office/powerpoint/2010/main" val="1216536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A2766F8E-9C7F-4103-AD52-01D63AC36EAF}" type="datetimeFigureOut">
              <a:rPr lang="en-US"/>
              <a:pPr>
                <a:defRPr/>
              </a:pPr>
              <a:t>2/24/2017</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fld id="{F9A1FCB4-21D8-4DFA-B587-8B1E2F0DD8B7}" type="slidenum">
              <a:rPr lang="en-US" altLang="en-US"/>
              <a:pPr/>
              <a:t>‹#›</a:t>
            </a:fld>
            <a:endParaRPr lang="en-US" altLang="en-US"/>
          </a:p>
        </p:txBody>
      </p:sp>
    </p:spTree>
    <p:extLst>
      <p:ext uri="{BB962C8B-B14F-4D97-AF65-F5344CB8AC3E}">
        <p14:creationId xmlns:p14="http://schemas.microsoft.com/office/powerpoint/2010/main" val="512555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9A11A13C-2311-42E0-86BA-57F8A09060B7}" type="datetimeFigureOut">
              <a:rPr lang="en-US"/>
              <a:pPr>
                <a:defRPr/>
              </a:pPr>
              <a:t>2/24/2017</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fld id="{E69C8DBC-2181-4FA7-BA97-EC5C2586EA22}" type="slidenum">
              <a:rPr lang="en-US" altLang="en-US"/>
              <a:pPr/>
              <a:t>‹#›</a:t>
            </a:fld>
            <a:endParaRPr lang="en-US" altLang="en-US"/>
          </a:p>
        </p:txBody>
      </p:sp>
    </p:spTree>
    <p:extLst>
      <p:ext uri="{BB962C8B-B14F-4D97-AF65-F5344CB8AC3E}">
        <p14:creationId xmlns:p14="http://schemas.microsoft.com/office/powerpoint/2010/main" val="2522031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p>
            <a:r>
              <a:rPr lang="en-US"/>
              <a:t>Click to edit Master title style</a:t>
            </a:r>
          </a:p>
        </p:txBody>
      </p:sp>
      <p:sp>
        <p:nvSpPr>
          <p:cNvPr id="1033" name="Text Placeholder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32B3233C-DAA8-49C8-93FE-40AD1C79AB91}" type="datetimeFigureOut">
              <a:rPr lang="en-US"/>
              <a:pPr>
                <a:defRPr/>
              </a:pPr>
              <a:t>2/24/2017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a:defRPr sz="1200">
                <a:solidFill>
                  <a:srgbClr val="B5A788"/>
                </a:solidFill>
              </a:defRPr>
            </a:lvl1pPr>
          </a:lstStyle>
          <a:p>
            <a:fld id="{7250CC82-BDDF-4DC9-AB84-EBC1AB7C8FBE}" type="slidenum">
              <a:rPr lang="en-US" altLang="en-US"/>
              <a:pPr/>
              <a:t>‹#›</a:t>
            </a:fld>
            <a:endParaRPr lang="en-US" alt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68" r:id="rId1"/>
    <p:sldLayoutId id="2147483763" r:id="rId2"/>
    <p:sldLayoutId id="2147483769" r:id="rId3"/>
    <p:sldLayoutId id="2147483764" r:id="rId4"/>
    <p:sldLayoutId id="2147483770" r:id="rId5"/>
    <p:sldLayoutId id="2147483765" r:id="rId6"/>
    <p:sldLayoutId id="2147483771" r:id="rId7"/>
    <p:sldLayoutId id="2147483772" r:id="rId8"/>
    <p:sldLayoutId id="2147483773" r:id="rId9"/>
    <p:sldLayoutId id="2147483766" r:id="rId10"/>
    <p:sldLayoutId id="2147483767" r:id="rId11"/>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anose="020B0604030504040204"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anose="05020102010507070707"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anose="05020102010507070707"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vert="horz" wrap="square" lIns="91440" tIns="45720" rIns="91440" bIns="45720" numCol="1" anchorCtr="0" compatLnSpc="1">
            <a:prstTxWarp prst="textNoShape">
              <a:avLst/>
            </a:prstTxWarp>
          </a:bodyPr>
          <a:lstStyle/>
          <a:p>
            <a:pPr eaLnBrk="1" hangingPunct="1">
              <a:defRPr/>
            </a:pPr>
            <a:r>
              <a:rPr lang="en-US" sz="5400" b="1" dirty="0">
                <a:effectLst>
                  <a:outerShdw blurRad="38100" dist="38100" dir="2700000" algn="tl">
                    <a:srgbClr val="C0C0C0"/>
                  </a:outerShdw>
                </a:effectLst>
              </a:rPr>
              <a:t>DO NOW</a:t>
            </a:r>
          </a:p>
        </p:txBody>
      </p:sp>
      <p:sp>
        <p:nvSpPr>
          <p:cNvPr id="3" name="Content Placeholder 2"/>
          <p:cNvSpPr>
            <a:spLocks noGrp="1"/>
          </p:cNvSpPr>
          <p:nvPr>
            <p:ph idx="4294967295"/>
          </p:nvPr>
        </p:nvSpPr>
        <p:spPr>
          <a:xfrm>
            <a:off x="1066800" y="1447800"/>
            <a:ext cx="7867650" cy="4800600"/>
          </a:xfrm>
        </p:spPr>
        <p:txBody>
          <a:bodyPr>
            <a:normAutofit/>
          </a:bodyPr>
          <a:lstStyle/>
          <a:p>
            <a:pPr marL="652463" indent="-571500" eaLnBrk="1" hangingPunct="1">
              <a:buFont typeface="Wingdings" panose="05000000000000000000" pitchFamily="2" charset="2"/>
              <a:buChar char="ü"/>
              <a:defRPr/>
            </a:pPr>
            <a:r>
              <a:rPr lang="en-US" sz="3600" dirty="0"/>
              <a:t>Pick up the notes and the lab.</a:t>
            </a:r>
          </a:p>
          <a:p>
            <a:pPr marL="652463" indent="-571500" eaLnBrk="1" hangingPunct="1">
              <a:buFont typeface="Wingdings" panose="05000000000000000000" pitchFamily="2" charset="2"/>
              <a:buChar char="ü"/>
              <a:defRPr/>
            </a:pPr>
            <a:r>
              <a:rPr lang="en-US" sz="3600" dirty="0"/>
              <a:t>Big Chill Project is due Friday along with your blue sheet.</a:t>
            </a:r>
          </a:p>
          <a:p>
            <a:pPr marL="355600" lvl="1" indent="0" eaLnBrk="1" hangingPunct="1">
              <a:buFont typeface="Wingdings 2" pitchFamily="18" charset="2"/>
              <a:buNone/>
              <a:defRPr/>
            </a:pPr>
            <a:endParaRPr lang="en-US" sz="3600" dirty="0"/>
          </a:p>
          <a:p>
            <a:pPr marL="595313" indent="-514350" eaLnBrk="1" hangingPunct="1">
              <a:defRPr/>
            </a:pP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5400" b="1" dirty="0">
                <a:solidFill>
                  <a:schemeClr val="tx2">
                    <a:satMod val="130000"/>
                  </a:schemeClr>
                </a:solidFill>
              </a:rPr>
              <a:t>PRESSURE</a:t>
            </a:r>
          </a:p>
        </p:txBody>
      </p:sp>
      <p:sp>
        <p:nvSpPr>
          <p:cNvPr id="15363" name="Content Placeholder 2"/>
          <p:cNvSpPr>
            <a:spLocks noGrp="1"/>
          </p:cNvSpPr>
          <p:nvPr>
            <p:ph idx="1"/>
          </p:nvPr>
        </p:nvSpPr>
        <p:spPr/>
        <p:txBody>
          <a:bodyPr/>
          <a:lstStyle/>
          <a:p>
            <a:pPr eaLnBrk="1" hangingPunct="1"/>
            <a:r>
              <a:rPr lang="en-US" altLang="en-US" sz="2800" dirty="0"/>
              <a:t>Pressure is the </a:t>
            </a:r>
            <a:r>
              <a:rPr lang="en-US" altLang="en-US" sz="2800" b="1" dirty="0">
                <a:solidFill>
                  <a:srgbClr val="FF0000"/>
                </a:solidFill>
              </a:rPr>
              <a:t>force per unit area</a:t>
            </a:r>
            <a:r>
              <a:rPr lang="en-US" altLang="en-US" sz="2800" dirty="0"/>
              <a:t>.  </a:t>
            </a:r>
          </a:p>
          <a:p>
            <a:pPr eaLnBrk="1" hangingPunct="1"/>
            <a:r>
              <a:rPr lang="en-US" altLang="en-US" sz="2800" dirty="0"/>
              <a:t>Gases exert </a:t>
            </a:r>
            <a:r>
              <a:rPr lang="en-US" altLang="en-US" sz="2800" b="1" dirty="0">
                <a:solidFill>
                  <a:srgbClr val="FF0000"/>
                </a:solidFill>
              </a:rPr>
              <a:t>pressure</a:t>
            </a:r>
            <a:r>
              <a:rPr lang="en-US" altLang="en-US" sz="2800" dirty="0"/>
              <a:t> when they hit the </a:t>
            </a:r>
            <a:r>
              <a:rPr lang="en-US" altLang="en-US" sz="2800" b="1" dirty="0">
                <a:solidFill>
                  <a:srgbClr val="FF0000"/>
                </a:solidFill>
              </a:rPr>
              <a:t>walls</a:t>
            </a:r>
            <a:r>
              <a:rPr lang="en-US" altLang="en-US" sz="2800" dirty="0"/>
              <a:t> of their container. </a:t>
            </a:r>
          </a:p>
          <a:p>
            <a:r>
              <a:rPr lang="en-US" sz="2800" dirty="0"/>
              <a:t>Even though a gas molecule has little </a:t>
            </a:r>
            <a:r>
              <a:rPr lang="en-US" sz="2800" b="1" dirty="0">
                <a:solidFill>
                  <a:srgbClr val="FF0000"/>
                </a:solidFill>
              </a:rPr>
              <a:t>mass</a:t>
            </a:r>
            <a:r>
              <a:rPr lang="en-US" sz="2800" dirty="0"/>
              <a:t>, million of millions of millions of gas molecule’s pressure can add up.</a:t>
            </a:r>
            <a:endParaRPr lang="en-US" sz="2800" b="1" dirty="0"/>
          </a:p>
        </p:txBody>
      </p:sp>
      <p:pic>
        <p:nvPicPr>
          <p:cNvPr id="4" name="Content Placeholder 3"/>
          <p:cNvPicPr>
            <a:picLocks noChangeAspect="1"/>
          </p:cNvPicPr>
          <p:nvPr/>
        </p:nvPicPr>
        <p:blipFill>
          <a:blip r:embed="rId2"/>
          <a:stretch>
            <a:fillRect/>
          </a:stretch>
        </p:blipFill>
        <p:spPr bwMode="auto">
          <a:xfrm>
            <a:off x="5188251" y="4038600"/>
            <a:ext cx="3577789"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a:stretch>
            <a:fillRect/>
          </a:stretch>
        </p:blipFill>
        <p:spPr>
          <a:xfrm>
            <a:off x="2067076" y="4495800"/>
            <a:ext cx="2451100" cy="20734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3">
                                            <p:txEl>
                                              <p:pRg st="2" end="2"/>
                                            </p:txEl>
                                          </p:spTgt>
                                        </p:tgtEl>
                                        <p:attrNameLst>
                                          <p:attrName>style.visibility</p:attrName>
                                        </p:attrNameLst>
                                      </p:cBhvr>
                                      <p:to>
                                        <p:strVal val="visible"/>
                                      </p:to>
                                    </p:set>
                                    <p:anim calcmode="lin" valueType="num">
                                      <p:cBhvr additive="base">
                                        <p:cTn id="19"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5400" b="1" dirty="0">
                <a:solidFill>
                  <a:schemeClr val="tx2">
                    <a:satMod val="130000"/>
                  </a:schemeClr>
                </a:solidFill>
              </a:rPr>
              <a:t>PRESSURE</a:t>
            </a:r>
          </a:p>
        </p:txBody>
      </p:sp>
      <p:sp>
        <p:nvSpPr>
          <p:cNvPr id="15363" name="Content Placeholder 2"/>
          <p:cNvSpPr>
            <a:spLocks noGrp="1"/>
          </p:cNvSpPr>
          <p:nvPr>
            <p:ph idx="1"/>
          </p:nvPr>
        </p:nvSpPr>
        <p:spPr>
          <a:xfrm>
            <a:off x="1435100" y="1447800"/>
            <a:ext cx="4660900" cy="4800600"/>
          </a:xfrm>
        </p:spPr>
        <p:txBody>
          <a:bodyPr/>
          <a:lstStyle/>
          <a:p>
            <a:r>
              <a:rPr lang="en-US" sz="2800" dirty="0"/>
              <a:t>There is pressure exerted by the </a:t>
            </a:r>
            <a:r>
              <a:rPr lang="en-US" sz="2800" b="1" dirty="0">
                <a:solidFill>
                  <a:srgbClr val="FF0000"/>
                </a:solidFill>
              </a:rPr>
              <a:t>atmosphere</a:t>
            </a:r>
            <a:r>
              <a:rPr lang="en-US" sz="2800" dirty="0"/>
              <a:t>.  </a:t>
            </a:r>
          </a:p>
          <a:p>
            <a:r>
              <a:rPr lang="en-US" sz="2800" dirty="0"/>
              <a:t>At sea level this pressure is equal to </a:t>
            </a:r>
            <a:r>
              <a:rPr lang="en-US" sz="2800" b="1" dirty="0">
                <a:solidFill>
                  <a:srgbClr val="FF0000"/>
                </a:solidFill>
              </a:rPr>
              <a:t>one</a:t>
            </a:r>
            <a:r>
              <a:rPr lang="en-US" sz="2800" dirty="0"/>
              <a:t> atmosphere.  </a:t>
            </a:r>
          </a:p>
          <a:p>
            <a:r>
              <a:rPr lang="en-US" sz="2800" dirty="0"/>
              <a:t>Move </a:t>
            </a:r>
            <a:r>
              <a:rPr lang="en-US" sz="2800" b="1" dirty="0">
                <a:solidFill>
                  <a:srgbClr val="FF0000"/>
                </a:solidFill>
              </a:rPr>
              <a:t>up</a:t>
            </a:r>
            <a:r>
              <a:rPr lang="en-US" sz="2800" dirty="0"/>
              <a:t> in altitude and the pressure </a:t>
            </a:r>
            <a:r>
              <a:rPr lang="en-US" sz="2800" b="1" dirty="0">
                <a:solidFill>
                  <a:srgbClr val="FF0000"/>
                </a:solidFill>
              </a:rPr>
              <a:t>decreases</a:t>
            </a:r>
            <a:r>
              <a:rPr lang="en-US" sz="2800" dirty="0"/>
              <a:t>.  There is </a:t>
            </a:r>
            <a:r>
              <a:rPr lang="en-US" sz="2800" b="1" dirty="0">
                <a:solidFill>
                  <a:srgbClr val="FF0000"/>
                </a:solidFill>
              </a:rPr>
              <a:t>less</a:t>
            </a:r>
            <a:r>
              <a:rPr lang="en-US" sz="2800" dirty="0"/>
              <a:t> atmosphere pushing down.  </a:t>
            </a:r>
            <a:endParaRPr lang="en-US" altLang="en-US" sz="2800" dirty="0"/>
          </a:p>
          <a:p>
            <a:pPr eaLnBrk="1" hangingPunct="1"/>
            <a:endParaRPr lang="en-US" altLang="en-US" dirty="0"/>
          </a:p>
        </p:txBody>
      </p:sp>
      <p:pic>
        <p:nvPicPr>
          <p:cNvPr id="4" name="Picture 3"/>
          <p:cNvPicPr>
            <a:picLocks noChangeAspect="1"/>
          </p:cNvPicPr>
          <p:nvPr/>
        </p:nvPicPr>
        <p:blipFill>
          <a:blip r:embed="rId2"/>
          <a:stretch>
            <a:fillRect/>
          </a:stretch>
        </p:blipFill>
        <p:spPr>
          <a:xfrm>
            <a:off x="6248400" y="1143000"/>
            <a:ext cx="2689592" cy="4876800"/>
          </a:xfrm>
          <a:prstGeom prst="rect">
            <a:avLst/>
          </a:prstGeom>
        </p:spPr>
      </p:pic>
    </p:spTree>
    <p:extLst>
      <p:ext uri="{BB962C8B-B14F-4D97-AF65-F5344CB8AC3E}">
        <p14:creationId xmlns:p14="http://schemas.microsoft.com/office/powerpoint/2010/main" val="89627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PRESSURE</a:t>
            </a:r>
          </a:p>
        </p:txBody>
      </p:sp>
      <p:pic>
        <p:nvPicPr>
          <p:cNvPr id="5" name="Picture 4"/>
          <p:cNvPicPr>
            <a:picLocks noChangeAspect="1"/>
          </p:cNvPicPr>
          <p:nvPr/>
        </p:nvPicPr>
        <p:blipFill>
          <a:blip r:embed="rId2"/>
          <a:stretch>
            <a:fillRect/>
          </a:stretch>
        </p:blipFill>
        <p:spPr>
          <a:xfrm>
            <a:off x="1905000" y="1905000"/>
            <a:ext cx="2527300" cy="3433832"/>
          </a:xfrm>
          <a:prstGeom prst="rect">
            <a:avLst/>
          </a:prstGeom>
        </p:spPr>
      </p:pic>
      <p:pic>
        <p:nvPicPr>
          <p:cNvPr id="6" name="Picture 5"/>
          <p:cNvPicPr>
            <a:picLocks noChangeAspect="1"/>
          </p:cNvPicPr>
          <p:nvPr/>
        </p:nvPicPr>
        <p:blipFill>
          <a:blip r:embed="rId3"/>
          <a:stretch>
            <a:fillRect/>
          </a:stretch>
        </p:blipFill>
        <p:spPr>
          <a:xfrm>
            <a:off x="5113544" y="990600"/>
            <a:ext cx="3849481" cy="5562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5400" b="1" dirty="0">
                <a:solidFill>
                  <a:schemeClr val="tx2">
                    <a:satMod val="130000"/>
                  </a:schemeClr>
                </a:solidFill>
              </a:rPr>
              <a:t>PRESSURE</a:t>
            </a:r>
          </a:p>
        </p:txBody>
      </p:sp>
      <p:sp>
        <p:nvSpPr>
          <p:cNvPr id="15363" name="Content Placeholder 2"/>
          <p:cNvSpPr>
            <a:spLocks noGrp="1"/>
          </p:cNvSpPr>
          <p:nvPr>
            <p:ph idx="1"/>
          </p:nvPr>
        </p:nvSpPr>
        <p:spPr>
          <a:xfrm>
            <a:off x="1435100" y="1447800"/>
            <a:ext cx="4737100" cy="4800600"/>
          </a:xfrm>
        </p:spPr>
        <p:txBody>
          <a:bodyPr/>
          <a:lstStyle/>
          <a:p>
            <a:pPr eaLnBrk="1" hangingPunct="1"/>
            <a:r>
              <a:rPr lang="en-US" altLang="en-US" sz="2800" dirty="0"/>
              <a:t>To measure air pressure, you might use a </a:t>
            </a:r>
            <a:r>
              <a:rPr lang="en-US" altLang="en-US" sz="2800" b="1" dirty="0">
                <a:solidFill>
                  <a:srgbClr val="FF0000"/>
                </a:solidFill>
              </a:rPr>
              <a:t>barometer</a:t>
            </a:r>
            <a:r>
              <a:rPr lang="en-US" altLang="en-US" sz="2800" dirty="0"/>
              <a:t> or a </a:t>
            </a:r>
            <a:r>
              <a:rPr lang="en-US" altLang="en-US" sz="2800" b="1" dirty="0">
                <a:solidFill>
                  <a:srgbClr val="FF0000"/>
                </a:solidFill>
              </a:rPr>
              <a:t>manometer</a:t>
            </a:r>
            <a:r>
              <a:rPr lang="en-US" altLang="en-US" sz="2800" dirty="0"/>
              <a:t>.  </a:t>
            </a:r>
          </a:p>
          <a:p>
            <a:pPr eaLnBrk="1" hangingPunct="1"/>
            <a:r>
              <a:rPr lang="en-US" altLang="en-US" sz="2800" dirty="0"/>
              <a:t>A barometer measures </a:t>
            </a:r>
            <a:r>
              <a:rPr lang="en-US" altLang="en-US" sz="2800" b="1" dirty="0">
                <a:solidFill>
                  <a:srgbClr val="FF0000"/>
                </a:solidFill>
              </a:rPr>
              <a:t>atmospheric</a:t>
            </a:r>
            <a:r>
              <a:rPr lang="en-US" altLang="en-US" sz="2800" dirty="0"/>
              <a:t> pressure.  </a:t>
            </a:r>
          </a:p>
          <a:p>
            <a:pPr eaLnBrk="1" hangingPunct="1"/>
            <a:r>
              <a:rPr lang="en-US" altLang="en-US" sz="2800" dirty="0"/>
              <a:t>A manometer measures the internal pressure of an </a:t>
            </a:r>
            <a:r>
              <a:rPr lang="en-US" altLang="en-US" sz="2800" b="1" dirty="0">
                <a:solidFill>
                  <a:srgbClr val="FF0000"/>
                </a:solidFill>
              </a:rPr>
              <a:t>enclosed</a:t>
            </a:r>
            <a:r>
              <a:rPr lang="en-US" altLang="en-US" sz="2800" dirty="0"/>
              <a:t> gas.</a:t>
            </a:r>
            <a:endParaRPr lang="en-US" altLang="en-US" sz="2800" b="1" dirty="0"/>
          </a:p>
          <a:p>
            <a:pPr eaLnBrk="1" hangingPunct="1"/>
            <a:endParaRPr lang="en-US" altLang="en-US" dirty="0"/>
          </a:p>
        </p:txBody>
      </p:sp>
      <p:pic>
        <p:nvPicPr>
          <p:cNvPr id="3" name="Picture 2"/>
          <p:cNvPicPr>
            <a:picLocks noChangeAspect="1"/>
          </p:cNvPicPr>
          <p:nvPr/>
        </p:nvPicPr>
        <p:blipFill>
          <a:blip r:embed="rId2"/>
          <a:stretch>
            <a:fillRect/>
          </a:stretch>
        </p:blipFill>
        <p:spPr>
          <a:xfrm>
            <a:off x="6477000" y="1828800"/>
            <a:ext cx="2343150" cy="3034803"/>
          </a:xfrm>
          <a:prstGeom prst="rect">
            <a:avLst/>
          </a:prstGeom>
        </p:spPr>
      </p:pic>
    </p:spTree>
    <p:extLst>
      <p:ext uri="{BB962C8B-B14F-4D97-AF65-F5344CB8AC3E}">
        <p14:creationId xmlns:p14="http://schemas.microsoft.com/office/powerpoint/2010/main" val="1583528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PRESSURE</a:t>
            </a:r>
          </a:p>
        </p:txBody>
      </p:sp>
      <p:sp>
        <p:nvSpPr>
          <p:cNvPr id="17411" name="Content Placeholder 2"/>
          <p:cNvSpPr>
            <a:spLocks noGrp="1"/>
          </p:cNvSpPr>
          <p:nvPr>
            <p:ph idx="1"/>
          </p:nvPr>
        </p:nvSpPr>
        <p:spPr>
          <a:xfrm>
            <a:off x="1435100" y="1447800"/>
            <a:ext cx="7499350" cy="762000"/>
          </a:xfrm>
        </p:spPr>
        <p:txBody>
          <a:bodyPr/>
          <a:lstStyle/>
          <a:p>
            <a:pPr eaLnBrk="1" hangingPunct="1"/>
            <a:r>
              <a:rPr lang="en-US" altLang="en-US"/>
              <a:t>Pressure is measured in a variety of units.</a:t>
            </a:r>
          </a:p>
          <a:p>
            <a:pPr eaLnBrk="1" hangingPunct="1"/>
            <a:endParaRPr lang="en-US" altLang="en-US"/>
          </a:p>
          <a:p>
            <a:pPr eaLnBrk="1" hangingPunct="1"/>
            <a:endParaRPr lang="en-US" altLang="en-US"/>
          </a:p>
        </p:txBody>
      </p:sp>
      <p:graphicFrame>
        <p:nvGraphicFramePr>
          <p:cNvPr id="4" name="Table 3"/>
          <p:cNvGraphicFramePr>
            <a:graphicFrameLocks noGrp="1"/>
          </p:cNvGraphicFramePr>
          <p:nvPr>
            <p:extLst>
              <p:ext uri="{D42A27DB-BD31-4B8C-83A1-F6EECF244321}">
                <p14:modId xmlns:p14="http://schemas.microsoft.com/office/powerpoint/2010/main" val="635059887"/>
              </p:ext>
            </p:extLst>
          </p:nvPr>
        </p:nvGraphicFramePr>
        <p:xfrm>
          <a:off x="1295400" y="2209800"/>
          <a:ext cx="7467600" cy="3725782"/>
        </p:xfrm>
        <a:graphic>
          <a:graphicData uri="http://schemas.openxmlformats.org/drawingml/2006/table">
            <a:tbl>
              <a:tblPr/>
              <a:tblGrid>
                <a:gridCol w="2489200">
                  <a:extLst>
                    <a:ext uri="{9D8B030D-6E8A-4147-A177-3AD203B41FA5}">
                      <a16:colId xmlns:a16="http://schemas.microsoft.com/office/drawing/2014/main" val="20000"/>
                    </a:ext>
                  </a:extLst>
                </a:gridCol>
                <a:gridCol w="2489200">
                  <a:extLst>
                    <a:ext uri="{9D8B030D-6E8A-4147-A177-3AD203B41FA5}">
                      <a16:colId xmlns:a16="http://schemas.microsoft.com/office/drawing/2014/main" val="20001"/>
                    </a:ext>
                  </a:extLst>
                </a:gridCol>
                <a:gridCol w="2489200">
                  <a:extLst>
                    <a:ext uri="{9D8B030D-6E8A-4147-A177-3AD203B41FA5}">
                      <a16:colId xmlns:a16="http://schemas.microsoft.com/office/drawing/2014/main" val="20002"/>
                    </a:ext>
                  </a:extLst>
                </a:gridCol>
              </a:tblGrid>
              <a:tr h="71293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Gill Sans MT" pitchFamily="34" charset="0"/>
                          <a:cs typeface="Arial" charset="0"/>
                        </a:rPr>
                        <a:t>UNIT</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Gill Sans MT" pitchFamily="34" charset="0"/>
                          <a:cs typeface="Arial" charset="0"/>
                        </a:rPr>
                        <a:t>ABBREVIATION</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Gill Sans MT" pitchFamily="34" charset="0"/>
                          <a:cs typeface="Arial" charset="0"/>
                        </a:rPr>
                        <a:t>COMPARE TO 1 ATM</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44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Kilopascal</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err="1">
                          <a:ln>
                            <a:noFill/>
                          </a:ln>
                          <a:solidFill>
                            <a:srgbClr val="FF0000"/>
                          </a:solidFill>
                          <a:effectLst/>
                          <a:latin typeface="Gill Sans MT" pitchFamily="34" charset="0"/>
                          <a:cs typeface="Arial" charset="0"/>
                        </a:rPr>
                        <a:t>kPa</a:t>
                      </a:r>
                      <a:endParaRPr kumimoji="0" lang="en-US" sz="2800" b="1" i="0" u="none" strike="noStrike" cap="none" normalizeH="0" baseline="0" dirty="0">
                        <a:ln>
                          <a:noFill/>
                        </a:ln>
                        <a:solidFill>
                          <a:srgbClr val="FF0000"/>
                        </a:solidFill>
                        <a:effectLst/>
                        <a:latin typeface="Gill Sans MT" pitchFamily="34" charset="0"/>
                        <a:cs typeface="Arial" charset="0"/>
                      </a:endParaRP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101.3 kPa</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extLst>
                  <a:ext uri="{0D108BD9-81ED-4DB2-BD59-A6C34878D82A}">
                    <a16:rowId xmlns:a16="http://schemas.microsoft.com/office/drawing/2014/main" val="10001"/>
                  </a:ext>
                </a:extLst>
              </a:tr>
              <a:tr h="7129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Millimeters of mercury</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0000"/>
                          </a:solidFill>
                          <a:effectLst/>
                          <a:latin typeface="Gill Sans MT" pitchFamily="34" charset="0"/>
                          <a:cs typeface="Arial" charset="0"/>
                        </a:rPr>
                        <a:t>mmHg</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760.0 mmHg</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extLst>
                  <a:ext uri="{0D108BD9-81ED-4DB2-BD59-A6C34878D82A}">
                    <a16:rowId xmlns:a16="http://schemas.microsoft.com/office/drawing/2014/main" val="10002"/>
                  </a:ext>
                </a:extLst>
              </a:tr>
              <a:tr h="4160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Torr</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0000"/>
                          </a:solidFill>
                          <a:effectLst/>
                          <a:latin typeface="Gill Sans MT" pitchFamily="34" charset="0"/>
                          <a:cs typeface="Arial" charset="0"/>
                        </a:rPr>
                        <a:t>torr</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760.0 torr</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extLst>
                  <a:ext uri="{0D108BD9-81ED-4DB2-BD59-A6C34878D82A}">
                    <a16:rowId xmlns:a16="http://schemas.microsoft.com/office/drawing/2014/main" val="10003"/>
                  </a:ext>
                </a:extLst>
              </a:tr>
              <a:tr h="4160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Atmosphere</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0000"/>
                          </a:solidFill>
                          <a:effectLst/>
                          <a:latin typeface="Gill Sans MT" pitchFamily="34" charset="0"/>
                          <a:cs typeface="Arial" charset="0"/>
                        </a:rPr>
                        <a:t>atm</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1.0 atm</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extLst>
                  <a:ext uri="{0D108BD9-81ED-4DB2-BD59-A6C34878D82A}">
                    <a16:rowId xmlns:a16="http://schemas.microsoft.com/office/drawing/2014/main" val="10004"/>
                  </a:ext>
                </a:extLst>
              </a:tr>
              <a:tr h="7122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Pounds per square inch*</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Gill Sans MT" pitchFamily="34" charset="0"/>
                          <a:cs typeface="Arial" charset="0"/>
                        </a:rPr>
                        <a:t>psi</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Gill Sans MT" pitchFamily="34" charset="0"/>
                          <a:cs typeface="Arial" charset="0"/>
                        </a:rPr>
                        <a:t>14.7 psi</a:t>
                      </a:r>
                    </a:p>
                  </a:txBody>
                  <a:tcPr marT="51253" marB="51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extLst>
                  <a:ext uri="{0D108BD9-81ED-4DB2-BD59-A6C34878D82A}">
                    <a16:rowId xmlns:a16="http://schemas.microsoft.com/office/drawing/2014/main" val="10005"/>
                  </a:ext>
                </a:extLst>
              </a:tr>
            </a:tbl>
          </a:graphicData>
        </a:graphic>
      </p:graphicFrame>
      <p:sp>
        <p:nvSpPr>
          <p:cNvPr id="17442" name="TextBox 4"/>
          <p:cNvSpPr txBox="1">
            <a:spLocks noChangeArrowheads="1"/>
          </p:cNvSpPr>
          <p:nvPr/>
        </p:nvSpPr>
        <p:spPr bwMode="auto">
          <a:xfrm>
            <a:off x="1905000" y="6118144"/>
            <a:ext cx="6096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ill Sans MT" panose="020B0502020104020203" pitchFamily="34" charset="0"/>
                <a:cs typeface="Arial" panose="020B0604020202020204" pitchFamily="34" charset="0"/>
              </a:defRPr>
            </a:lvl1pPr>
            <a:lvl2pPr marL="742950" indent="-285750" eaLnBrk="0" hangingPunct="0">
              <a:defRPr>
                <a:solidFill>
                  <a:schemeClr val="tx1"/>
                </a:solidFill>
                <a:latin typeface="Gill Sans MT" panose="020B0502020104020203" pitchFamily="34" charset="0"/>
                <a:cs typeface="Arial" panose="020B0604020202020204" pitchFamily="34" charset="0"/>
              </a:defRPr>
            </a:lvl2pPr>
            <a:lvl3pPr marL="1143000" indent="-228600" eaLnBrk="0" hangingPunct="0">
              <a:defRPr>
                <a:solidFill>
                  <a:schemeClr val="tx1"/>
                </a:solidFill>
                <a:latin typeface="Gill Sans MT" panose="020B0502020104020203" pitchFamily="34" charset="0"/>
                <a:cs typeface="Arial" panose="020B0604020202020204" pitchFamily="34" charset="0"/>
              </a:defRPr>
            </a:lvl3pPr>
            <a:lvl4pPr marL="1600200" indent="-228600" eaLnBrk="0" hangingPunct="0">
              <a:defRPr>
                <a:solidFill>
                  <a:schemeClr val="tx1"/>
                </a:solidFill>
                <a:latin typeface="Gill Sans MT" panose="020B0502020104020203" pitchFamily="34" charset="0"/>
                <a:cs typeface="Arial" panose="020B0604020202020204" pitchFamily="34" charset="0"/>
              </a:defRPr>
            </a:lvl4pPr>
            <a:lvl5pPr marL="2057400" indent="-228600" eaLnBrk="0" hangingPunct="0">
              <a:defRPr>
                <a:solidFill>
                  <a:schemeClr val="tx1"/>
                </a:solidFill>
                <a:latin typeface="Gill Sans MT" panose="020B0502020104020203"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9pPr>
          </a:lstStyle>
          <a:p>
            <a:pPr eaLnBrk="1" hangingPunct="1"/>
            <a:r>
              <a:rPr lang="en-US" altLang="en-US" sz="3200" dirty="0"/>
              <a:t>*We will use all of these but psi</a:t>
            </a:r>
            <a:r>
              <a:rPr lang="en-US" altLang="en-US" dirty="0"/>
              <a:t>.</a:t>
            </a:r>
          </a:p>
        </p:txBody>
      </p:sp>
      <p:sp>
        <p:nvSpPr>
          <p:cNvPr id="5" name="Rectangle 4"/>
          <p:cNvSpPr/>
          <p:nvPr/>
        </p:nvSpPr>
        <p:spPr>
          <a:xfrm>
            <a:off x="3810000" y="2895600"/>
            <a:ext cx="2438400"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810000" y="3448050"/>
            <a:ext cx="2438400" cy="666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0000" y="4133850"/>
            <a:ext cx="2438400"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810000" y="4705350"/>
            <a:ext cx="2438400"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5400" b="1" dirty="0">
                <a:solidFill>
                  <a:schemeClr val="tx2">
                    <a:satMod val="130000"/>
                  </a:schemeClr>
                </a:solidFill>
              </a:rPr>
              <a:t>PRESSURE</a:t>
            </a:r>
          </a:p>
        </p:txBody>
      </p:sp>
      <p:sp>
        <p:nvSpPr>
          <p:cNvPr id="18435" name="Content Placeholder 2"/>
          <p:cNvSpPr>
            <a:spLocks noGrp="1"/>
          </p:cNvSpPr>
          <p:nvPr>
            <p:ph idx="1"/>
          </p:nvPr>
        </p:nvSpPr>
        <p:spPr/>
        <p:txBody>
          <a:bodyPr/>
          <a:lstStyle/>
          <a:p>
            <a:pPr marL="80963" indent="0" eaLnBrk="1" hangingPunct="1">
              <a:buFont typeface="Wingdings 2" panose="05020102010507070707" pitchFamily="18" charset="2"/>
              <a:buNone/>
            </a:pPr>
            <a:r>
              <a:rPr lang="en-US" altLang="en-US" dirty="0"/>
              <a:t>DEMO</a:t>
            </a:r>
          </a:p>
          <a:p>
            <a:pPr marL="80963" indent="0" eaLnBrk="1" hangingPunct="1">
              <a:buFont typeface="Wingdings 2" panose="05020102010507070707" pitchFamily="18" charset="2"/>
              <a:buNone/>
            </a:pPr>
            <a:endParaRPr lang="en-US" altLang="en-US" dirty="0"/>
          </a:p>
          <a:p>
            <a:pPr marL="80963" indent="0" eaLnBrk="1" hangingPunct="1">
              <a:buFont typeface="Wingdings 2" panose="05020102010507070707" pitchFamily="18" charset="2"/>
              <a:buNone/>
            </a:pPr>
            <a:r>
              <a:rPr lang="en-US" altLang="en-US" dirty="0"/>
              <a:t>Six Fig Newtons = One Newton</a:t>
            </a:r>
          </a:p>
          <a:p>
            <a:pPr marL="80963" indent="0" eaLnBrk="1" hangingPunct="1">
              <a:buFont typeface="Wingdings 2" panose="05020102010507070707" pitchFamily="18" charset="2"/>
              <a:buNone/>
            </a:pPr>
            <a:r>
              <a:rPr lang="en-US" altLang="en-US" dirty="0"/>
              <a:t>1 N/m</a:t>
            </a:r>
            <a:r>
              <a:rPr lang="en-US" altLang="en-US" baseline="30000" dirty="0"/>
              <a:t>2</a:t>
            </a:r>
            <a:endParaRPr lang="en-US" altLang="en-US" dirty="0"/>
          </a:p>
          <a:p>
            <a:pPr marL="80963" indent="0" eaLnBrk="1" hangingPunct="1">
              <a:buFont typeface="Wingdings 2" panose="05020102010507070707" pitchFamily="18" charset="2"/>
              <a:buNone/>
            </a:pPr>
            <a:r>
              <a:rPr lang="en-US" altLang="en-US" dirty="0"/>
              <a:t>1 </a:t>
            </a:r>
            <a:r>
              <a:rPr lang="en-US" altLang="en-US" dirty="0" err="1"/>
              <a:t>kPa</a:t>
            </a:r>
            <a:r>
              <a:rPr lang="en-US" altLang="en-US" dirty="0"/>
              <a:t> = 6000 Fig Newtons/m</a:t>
            </a:r>
            <a:r>
              <a:rPr lang="en-US" altLang="en-US" baseline="30000" dirty="0"/>
              <a:t>2</a:t>
            </a:r>
          </a:p>
          <a:p>
            <a:pPr marL="80963" indent="0" eaLnBrk="1" hangingPunct="1">
              <a:buFont typeface="Wingdings 2" panose="05020102010507070707" pitchFamily="18" charset="2"/>
              <a:buNone/>
            </a:pPr>
            <a:r>
              <a:rPr lang="en-US" altLang="en-US" dirty="0"/>
              <a:t>101.3 </a:t>
            </a:r>
            <a:r>
              <a:rPr lang="en-US" altLang="en-US" dirty="0" err="1"/>
              <a:t>kPa</a:t>
            </a:r>
            <a:r>
              <a:rPr lang="en-US" altLang="en-US" dirty="0"/>
              <a:t> = 608000 Fig Newtons</a:t>
            </a:r>
          </a:p>
          <a:p>
            <a:pPr marL="80963" indent="0" eaLnBrk="1" hangingPunct="1">
              <a:buFont typeface="Wingdings 2" panose="05020102010507070707" pitchFamily="18" charset="2"/>
              <a:buNone/>
            </a:pPr>
            <a:endParaRPr lang="en-US" altLang="en-US" dirty="0"/>
          </a:p>
          <a:p>
            <a:pPr marL="80963" indent="0" eaLnBrk="1" hangingPunct="1">
              <a:buFont typeface="Wingdings 2" panose="05020102010507070707" pitchFamily="18" charset="2"/>
              <a:buNone/>
            </a:pPr>
            <a:r>
              <a:rPr lang="en-US" altLang="en-US" dirty="0"/>
              <a:t>600,000 Fig Newtons laid on top of each other would be 29 feet high!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1450" cy="1143000"/>
          </a:xfrm>
        </p:spPr>
        <p:txBody>
          <a:bodyPr>
            <a:normAutofit/>
          </a:bodyPr>
          <a:lstStyle/>
          <a:p>
            <a:r>
              <a:rPr lang="en-US" sz="4800" b="1" dirty="0"/>
              <a:t>TEMPERATURE</a:t>
            </a:r>
          </a:p>
        </p:txBody>
      </p:sp>
      <p:sp>
        <p:nvSpPr>
          <p:cNvPr id="3" name="Content Placeholder 2"/>
          <p:cNvSpPr>
            <a:spLocks noGrp="1"/>
          </p:cNvSpPr>
          <p:nvPr>
            <p:ph idx="1"/>
          </p:nvPr>
        </p:nvSpPr>
        <p:spPr>
          <a:xfrm>
            <a:off x="1143000" y="1554163"/>
            <a:ext cx="5943600" cy="4958556"/>
          </a:xfrm>
        </p:spPr>
        <p:txBody>
          <a:bodyPr/>
          <a:lstStyle/>
          <a:p>
            <a:r>
              <a:rPr lang="en-US" dirty="0"/>
              <a:t>Temperature scale based on </a:t>
            </a:r>
            <a:r>
              <a:rPr lang="en-US" b="1" dirty="0">
                <a:solidFill>
                  <a:srgbClr val="FF0000"/>
                </a:solidFill>
              </a:rPr>
              <a:t>absolute zero</a:t>
            </a:r>
            <a:r>
              <a:rPr lang="en-US" dirty="0"/>
              <a:t>. </a:t>
            </a:r>
          </a:p>
          <a:p>
            <a:pPr lvl="0"/>
            <a:r>
              <a:rPr lang="en-US" dirty="0"/>
              <a:t>The SI unit of temperature.  </a:t>
            </a:r>
          </a:p>
          <a:p>
            <a:pPr lvl="0"/>
            <a:r>
              <a:rPr lang="en-US" dirty="0"/>
              <a:t>We do not use it in class because we do not have Kelvin thermometers.</a:t>
            </a:r>
          </a:p>
          <a:p>
            <a:r>
              <a:rPr lang="en-US" dirty="0"/>
              <a:t>Absolute zero is the temperature where all molecular motions </a:t>
            </a:r>
            <a:r>
              <a:rPr lang="en-US" b="1" dirty="0">
                <a:solidFill>
                  <a:srgbClr val="FF0000"/>
                </a:solidFill>
              </a:rPr>
              <a:t>ceases</a:t>
            </a:r>
            <a:r>
              <a:rPr lang="en-US" dirty="0"/>
              <a:t>.</a:t>
            </a:r>
          </a:p>
        </p:txBody>
      </p:sp>
      <p:pic>
        <p:nvPicPr>
          <p:cNvPr id="4" name="Picture 3"/>
          <p:cNvPicPr>
            <a:picLocks noChangeAspect="1"/>
          </p:cNvPicPr>
          <p:nvPr/>
        </p:nvPicPr>
        <p:blipFill>
          <a:blip r:embed="rId2"/>
          <a:stretch>
            <a:fillRect/>
          </a:stretch>
        </p:blipFill>
        <p:spPr>
          <a:xfrm>
            <a:off x="6333510" y="1121569"/>
            <a:ext cx="2638425" cy="5391150"/>
          </a:xfrm>
          <a:prstGeom prst="rect">
            <a:avLst/>
          </a:prstGeom>
        </p:spPr>
      </p:pic>
    </p:spTree>
    <p:extLst>
      <p:ext uri="{BB962C8B-B14F-4D97-AF65-F5344CB8AC3E}">
        <p14:creationId xmlns:p14="http://schemas.microsoft.com/office/powerpoint/2010/main" val="399109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1450" cy="1143000"/>
          </a:xfrm>
        </p:spPr>
        <p:txBody>
          <a:bodyPr>
            <a:normAutofit/>
          </a:bodyPr>
          <a:lstStyle/>
          <a:p>
            <a:r>
              <a:rPr lang="en-US" sz="4800" b="1" dirty="0"/>
              <a:t>TEMPERATURE</a:t>
            </a:r>
          </a:p>
        </p:txBody>
      </p:sp>
      <p:sp>
        <p:nvSpPr>
          <p:cNvPr id="3" name="Content Placeholder 2"/>
          <p:cNvSpPr>
            <a:spLocks noGrp="1"/>
          </p:cNvSpPr>
          <p:nvPr>
            <p:ph idx="1"/>
          </p:nvPr>
        </p:nvSpPr>
        <p:spPr>
          <a:xfrm>
            <a:off x="1143000" y="1554163"/>
            <a:ext cx="5257800" cy="4958556"/>
          </a:xfrm>
        </p:spPr>
        <p:txBody>
          <a:bodyPr/>
          <a:lstStyle/>
          <a:p>
            <a:pPr lvl="0"/>
            <a:r>
              <a:rPr lang="en-US" dirty="0"/>
              <a:t>Absolute zero is the temperature where all molecular motion </a:t>
            </a:r>
            <a:r>
              <a:rPr lang="en-US" b="1" dirty="0">
                <a:solidFill>
                  <a:srgbClr val="FF0000"/>
                </a:solidFill>
              </a:rPr>
              <a:t>ceases</a:t>
            </a:r>
            <a:r>
              <a:rPr lang="en-US" dirty="0"/>
              <a:t> – the particles of matter are not moving at all so the average kinetic energy would be zero. </a:t>
            </a:r>
            <a:endParaRPr lang="en-US" dirty="0"/>
          </a:p>
        </p:txBody>
      </p:sp>
      <p:pic>
        <p:nvPicPr>
          <p:cNvPr id="4" name="Picture 3"/>
          <p:cNvPicPr>
            <a:picLocks noChangeAspect="1"/>
          </p:cNvPicPr>
          <p:nvPr/>
        </p:nvPicPr>
        <p:blipFill>
          <a:blip r:embed="rId2"/>
          <a:stretch>
            <a:fillRect/>
          </a:stretch>
        </p:blipFill>
        <p:spPr>
          <a:xfrm>
            <a:off x="6333510" y="1121569"/>
            <a:ext cx="2638425" cy="5391150"/>
          </a:xfrm>
          <a:prstGeom prst="rect">
            <a:avLst/>
          </a:prstGeom>
        </p:spPr>
      </p:pic>
    </p:spTree>
    <p:extLst>
      <p:ext uri="{BB962C8B-B14F-4D97-AF65-F5344CB8AC3E}">
        <p14:creationId xmlns:p14="http://schemas.microsoft.com/office/powerpoint/2010/main" val="1011590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TEMPERATURE</a:t>
            </a:r>
          </a:p>
        </p:txBody>
      </p:sp>
      <p:sp>
        <p:nvSpPr>
          <p:cNvPr id="3" name="Content Placeholder 2"/>
          <p:cNvSpPr>
            <a:spLocks noGrp="1"/>
          </p:cNvSpPr>
          <p:nvPr>
            <p:ph idx="1"/>
          </p:nvPr>
        </p:nvSpPr>
        <p:spPr>
          <a:xfrm>
            <a:off x="1435100" y="1447800"/>
            <a:ext cx="7499350" cy="5181600"/>
          </a:xfrm>
        </p:spPr>
        <p:txBody>
          <a:bodyPr/>
          <a:lstStyle/>
          <a:p>
            <a:r>
              <a:rPr lang="en-US" dirty="0"/>
              <a:t>Kelvin can be easily converted to Celsius: </a:t>
            </a:r>
          </a:p>
          <a:p>
            <a:r>
              <a:rPr lang="en-US" dirty="0"/>
              <a:t>0 Kelvins, K =  -273</a:t>
            </a:r>
            <a:r>
              <a:rPr lang="en-US" dirty="0">
                <a:sym typeface="Symbol" panose="05050102010706020507" pitchFamily="18" charset="2"/>
              </a:rPr>
              <a:t></a:t>
            </a:r>
            <a:r>
              <a:rPr lang="en-US" dirty="0"/>
              <a:t>C  =  absolute zero</a:t>
            </a:r>
          </a:p>
          <a:p>
            <a:pPr marL="82550" indent="0" algn="ctr">
              <a:buNone/>
            </a:pPr>
            <a:r>
              <a:rPr lang="en-US" b="1" dirty="0">
                <a:solidFill>
                  <a:srgbClr val="7030A0"/>
                </a:solidFill>
              </a:rPr>
              <a:t>K  =  ºC  +  273</a:t>
            </a:r>
          </a:p>
          <a:p>
            <a:endParaRPr lang="en-US" dirty="0"/>
          </a:p>
          <a:p>
            <a:r>
              <a:rPr lang="en-US" sz="2400" i="1" dirty="0"/>
              <a:t>Convert the following into Kelvin</a:t>
            </a:r>
          </a:p>
          <a:p>
            <a:pPr marL="539750" indent="-457200">
              <a:buAutoNum type="arabicPeriod"/>
            </a:pPr>
            <a:r>
              <a:rPr lang="en-US" sz="2400" dirty="0"/>
              <a:t>450</a:t>
            </a:r>
            <a:r>
              <a:rPr lang="en-US" sz="2400" dirty="0">
                <a:sym typeface="Symbol" panose="05050102010706020507" pitchFamily="18" charset="2"/>
              </a:rPr>
              <a:t></a:t>
            </a:r>
            <a:r>
              <a:rPr lang="en-US" sz="2400" dirty="0"/>
              <a:t> C  =  ___________ </a:t>
            </a:r>
            <a:r>
              <a:rPr lang="en-US" sz="2400" i="1" dirty="0"/>
              <a:t>	</a:t>
            </a:r>
          </a:p>
          <a:p>
            <a:pPr marL="539750" indent="-457200">
              <a:buAutoNum type="arabicPeriod"/>
            </a:pPr>
            <a:r>
              <a:rPr lang="en-US" sz="2400" dirty="0"/>
              <a:t>-120</a:t>
            </a:r>
            <a:r>
              <a:rPr lang="en-US" sz="2400" dirty="0">
                <a:sym typeface="Symbol" panose="05050102010706020507" pitchFamily="18" charset="2"/>
              </a:rPr>
              <a:t></a:t>
            </a:r>
            <a:r>
              <a:rPr lang="en-US" sz="2400" dirty="0"/>
              <a:t> C  =  ___________ </a:t>
            </a:r>
            <a:r>
              <a:rPr lang="en-US" sz="2400" i="1" dirty="0"/>
              <a:t>		</a:t>
            </a:r>
          </a:p>
          <a:p>
            <a:r>
              <a:rPr lang="en-US" sz="2400" i="1" dirty="0"/>
              <a:t>Convert the following into </a:t>
            </a:r>
            <a:r>
              <a:rPr lang="en-US" sz="2400" i="1" dirty="0">
                <a:sym typeface="Symbol" panose="05050102010706020507" pitchFamily="18" charset="2"/>
              </a:rPr>
              <a:t></a:t>
            </a:r>
            <a:r>
              <a:rPr lang="en-US" sz="2400" i="1" dirty="0"/>
              <a:t> C</a:t>
            </a:r>
          </a:p>
          <a:p>
            <a:pPr marL="539750" indent="-457200">
              <a:buAutoNum type="arabicPeriod" startAt="3"/>
            </a:pPr>
            <a:r>
              <a:rPr lang="en-US" sz="2400" dirty="0"/>
              <a:t>330 K  =  _____________</a:t>
            </a:r>
          </a:p>
          <a:p>
            <a:pPr marL="539750" indent="-457200">
              <a:buAutoNum type="arabicPeriod" startAt="3"/>
            </a:pPr>
            <a:r>
              <a:rPr lang="en-US" sz="2400" dirty="0"/>
              <a:t>126 K  =  _____________</a:t>
            </a:r>
          </a:p>
          <a:p>
            <a:endParaRPr lang="en-US" dirty="0"/>
          </a:p>
        </p:txBody>
      </p:sp>
    </p:spTree>
    <p:extLst>
      <p:ext uri="{BB962C8B-B14F-4D97-AF65-F5344CB8AC3E}">
        <p14:creationId xmlns:p14="http://schemas.microsoft.com/office/powerpoint/2010/main" val="327576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LAB: GAS PRESSURE</a:t>
            </a:r>
          </a:p>
        </p:txBody>
      </p:sp>
      <p:sp>
        <p:nvSpPr>
          <p:cNvPr id="19459" name="Content Placeholder 2"/>
          <p:cNvSpPr>
            <a:spLocks noGrp="1"/>
          </p:cNvSpPr>
          <p:nvPr>
            <p:ph idx="1"/>
          </p:nvPr>
        </p:nvSpPr>
        <p:spPr/>
        <p:txBody>
          <a:bodyPr/>
          <a:lstStyle/>
          <a:p>
            <a:pPr marL="82550" indent="0">
              <a:buNone/>
            </a:pPr>
            <a:r>
              <a:rPr lang="en-US" b="1" dirty="0"/>
              <a:t>Purpose:</a:t>
            </a:r>
            <a:r>
              <a:rPr lang="en-US" dirty="0"/>
              <a:t>	</a:t>
            </a:r>
          </a:p>
          <a:p>
            <a:r>
              <a:rPr lang="en-US" dirty="0"/>
              <a:t>Observe the effect of increase pressure on the volume of a confined gas.</a:t>
            </a:r>
          </a:p>
          <a:p>
            <a:r>
              <a:rPr lang="en-US" dirty="0"/>
              <a:t>Graph the pressure to volume relationship</a:t>
            </a:r>
          </a:p>
          <a:p>
            <a:r>
              <a:rPr lang="en-US" dirty="0"/>
              <a:t>Describe the pressure to volume relationship in mathematical terms.</a:t>
            </a:r>
          </a:p>
          <a:p>
            <a:pPr eaLnBrk="1" hangingPunct="1">
              <a:lnSpc>
                <a:spcPct val="90000"/>
              </a:lnSpc>
            </a:pPr>
            <a:endParaRPr lang="en-US" altLang="en-US" dirty="0"/>
          </a:p>
        </p:txBody>
      </p:sp>
    </p:spTree>
    <p:extLst>
      <p:ext uri="{BB962C8B-B14F-4D97-AF65-F5344CB8AC3E}">
        <p14:creationId xmlns:p14="http://schemas.microsoft.com/office/powerpoint/2010/main" val="3875871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LAB: GAS PRESSURE</a:t>
            </a:r>
          </a:p>
        </p:txBody>
      </p:sp>
      <p:sp>
        <p:nvSpPr>
          <p:cNvPr id="19459" name="Content Placeholder 2"/>
          <p:cNvSpPr>
            <a:spLocks noGrp="1"/>
          </p:cNvSpPr>
          <p:nvPr>
            <p:ph idx="1"/>
          </p:nvPr>
        </p:nvSpPr>
        <p:spPr>
          <a:xfrm>
            <a:off x="1295400" y="1447800"/>
            <a:ext cx="7639050" cy="4800600"/>
          </a:xfrm>
        </p:spPr>
        <p:txBody>
          <a:bodyPr/>
          <a:lstStyle/>
          <a:p>
            <a:pPr marL="82550" indent="0" eaLnBrk="1" hangingPunct="1">
              <a:lnSpc>
                <a:spcPct val="90000"/>
              </a:lnSpc>
              <a:buNone/>
            </a:pPr>
            <a:r>
              <a:rPr lang="en-US" sz="2800" b="1" dirty="0"/>
              <a:t>Background:</a:t>
            </a:r>
            <a:r>
              <a:rPr lang="en-US" sz="2800" dirty="0"/>
              <a:t>	</a:t>
            </a:r>
          </a:p>
          <a:p>
            <a:pPr marL="82550" indent="0" eaLnBrk="1" hangingPunct="1">
              <a:lnSpc>
                <a:spcPct val="90000"/>
              </a:lnSpc>
              <a:buNone/>
            </a:pPr>
            <a:r>
              <a:rPr lang="en-US" sz="2800" dirty="0"/>
              <a:t>The volume of a gas depends on three factors: 1.) The number of moles of the gas; 2.) the temperature at which the volume is measured and; 3.) the pressure.  For measurements at constant temperature, there is a simple mathematical relationship between the volume of a gas and the pressure.  This relationship is known as Boyle’s Law in honor of Sir Robert Boyle, the British chemist who first recognized it about 300 years ago.  This activity's purpose is to discover the relationship between pressure and volume of a gas.</a:t>
            </a:r>
          </a:p>
          <a:p>
            <a:pPr eaLnBrk="1" hangingPunct="1">
              <a:lnSpc>
                <a:spcPct val="90000"/>
              </a:lnSpc>
            </a:pPr>
            <a:endParaRPr lang="en-US" altLang="en-US" dirty="0"/>
          </a:p>
        </p:txBody>
      </p:sp>
    </p:spTree>
    <p:extLst>
      <p:ext uri="{BB962C8B-B14F-4D97-AF65-F5344CB8AC3E}">
        <p14:creationId xmlns:p14="http://schemas.microsoft.com/office/powerpoint/2010/main" val="2347306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chemeClr val="tx2">
                    <a:satMod val="130000"/>
                  </a:schemeClr>
                </a:solidFill>
              </a:rPr>
              <a:t>LAB: GAS PRESSURE</a:t>
            </a:r>
            <a:endParaRPr lang="en-US" sz="4400" dirty="0"/>
          </a:p>
        </p:txBody>
      </p:sp>
      <p:sp>
        <p:nvSpPr>
          <p:cNvPr id="3" name="Content Placeholder 2"/>
          <p:cNvSpPr>
            <a:spLocks noGrp="1"/>
          </p:cNvSpPr>
          <p:nvPr>
            <p:ph idx="1"/>
          </p:nvPr>
        </p:nvSpPr>
        <p:spPr/>
        <p:txBody>
          <a:bodyPr/>
          <a:lstStyle/>
          <a:p>
            <a:pPr marL="82550" indent="0">
              <a:buNone/>
            </a:pPr>
            <a:r>
              <a:rPr lang="en-US" b="1" dirty="0"/>
              <a:t>Materials:</a:t>
            </a:r>
            <a:r>
              <a:rPr lang="en-US" dirty="0"/>
              <a:t>			</a:t>
            </a:r>
          </a:p>
          <a:p>
            <a:r>
              <a:rPr lang="en-US" dirty="0"/>
              <a:t>metric ruler			</a:t>
            </a:r>
          </a:p>
          <a:p>
            <a:r>
              <a:rPr lang="en-US" dirty="0"/>
              <a:t>pipet	</a:t>
            </a:r>
            <a:r>
              <a:rPr lang="en-US" sz="2800" dirty="0"/>
              <a:t>(filled with a blue liquid and sealed)	</a:t>
            </a:r>
          </a:p>
          <a:p>
            <a:r>
              <a:rPr lang="en-US" dirty="0"/>
              <a:t>8 same size books</a:t>
            </a:r>
          </a:p>
          <a:p>
            <a:endParaRPr lang="en-US" dirty="0"/>
          </a:p>
        </p:txBody>
      </p:sp>
    </p:spTree>
    <p:extLst>
      <p:ext uri="{BB962C8B-B14F-4D97-AF65-F5344CB8AC3E}">
        <p14:creationId xmlns:p14="http://schemas.microsoft.com/office/powerpoint/2010/main" val="1358109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LAB: GAS PRESSURE</a:t>
            </a:r>
          </a:p>
        </p:txBody>
      </p:sp>
      <p:sp>
        <p:nvSpPr>
          <p:cNvPr id="19459" name="Content Placeholder 2"/>
          <p:cNvSpPr>
            <a:spLocks noGrp="1"/>
          </p:cNvSpPr>
          <p:nvPr>
            <p:ph idx="1"/>
          </p:nvPr>
        </p:nvSpPr>
        <p:spPr/>
        <p:txBody>
          <a:bodyPr/>
          <a:lstStyle/>
          <a:p>
            <a:pPr eaLnBrk="1" hangingPunct="1">
              <a:lnSpc>
                <a:spcPct val="90000"/>
              </a:lnSpc>
              <a:buFont typeface="Wingdings" panose="05000000000000000000" pitchFamily="2" charset="2"/>
              <a:buChar char="ü"/>
            </a:pPr>
            <a:r>
              <a:rPr lang="en-US" altLang="en-US" dirty="0"/>
              <a:t>First, form a hypothesis to explain what will happen to the volume of the gas as the pressure (more books) is increased.  </a:t>
            </a:r>
            <a:r>
              <a:rPr lang="en-US" altLang="en-US" dirty="0">
                <a:solidFill>
                  <a:srgbClr val="FF0000"/>
                </a:solidFill>
              </a:rPr>
              <a:t>Do this in INK!</a:t>
            </a:r>
          </a:p>
          <a:p>
            <a:pPr eaLnBrk="1" hangingPunct="1">
              <a:lnSpc>
                <a:spcPct val="90000"/>
              </a:lnSpc>
              <a:buFont typeface="Wingdings" panose="05000000000000000000" pitchFamily="2" charset="2"/>
              <a:buNone/>
            </a:pPr>
            <a:r>
              <a:rPr lang="en-US" altLang="en-US" dirty="0"/>
              <a:t>		“If the pressure of the gas increases, 	the volume of the gas will -------”</a:t>
            </a:r>
          </a:p>
          <a:p>
            <a:pPr eaLnBrk="1" hangingPunct="1">
              <a:lnSpc>
                <a:spcPct val="90000"/>
              </a:lnSpc>
            </a:pPr>
            <a:endParaRPr lang="en-US" altLang="en-US" dirty="0"/>
          </a:p>
        </p:txBody>
      </p:sp>
      <p:sp>
        <p:nvSpPr>
          <p:cNvPr id="3" name="Rectangle 2"/>
          <p:cNvSpPr/>
          <p:nvPr/>
        </p:nvSpPr>
        <p:spPr>
          <a:xfrm>
            <a:off x="1981200" y="4419600"/>
            <a:ext cx="6629400" cy="18288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LAB: GAS PRESSURE</a:t>
            </a:r>
          </a:p>
        </p:txBody>
      </p:sp>
      <p:sp>
        <p:nvSpPr>
          <p:cNvPr id="19459" name="Content Placeholder 2"/>
          <p:cNvSpPr>
            <a:spLocks noGrp="1"/>
          </p:cNvSpPr>
          <p:nvPr>
            <p:ph idx="1"/>
          </p:nvPr>
        </p:nvSpPr>
        <p:spPr>
          <a:xfrm>
            <a:off x="1435100" y="1447800"/>
            <a:ext cx="4737100" cy="4800600"/>
          </a:xfrm>
        </p:spPr>
        <p:txBody>
          <a:bodyPr/>
          <a:lstStyle/>
          <a:p>
            <a:pPr marL="82550" indent="0">
              <a:buNone/>
            </a:pPr>
            <a:r>
              <a:rPr lang="en-US" b="1" dirty="0"/>
              <a:t>The Experiment:</a:t>
            </a:r>
            <a:endParaRPr lang="en-US" dirty="0"/>
          </a:p>
          <a:p>
            <a:pPr marL="457200" lvl="0" indent="-374650">
              <a:buNone/>
            </a:pPr>
            <a:r>
              <a:rPr lang="en-US" sz="2800" dirty="0"/>
              <a:t>2. 	Place two equal-sized books on the bulb of the pipet.  The stem of the pipet should be visible as shown in the diagram.</a:t>
            </a:r>
          </a:p>
          <a:p>
            <a:pPr eaLnBrk="1" hangingPunct="1">
              <a:lnSpc>
                <a:spcPct val="90000"/>
              </a:lnSpc>
            </a:pPr>
            <a:endParaRPr lang="en-US" altLang="en-US" dirty="0"/>
          </a:p>
        </p:txBody>
      </p:sp>
      <p:pic>
        <p:nvPicPr>
          <p:cNvPr id="5" name="Picture 4" descr="Stacked books"/>
          <p:cNvPicPr/>
          <p:nvPr/>
        </p:nvPicPr>
        <p:blipFill>
          <a:blip r:embed="rId2"/>
          <a:srcRect/>
          <a:stretch>
            <a:fillRect/>
          </a:stretch>
        </p:blipFill>
        <p:spPr bwMode="auto">
          <a:xfrm>
            <a:off x="4572000" y="4038600"/>
            <a:ext cx="4114800" cy="1990725"/>
          </a:xfrm>
          <a:prstGeom prst="rect">
            <a:avLst/>
          </a:prstGeom>
          <a:noFill/>
          <a:ln w="9525">
            <a:noFill/>
            <a:miter lim="800000"/>
            <a:headEnd/>
            <a:tailEnd/>
          </a:ln>
        </p:spPr>
      </p:pic>
    </p:spTree>
    <p:extLst>
      <p:ext uri="{BB962C8B-B14F-4D97-AF65-F5344CB8AC3E}">
        <p14:creationId xmlns:p14="http://schemas.microsoft.com/office/powerpoint/2010/main" val="1445464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LAB: GAS PRESSURE</a:t>
            </a:r>
          </a:p>
        </p:txBody>
      </p:sp>
      <p:sp>
        <p:nvSpPr>
          <p:cNvPr id="19459" name="Content Placeholder 2"/>
          <p:cNvSpPr>
            <a:spLocks noGrp="1"/>
          </p:cNvSpPr>
          <p:nvPr>
            <p:ph idx="1"/>
          </p:nvPr>
        </p:nvSpPr>
        <p:spPr>
          <a:xfrm>
            <a:off x="1435100" y="1295400"/>
            <a:ext cx="6870700" cy="4800600"/>
          </a:xfrm>
        </p:spPr>
        <p:txBody>
          <a:bodyPr/>
          <a:lstStyle/>
          <a:p>
            <a:pPr marL="457200" lvl="0" indent="-374650">
              <a:buNone/>
            </a:pPr>
            <a:r>
              <a:rPr lang="en-US" sz="2800" dirty="0"/>
              <a:t>3. 	Measure the column length of the trapped air in the stem of the pipet in </a:t>
            </a:r>
            <a:r>
              <a:rPr lang="en-US" sz="2800" b="1" dirty="0">
                <a:solidFill>
                  <a:srgbClr val="7030A0"/>
                </a:solidFill>
              </a:rPr>
              <a:t>millimeters</a:t>
            </a:r>
            <a:r>
              <a:rPr lang="en-US" sz="2800" dirty="0"/>
              <a:t> (watch significant figures when measuring) </a:t>
            </a:r>
            <a:r>
              <a:rPr lang="en-US" sz="2800" strike="sngStrike" dirty="0"/>
              <a:t>and enter this measurement in your logbook</a:t>
            </a:r>
            <a:r>
              <a:rPr lang="en-US" sz="2800" dirty="0"/>
              <a:t>.</a:t>
            </a:r>
          </a:p>
          <a:p>
            <a:pPr marL="457200" lvl="0" indent="-374650">
              <a:buNone/>
            </a:pPr>
            <a:r>
              <a:rPr lang="en-US" sz="2800" dirty="0"/>
              <a:t>4. 	Pla</a:t>
            </a:r>
            <a:r>
              <a:rPr lang="en-US" sz="2800" dirty="0"/>
              <a:t>ce another book on top of the first two, and measure and record the length of the air column again.</a:t>
            </a:r>
          </a:p>
          <a:p>
            <a:pPr marL="457200" lvl="0" indent="-374650">
              <a:buNone/>
            </a:pPr>
            <a:r>
              <a:rPr lang="en-US" sz="2800" dirty="0"/>
              <a:t>5. 	Continue to add the remaining books to the stack one-by-one until you have a total of eight.  Measure and record each new air column length in data table.</a:t>
            </a:r>
          </a:p>
          <a:p>
            <a:pPr marL="82550" lvl="0" indent="0">
              <a:buNone/>
            </a:pPr>
            <a:endParaRPr lang="en-US" sz="2800" dirty="0"/>
          </a:p>
          <a:p>
            <a:pPr eaLnBrk="1" hangingPunct="1">
              <a:lnSpc>
                <a:spcPct val="90000"/>
              </a:lnSpc>
            </a:pPr>
            <a:endParaRPr lang="en-US" altLang="en-US" dirty="0"/>
          </a:p>
        </p:txBody>
      </p:sp>
    </p:spTree>
    <p:extLst>
      <p:ext uri="{BB962C8B-B14F-4D97-AF65-F5344CB8AC3E}">
        <p14:creationId xmlns:p14="http://schemas.microsoft.com/office/powerpoint/2010/main" val="1211205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800" b="1" dirty="0">
                <a:solidFill>
                  <a:schemeClr val="tx2">
                    <a:satMod val="130000"/>
                  </a:schemeClr>
                </a:solidFill>
              </a:rPr>
              <a:t>LAB: GAS PRESSURE</a:t>
            </a:r>
          </a:p>
        </p:txBody>
      </p:sp>
      <p:pic>
        <p:nvPicPr>
          <p:cNvPr id="6" name="Content Placeholder 5"/>
          <p:cNvPicPr>
            <a:picLocks noGrp="1" noChangeAspect="1"/>
          </p:cNvPicPr>
          <p:nvPr>
            <p:ph idx="1"/>
          </p:nvPr>
        </p:nvPicPr>
        <p:blipFill>
          <a:blip r:embed="rId2"/>
          <a:stretch>
            <a:fillRect/>
          </a:stretch>
        </p:blipFill>
        <p:spPr>
          <a:xfrm>
            <a:off x="457200" y="2438400"/>
            <a:ext cx="8358942" cy="2562225"/>
          </a:xfrm>
          <a:prstGeom prst="rect">
            <a:avLst/>
          </a:prstGeom>
        </p:spPr>
      </p:pic>
    </p:spTree>
    <p:extLst>
      <p:ext uri="{BB962C8B-B14F-4D97-AF65-F5344CB8AC3E}">
        <p14:creationId xmlns:p14="http://schemas.microsoft.com/office/powerpoint/2010/main" val="3416685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defRPr/>
            </a:pPr>
            <a:r>
              <a:rPr lang="en-US" sz="4400" b="1" dirty="0">
                <a:solidFill>
                  <a:schemeClr val="tx2">
                    <a:satMod val="130000"/>
                  </a:schemeClr>
                </a:solidFill>
              </a:rPr>
              <a:t>LAB: GAS PRESSURE</a:t>
            </a:r>
            <a:endParaRPr lang="en-US" dirty="0">
              <a:effectLst>
                <a:outerShdw blurRad="38100" dist="38100" dir="2700000" algn="tl">
                  <a:srgbClr val="C0C0C0"/>
                </a:outerShdw>
              </a:effectLst>
            </a:endParaRPr>
          </a:p>
        </p:txBody>
      </p:sp>
      <p:sp>
        <p:nvSpPr>
          <p:cNvPr id="20483" name="Content Placeholder 2"/>
          <p:cNvSpPr>
            <a:spLocks noGrp="1"/>
          </p:cNvSpPr>
          <p:nvPr>
            <p:ph idx="4294967295"/>
          </p:nvPr>
        </p:nvSpPr>
        <p:spPr>
          <a:xfrm>
            <a:off x="1066800" y="1447800"/>
            <a:ext cx="7867650" cy="4800600"/>
          </a:xfrm>
        </p:spPr>
        <p:txBody>
          <a:bodyPr/>
          <a:lstStyle/>
          <a:p>
            <a:pPr marL="82550" indent="0">
              <a:buNone/>
            </a:pPr>
            <a:r>
              <a:rPr lang="en-US" altLang="en-US" b="1" dirty="0"/>
              <a:t>When you finish:</a:t>
            </a:r>
          </a:p>
          <a:p>
            <a:r>
              <a:rPr lang="en-US" altLang="en-US" dirty="0"/>
              <a:t>Put the pipet back in the box on the back desk</a:t>
            </a:r>
          </a:p>
          <a:p>
            <a:r>
              <a:rPr lang="en-US" altLang="en-US" dirty="0"/>
              <a:t>Return the ruler to the box on the back desk.</a:t>
            </a:r>
          </a:p>
          <a:p>
            <a:r>
              <a:rPr lang="en-US" altLang="en-US" dirty="0"/>
              <a:t>Stack the textbooks and leave on the counter.</a:t>
            </a:r>
          </a:p>
          <a:p>
            <a:endParaRPr lang="en-US" altLang="en-US" sz="3000" dirty="0"/>
          </a:p>
        </p:txBody>
      </p:sp>
    </p:spTree>
    <p:extLst>
      <p:ext uri="{BB962C8B-B14F-4D97-AF65-F5344CB8AC3E}">
        <p14:creationId xmlns:p14="http://schemas.microsoft.com/office/powerpoint/2010/main" val="2825446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r>
              <a:rPr lang="en-US" sz="4800" b="1" dirty="0">
                <a:solidFill>
                  <a:schemeClr val="tx2">
                    <a:satMod val="130000"/>
                  </a:schemeClr>
                </a:solidFill>
              </a:rPr>
              <a:t>LAB: GAS PRESSURE</a:t>
            </a:r>
            <a:endParaRPr lang="en-US" altLang="en-US" sz="4800" dirty="0">
              <a:effectLst/>
            </a:endParaRPr>
          </a:p>
        </p:txBody>
      </p:sp>
      <p:sp>
        <p:nvSpPr>
          <p:cNvPr id="21507" name="Rectangle 3"/>
          <p:cNvSpPr>
            <a:spLocks noGrp="1"/>
          </p:cNvSpPr>
          <p:nvPr>
            <p:ph type="body" idx="1"/>
          </p:nvPr>
        </p:nvSpPr>
        <p:spPr>
          <a:xfrm>
            <a:off x="1219200" y="1447800"/>
            <a:ext cx="7715250" cy="4800600"/>
          </a:xfrm>
        </p:spPr>
        <p:txBody>
          <a:bodyPr/>
          <a:lstStyle/>
          <a:p>
            <a:pPr marL="461963" lvl="0" indent="-379413">
              <a:buNone/>
            </a:pPr>
            <a:r>
              <a:rPr lang="en-US" dirty="0"/>
              <a:t>1. Plot your data on the first graph grid on the other side.  Use the pressure in books as the X variable and the length of the column of air in millimeters as the Y variable.  Be sure to put a title on your graph, start at zero, and use the WHOLE graph!  Is the relationship between gas pressure and volume linear? (circle one)	YES		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r>
              <a:rPr lang="en-US" sz="4800" b="1" dirty="0">
                <a:solidFill>
                  <a:schemeClr val="tx2">
                    <a:satMod val="130000"/>
                  </a:schemeClr>
                </a:solidFill>
              </a:rPr>
              <a:t>LAB: GAS PRESSURE</a:t>
            </a:r>
            <a:endParaRPr lang="en-US" altLang="en-US" sz="4800" dirty="0">
              <a:effectLst/>
            </a:endParaRPr>
          </a:p>
        </p:txBody>
      </p:sp>
      <p:sp>
        <p:nvSpPr>
          <p:cNvPr id="21507" name="Rectangle 3"/>
          <p:cNvSpPr>
            <a:spLocks noGrp="1"/>
          </p:cNvSpPr>
          <p:nvPr>
            <p:ph type="body" idx="1"/>
          </p:nvPr>
        </p:nvSpPr>
        <p:spPr>
          <a:xfrm>
            <a:off x="1219200" y="1447800"/>
            <a:ext cx="7715250" cy="4800600"/>
          </a:xfrm>
        </p:spPr>
        <p:txBody>
          <a:bodyPr/>
          <a:lstStyle/>
          <a:p>
            <a:pPr marL="461963" indent="-379413">
              <a:buNone/>
            </a:pPr>
            <a:r>
              <a:rPr lang="en-US" dirty="0"/>
              <a:t>3. Calculate the inverse of the pressure, 1/pressure in books (i.e. ½, </a:t>
            </a:r>
            <a:r>
              <a:rPr lang="en-US" baseline="30000" dirty="0"/>
              <a:t>1</a:t>
            </a:r>
            <a:r>
              <a:rPr lang="en-US" dirty="0"/>
              <a:t>/3, ¼).  </a:t>
            </a:r>
            <a:r>
              <a:rPr lang="en-US" b="1" dirty="0"/>
              <a:t>NO FRACTIONS</a:t>
            </a:r>
            <a:r>
              <a:rPr lang="en-US" dirty="0"/>
              <a:t> – convert the numbers!!!  Use the length of air column from your data table.  Enter in table below.  </a:t>
            </a:r>
          </a:p>
        </p:txBody>
      </p:sp>
      <p:pic>
        <p:nvPicPr>
          <p:cNvPr id="2" name="Picture 1"/>
          <p:cNvPicPr>
            <a:picLocks noChangeAspect="1"/>
          </p:cNvPicPr>
          <p:nvPr/>
        </p:nvPicPr>
        <p:blipFill>
          <a:blip r:embed="rId2"/>
          <a:stretch>
            <a:fillRect/>
          </a:stretch>
        </p:blipFill>
        <p:spPr>
          <a:xfrm>
            <a:off x="1219200" y="4267200"/>
            <a:ext cx="7481796" cy="1876425"/>
          </a:xfrm>
          <a:prstGeom prst="rect">
            <a:avLst/>
          </a:prstGeom>
        </p:spPr>
      </p:pic>
    </p:spTree>
    <p:extLst>
      <p:ext uri="{BB962C8B-B14F-4D97-AF65-F5344CB8AC3E}">
        <p14:creationId xmlns:p14="http://schemas.microsoft.com/office/powerpoint/2010/main" val="2305214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r>
              <a:rPr lang="en-US" sz="4800" b="1" dirty="0">
                <a:solidFill>
                  <a:schemeClr val="tx2">
                    <a:satMod val="130000"/>
                  </a:schemeClr>
                </a:solidFill>
              </a:rPr>
              <a:t>LAB: GAS PRESSURE</a:t>
            </a:r>
            <a:endParaRPr lang="en-US" altLang="en-US" sz="4800" dirty="0">
              <a:effectLst/>
            </a:endParaRPr>
          </a:p>
        </p:txBody>
      </p:sp>
      <p:sp>
        <p:nvSpPr>
          <p:cNvPr id="21507" name="Rectangle 3"/>
          <p:cNvSpPr>
            <a:spLocks noGrp="1"/>
          </p:cNvSpPr>
          <p:nvPr>
            <p:ph type="body" idx="1"/>
          </p:nvPr>
        </p:nvSpPr>
        <p:spPr>
          <a:xfrm>
            <a:off x="1219200" y="1447800"/>
            <a:ext cx="7715250" cy="4800600"/>
          </a:xfrm>
        </p:spPr>
        <p:txBody>
          <a:bodyPr/>
          <a:lstStyle/>
          <a:p>
            <a:pPr marL="457200" lvl="0" indent="-374650">
              <a:buNone/>
            </a:pPr>
            <a:r>
              <a:rPr lang="en-US" dirty="0"/>
              <a:t>4. Plot the second graph on the other side.  Use the inverse, 1/pressure, as the X variable and the length of the air column as the Y variable.  Be sure to put a title on your graph, start at zero, and use the WHOLE graph</a:t>
            </a:r>
          </a:p>
          <a:p>
            <a:pPr marL="461963" lvl="0" indent="-379413">
              <a:buNone/>
            </a:pPr>
            <a:r>
              <a:rPr lang="en-US" altLang="en-US" b="1" dirty="0">
                <a:solidFill>
                  <a:srgbClr val="CC0000"/>
                </a:solidFill>
              </a:rPr>
              <a:t>When you do the graph for #4, do not use fractions – graph the decimals of the fractions (0.5, 0.33, 0.25, etc.)  Be sure your number line is consistent.</a:t>
            </a:r>
          </a:p>
        </p:txBody>
      </p:sp>
    </p:spTree>
    <p:extLst>
      <p:ext uri="{BB962C8B-B14F-4D97-AF65-F5344CB8AC3E}">
        <p14:creationId xmlns:p14="http://schemas.microsoft.com/office/powerpoint/2010/main" val="1666924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numCol="1" anchorCtr="0" compatLnSpc="1">
            <a:prstTxWarp prst="textNoShape">
              <a:avLst/>
            </a:prstTxWarp>
          </a:bodyPr>
          <a:lstStyle/>
          <a:p>
            <a:pPr eaLnBrk="1" hangingPunct="1">
              <a:defRPr/>
            </a:pPr>
            <a:r>
              <a:rPr lang="en-US" sz="4400" b="1" dirty="0">
                <a:solidFill>
                  <a:schemeClr val="tx2">
                    <a:satMod val="130000"/>
                  </a:schemeClr>
                </a:solidFill>
              </a:rPr>
              <a:t>LAB: GAS PRESSURE</a:t>
            </a:r>
            <a:endParaRPr lang="en-US" dirty="0">
              <a:effectLst>
                <a:outerShdw blurRad="38100" dist="38100" dir="2700000" algn="tl">
                  <a:srgbClr val="C0C0C0"/>
                </a:outerShdw>
              </a:effectLst>
            </a:endParaRPr>
          </a:p>
        </p:txBody>
      </p:sp>
      <p:sp>
        <p:nvSpPr>
          <p:cNvPr id="20483" name="Content Placeholder 2"/>
          <p:cNvSpPr>
            <a:spLocks noGrp="1"/>
          </p:cNvSpPr>
          <p:nvPr>
            <p:ph idx="4294967295"/>
          </p:nvPr>
        </p:nvSpPr>
        <p:spPr>
          <a:xfrm>
            <a:off x="1066800" y="1447800"/>
            <a:ext cx="7867650" cy="4800600"/>
          </a:xfrm>
        </p:spPr>
        <p:txBody>
          <a:bodyPr/>
          <a:lstStyle/>
          <a:p>
            <a:r>
              <a:rPr lang="en-US" altLang="en-US" dirty="0"/>
              <a:t>If there is any liquid in the non-bulb end of the pipet, used centripetal force (spin in a circle) to get the liquid back into the bulb.</a:t>
            </a:r>
          </a:p>
          <a:p>
            <a:r>
              <a:rPr lang="en-US" altLang="en-US" dirty="0"/>
              <a:t>You are going to have to share books. Please use only chemistry or only Earth science books to make it consistent.</a:t>
            </a:r>
          </a:p>
          <a:p>
            <a:r>
              <a:rPr lang="en-US" altLang="en-US" dirty="0"/>
              <a:t>Measure in </a:t>
            </a:r>
            <a:r>
              <a:rPr lang="en-US" altLang="en-US" dirty="0">
                <a:solidFill>
                  <a:srgbClr val="CC0000"/>
                </a:solidFill>
              </a:rPr>
              <a:t>millimeters</a:t>
            </a:r>
            <a:r>
              <a:rPr lang="en-US" altLang="en-US" dirty="0"/>
              <a:t>.</a:t>
            </a:r>
          </a:p>
          <a:p>
            <a:r>
              <a:rPr lang="en-US" altLang="en-US" dirty="0"/>
              <a:t>Lab is </a:t>
            </a:r>
            <a:r>
              <a:rPr lang="en-US" altLang="en-US"/>
              <a:t>due Thursday</a:t>
            </a:r>
            <a:r>
              <a:rPr lang="en-US" altLang="en-US"/>
              <a:t>.</a:t>
            </a:r>
            <a:endParaRPr lang="en-US" altLang="en-US" dirty="0"/>
          </a:p>
          <a:p>
            <a:endParaRPr lang="en-US" altLang="en-US"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2167</TotalTime>
  <Words>706</Words>
  <Application>Microsoft Office PowerPoint</Application>
  <PresentationFormat>On-screen Show (4:3)</PresentationFormat>
  <Paragraphs>105</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Gill Sans MT</vt:lpstr>
      <vt:lpstr>Arial</vt:lpstr>
      <vt:lpstr>Wingdings 2</vt:lpstr>
      <vt:lpstr>Verdana</vt:lpstr>
      <vt:lpstr>Calibri</vt:lpstr>
      <vt:lpstr>Wingdings</vt:lpstr>
      <vt:lpstr>Solstice</vt:lpstr>
      <vt:lpstr>DO NOW</vt:lpstr>
      <vt:lpstr>PRESSURE</vt:lpstr>
      <vt:lpstr>PRESSURE</vt:lpstr>
      <vt:lpstr>PRESSURE</vt:lpstr>
      <vt:lpstr>PRESSURE</vt:lpstr>
      <vt:lpstr>PRESSURE</vt:lpstr>
      <vt:lpstr>PRESSURE</vt:lpstr>
      <vt:lpstr>TEMPERATURE</vt:lpstr>
      <vt:lpstr>TEMPERATURE</vt:lpstr>
      <vt:lpstr>TEMPERATURE</vt:lpstr>
      <vt:lpstr>LAB: GAS PRESSURE</vt:lpstr>
      <vt:lpstr>LAB: GAS PRESSURE</vt:lpstr>
      <vt:lpstr>LAB: GAS PRESSURE</vt:lpstr>
      <vt:lpstr>LAB: GAS PRESSURE</vt:lpstr>
      <vt:lpstr>LAB: GAS PRESSURE</vt:lpstr>
      <vt:lpstr>LAB: GAS PRESSURE</vt:lpstr>
      <vt:lpstr>LAB: GAS PRESSURE</vt:lpstr>
      <vt:lpstr>LAB: GAS PRESSURE</vt:lpstr>
      <vt:lpstr>LAB: GAS PRESSURE</vt:lpstr>
      <vt:lpstr>LAB: GAS PRESSURE</vt:lpstr>
      <vt:lpstr>LAB: GAS PRESSURE</vt:lpstr>
      <vt:lpstr>LAB: GAS PRESSURE</vt:lpstr>
    </vt:vector>
  </TitlesOfParts>
  <Company>DeKalb County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NOW</dc:title>
  <dc:creator>Nancy Brim</dc:creator>
  <cp:lastModifiedBy>Nancy Brim</cp:lastModifiedBy>
  <cp:revision>37</cp:revision>
  <dcterms:created xsi:type="dcterms:W3CDTF">2011-02-08T17:22:11Z</dcterms:created>
  <dcterms:modified xsi:type="dcterms:W3CDTF">2017-02-25T01:16:20Z</dcterms:modified>
</cp:coreProperties>
</file>