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80" r:id="rId2"/>
    <p:sldId id="276" r:id="rId3"/>
    <p:sldId id="273" r:id="rId4"/>
    <p:sldId id="259" r:id="rId5"/>
    <p:sldId id="281" r:id="rId6"/>
    <p:sldId id="274" r:id="rId7"/>
    <p:sldId id="282" r:id="rId8"/>
    <p:sldId id="258" r:id="rId9"/>
    <p:sldId id="260" r:id="rId10"/>
    <p:sldId id="275" r:id="rId11"/>
    <p:sldId id="293" r:id="rId12"/>
    <p:sldId id="284" r:id="rId13"/>
    <p:sldId id="270" r:id="rId14"/>
    <p:sldId id="269" r:id="rId15"/>
    <p:sldId id="272" r:id="rId16"/>
    <p:sldId id="267" r:id="rId17"/>
    <p:sldId id="263" r:id="rId18"/>
    <p:sldId id="285" r:id="rId19"/>
    <p:sldId id="286" r:id="rId20"/>
    <p:sldId id="261" r:id="rId21"/>
    <p:sldId id="264" r:id="rId22"/>
    <p:sldId id="287" r:id="rId23"/>
    <p:sldId id="278" r:id="rId24"/>
    <p:sldId id="279" r:id="rId25"/>
    <p:sldId id="266" r:id="rId26"/>
    <p:sldId id="288" r:id="rId27"/>
    <p:sldId id="289" r:id="rId28"/>
    <p:sldId id="290" r:id="rId29"/>
    <p:sldId id="291" r:id="rId30"/>
    <p:sldId id="292" r:id="rId31"/>
    <p:sldId id="265" r:id="rId32"/>
    <p:sldId id="277"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478" autoAdjust="0"/>
    <p:restoredTop sz="86462" autoAdjust="0"/>
  </p:normalViewPr>
  <p:slideViewPr>
    <p:cSldViewPr>
      <p:cViewPr varScale="1">
        <p:scale>
          <a:sx n="87" d="100"/>
          <a:sy n="87" d="100"/>
        </p:scale>
        <p:origin x="672" y="84"/>
      </p:cViewPr>
      <p:guideLst>
        <p:guide orient="horz" pos="2160"/>
        <p:guide pos="2880"/>
      </p:guideLst>
    </p:cSldViewPr>
  </p:slideViewPr>
  <p:outlineViewPr>
    <p:cViewPr>
      <p:scale>
        <a:sx n="33" d="100"/>
        <a:sy n="33" d="100"/>
      </p:scale>
      <p:origin x="0" y="-989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a:t>Click to edit Master title style</a:t>
            </a:r>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bwMode="auto">
          <a:xfrm rot="5400000">
            <a:off x="7764621" y="1174097"/>
            <a:ext cx="2286000" cy="381000"/>
          </a:xfrm>
        </p:spPr>
        <p:txBody>
          <a:bodyPr/>
          <a:lstStyle/>
          <a:p>
            <a:fld id="{31625158-ED90-4D19-95D5-ED60945D4697}" type="datetimeFigureOut">
              <a:rPr lang="en-US" smtClean="0"/>
              <a:pPr/>
              <a:t>3/18/2017</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AE8CAA44-F4A3-4E3B-8EEF-0344C4FAC12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4"/>
          </p:nvPr>
        </p:nvSpPr>
        <p:spPr/>
        <p:txBody>
          <a:bodyPr rtlCol="0"/>
          <a:lstStyle/>
          <a:p>
            <a:fld id="{31625158-ED90-4D19-95D5-ED60945D4697}" type="datetimeFigureOut">
              <a:rPr lang="en-US" smtClean="0"/>
              <a:pPr/>
              <a:t>3/18/2017</a:t>
            </a:fld>
            <a:endParaRPr lang="en-US"/>
          </a:p>
        </p:txBody>
      </p:sp>
      <p:sp>
        <p:nvSpPr>
          <p:cNvPr id="9" name="Slide Number Placeholder 8"/>
          <p:cNvSpPr>
            <a:spLocks noGrp="1"/>
          </p:cNvSpPr>
          <p:nvPr>
            <p:ph type="sldNum" sz="quarter" idx="15"/>
          </p:nvPr>
        </p:nvSpPr>
        <p:spPr/>
        <p:txBody>
          <a:bodyPr rtlCol="0"/>
          <a:lstStyle/>
          <a:p>
            <a:fld id="{AE8CAA44-F4A3-4E3B-8EEF-0344C4FAC128}"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a:t>Click to edit Master title style</a:t>
            </a:r>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31625158-ED90-4D19-95D5-ED60945D4697}" type="datetimeFigureOut">
              <a:rPr lang="en-US" smtClean="0"/>
              <a:pPr/>
              <a:t>3/18/2017</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AE8CAA44-F4A3-4E3B-8EEF-0344C4FAC128}"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31625158-ED90-4D19-95D5-ED60945D4697}" type="datetimeFigureOut">
              <a:rPr lang="en-US" smtClean="0"/>
              <a:pPr/>
              <a:t>3/18/2017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8CAA44-F4A3-4E3B-8EEF-0344C4FAC128}"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a:t>Click to edit Master title style</a:t>
            </a:r>
          </a:p>
        </p:txBody>
      </p:sp>
      <p:sp>
        <p:nvSpPr>
          <p:cNvPr id="7" name="Date Placeholder 6"/>
          <p:cNvSpPr>
            <a:spLocks noGrp="1"/>
          </p:cNvSpPr>
          <p:nvPr>
            <p:ph type="dt" sz="half" idx="10"/>
          </p:nvPr>
        </p:nvSpPr>
        <p:spPr/>
        <p:txBody>
          <a:bodyPr/>
          <a:lstStyle/>
          <a:p>
            <a:fld id="{31625158-ED90-4D19-95D5-ED60945D4697}" type="datetimeFigureOut">
              <a:rPr lang="en-US" smtClean="0"/>
              <a:pPr/>
              <a:t>3/18/2017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8CAA44-F4A3-4E3B-8EEF-0344C4FAC128}"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6" name="Date Placeholder 5"/>
          <p:cNvSpPr>
            <a:spLocks noGrp="1"/>
          </p:cNvSpPr>
          <p:nvPr>
            <p:ph type="dt" sz="half" idx="10"/>
          </p:nvPr>
        </p:nvSpPr>
        <p:spPr/>
        <p:txBody>
          <a:bodyPr rtlCol="0"/>
          <a:lstStyle/>
          <a:p>
            <a:fld id="{31625158-ED90-4D19-95D5-ED60945D4697}" type="datetimeFigureOut">
              <a:rPr lang="en-US" smtClean="0"/>
              <a:pPr/>
              <a:t>3/18/2017</a:t>
            </a:fld>
            <a:endParaRPr lang="en-US"/>
          </a:p>
        </p:txBody>
      </p:sp>
      <p:sp>
        <p:nvSpPr>
          <p:cNvPr id="7" name="Slide Number Placeholder 6"/>
          <p:cNvSpPr>
            <a:spLocks noGrp="1"/>
          </p:cNvSpPr>
          <p:nvPr>
            <p:ph type="sldNum" sz="quarter" idx="11"/>
          </p:nvPr>
        </p:nvSpPr>
        <p:spPr/>
        <p:txBody>
          <a:bodyPr rtlCol="0"/>
          <a:lstStyle/>
          <a:p>
            <a:fld id="{AE8CAA44-F4A3-4E3B-8EEF-0344C4FAC128}"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625158-ED90-4D19-95D5-ED60945D4697}" type="datetimeFigureOut">
              <a:rPr lang="en-US" smtClean="0"/>
              <a:pPr/>
              <a:t>3/18/2017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8CAA44-F4A3-4E3B-8EEF-0344C4FAC12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a:t>Click to edit Master title style</a:t>
            </a:r>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Date Placeholder 20"/>
          <p:cNvSpPr>
            <a:spLocks noGrp="1"/>
          </p:cNvSpPr>
          <p:nvPr>
            <p:ph type="dt" sz="half" idx="14"/>
          </p:nvPr>
        </p:nvSpPr>
        <p:spPr/>
        <p:txBody>
          <a:bodyPr rtlCol="0"/>
          <a:lstStyle/>
          <a:p>
            <a:fld id="{31625158-ED90-4D19-95D5-ED60945D4697}" type="datetimeFigureOut">
              <a:rPr lang="en-US" smtClean="0"/>
              <a:pPr/>
              <a:t>3/18/2017</a:t>
            </a:fld>
            <a:endParaRPr lang="en-US"/>
          </a:p>
        </p:txBody>
      </p:sp>
      <p:sp>
        <p:nvSpPr>
          <p:cNvPr id="22" name="Slide Number Placeholder 21"/>
          <p:cNvSpPr>
            <a:spLocks noGrp="1"/>
          </p:cNvSpPr>
          <p:nvPr>
            <p:ph type="sldNum" sz="quarter" idx="15"/>
          </p:nvPr>
        </p:nvSpPr>
        <p:spPr/>
        <p:txBody>
          <a:bodyPr rtlCol="0"/>
          <a:lstStyle/>
          <a:p>
            <a:fld id="{AE8CAA44-F4A3-4E3B-8EEF-0344C4FAC128}"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a:t>Click to edit Master title style</a:t>
            </a:r>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31625158-ED90-4D19-95D5-ED60945D4697}" type="datetimeFigureOut">
              <a:rPr lang="en-US" smtClean="0"/>
              <a:pPr/>
              <a:t>3/18/2017</a:t>
            </a:fld>
            <a:endParaRPr lang="en-US"/>
          </a:p>
        </p:txBody>
      </p:sp>
      <p:sp>
        <p:nvSpPr>
          <p:cNvPr id="18" name="Slide Number Placeholder 17"/>
          <p:cNvSpPr>
            <a:spLocks noGrp="1"/>
          </p:cNvSpPr>
          <p:nvPr>
            <p:ph type="sldNum" sz="quarter" idx="11"/>
          </p:nvPr>
        </p:nvSpPr>
        <p:spPr/>
        <p:txBody>
          <a:bodyPr rtlCol="0"/>
          <a:lstStyle/>
          <a:p>
            <a:fld id="{AE8CAA44-F4A3-4E3B-8EEF-0344C4FAC128}"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1625158-ED90-4D19-95D5-ED60945D4697}" type="datetimeFigureOut">
              <a:rPr lang="en-US" smtClean="0"/>
              <a:pPr/>
              <a:t>3/18/2017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8CAA44-F4A3-4E3B-8EEF-0344C4FAC12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1625158-ED90-4D19-95D5-ED60945D4697}" type="datetimeFigureOut">
              <a:rPr lang="en-US" smtClean="0"/>
              <a:pPr/>
              <a:t>3/18/2017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8CAA44-F4A3-4E3B-8EEF-0344C4FAC12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31625158-ED90-4D19-95D5-ED60945D4697}" type="datetimeFigureOut">
              <a:rPr lang="en-US" smtClean="0"/>
              <a:pPr/>
              <a:t>3/18/2017</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AE8CAA44-F4A3-4E3B-8EEF-0344C4FAC12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file://localhost/http/::www.crh.noaa.gov:fsd:images:seasons.jpg"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5.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antwrp.gsfc.nasa.gov/apod/ap051221.html" TargetMode="Externa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DO NOW</a:t>
            </a:r>
          </a:p>
        </p:txBody>
      </p:sp>
      <p:sp>
        <p:nvSpPr>
          <p:cNvPr id="3" name="Content Placeholder 2"/>
          <p:cNvSpPr>
            <a:spLocks noGrp="1"/>
          </p:cNvSpPr>
          <p:nvPr>
            <p:ph sz="quarter" idx="1"/>
          </p:nvPr>
        </p:nvSpPr>
        <p:spPr/>
        <p:txBody>
          <a:bodyPr/>
          <a:lstStyle/>
          <a:p>
            <a:r>
              <a:rPr lang="en-US" dirty="0"/>
              <a:t>Pick up notes and Review #21.</a:t>
            </a:r>
          </a:p>
          <a:p>
            <a:r>
              <a:rPr lang="en-US" dirty="0"/>
              <a:t>Get out your notes (#1-9) and Study Guide for Unit 8 so we can staple them together.</a:t>
            </a:r>
          </a:p>
          <a:p>
            <a:endParaRPr lang="en-US" dirty="0"/>
          </a:p>
          <a:p>
            <a:r>
              <a:rPr lang="en-US" dirty="0"/>
              <a:t>You turned in your article summary last Friday, right?!?</a:t>
            </a:r>
          </a:p>
        </p:txBody>
      </p:sp>
    </p:spTree>
    <p:extLst>
      <p:ext uri="{BB962C8B-B14F-4D97-AF65-F5344CB8AC3E}">
        <p14:creationId xmlns:p14="http://schemas.microsoft.com/office/powerpoint/2010/main" val="1262602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09600" y="609600"/>
            <a:ext cx="6477000" cy="838200"/>
          </a:xfrm>
        </p:spPr>
        <p:txBody>
          <a:bodyPr>
            <a:normAutofit/>
          </a:bodyPr>
          <a:lstStyle/>
          <a:p>
            <a:pPr eaLnBrk="1" hangingPunct="1"/>
            <a:r>
              <a:rPr lang="en-US" sz="4800" b="1" dirty="0">
                <a:solidFill>
                  <a:schemeClr val="tx1"/>
                </a:solidFill>
                <a:latin typeface="Verdana" charset="0"/>
              </a:rPr>
              <a:t>REVIEW</a:t>
            </a:r>
          </a:p>
        </p:txBody>
      </p:sp>
      <p:sp>
        <p:nvSpPr>
          <p:cNvPr id="4099" name="Rectangle 3"/>
          <p:cNvSpPr>
            <a:spLocks noGrp="1" noChangeArrowheads="1"/>
          </p:cNvSpPr>
          <p:nvPr>
            <p:ph type="body" idx="1"/>
          </p:nvPr>
        </p:nvSpPr>
        <p:spPr>
          <a:xfrm>
            <a:off x="762000" y="4495800"/>
            <a:ext cx="7619999" cy="1219200"/>
          </a:xfrm>
        </p:spPr>
        <p:txBody>
          <a:bodyPr>
            <a:noAutofit/>
          </a:bodyPr>
          <a:lstStyle/>
          <a:p>
            <a:pPr>
              <a:buNone/>
            </a:pPr>
            <a:r>
              <a:rPr lang="en-US" dirty="0">
                <a:solidFill>
                  <a:srgbClr val="800000"/>
                </a:solidFill>
                <a:latin typeface="Verdana" panose="020B0604030504040204" pitchFamily="34" charset="0"/>
                <a:ea typeface="Verdana" panose="020B0604030504040204" pitchFamily="34" charset="0"/>
                <a:cs typeface="Verdana" panose="020B0604030504040204" pitchFamily="34" charset="0"/>
              </a:rPr>
              <a:t>How does the angle of insolation affect the amount of energy a location received?</a:t>
            </a:r>
          </a:p>
          <a:p>
            <a:pPr>
              <a:buNone/>
            </a:pPr>
            <a:endParaRPr lang="en-US" dirty="0">
              <a:solidFill>
                <a:srgbClr val="800000"/>
              </a:solidFill>
              <a:latin typeface="Verdana" panose="020B0604030504040204" pitchFamily="34" charset="0"/>
              <a:ea typeface="Verdana" panose="020B0604030504040204" pitchFamily="34" charset="0"/>
              <a:cs typeface="Verdana" panose="020B0604030504040204" pitchFamily="34" charset="0"/>
            </a:endParaRPr>
          </a:p>
          <a:p>
            <a:pPr>
              <a:buNone/>
            </a:pPr>
            <a:r>
              <a:rPr lang="en-US" dirty="0">
                <a:solidFill>
                  <a:srgbClr val="800000"/>
                </a:solidFill>
                <a:latin typeface="Verdana" charset="0"/>
              </a:rPr>
              <a:t>How does it affect the weather?</a:t>
            </a:r>
          </a:p>
        </p:txBody>
      </p:sp>
      <p:pic>
        <p:nvPicPr>
          <p:cNvPr id="8" name="Picture 2" descr="http://www.altenergymag.com/articles/05.08.01/gonzalez/fig5.gi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419600" y="1752600"/>
            <a:ext cx="3239785" cy="2438400"/>
          </a:xfrm>
          <a:prstGeom prst="rect">
            <a:avLst/>
          </a:prstGeom>
          <a:noFill/>
        </p:spPr>
      </p:pic>
      <p:pic>
        <p:nvPicPr>
          <p:cNvPr id="9" name="Picture 4" descr="http://www.altenergymag.com/articles/05.08.01/gonzalez/fig6.gi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2001" y="1752600"/>
            <a:ext cx="3251200" cy="244699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fade">
                                      <p:cBhvr>
                                        <p:cTn id="7" dur="500"/>
                                        <p:tgtEl>
                                          <p:spTgt spid="40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099">
                                            <p:txEl>
                                              <p:pRg st="2" end="2"/>
                                            </p:txEl>
                                          </p:spTgt>
                                        </p:tgtEl>
                                        <p:attrNameLst>
                                          <p:attrName>style.visibility</p:attrName>
                                        </p:attrNameLst>
                                      </p:cBhvr>
                                      <p:to>
                                        <p:strVal val="visible"/>
                                      </p:to>
                                    </p:set>
                                    <p:anim calcmode="lin" valueType="num">
                                      <p:cBhvr additive="base">
                                        <p:cTn id="12" dur="500" fill="hold"/>
                                        <p:tgtEl>
                                          <p:spTgt spid="4099">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09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a:xfrm>
            <a:off x="1676400" y="1295400"/>
            <a:ext cx="6172200" cy="2057400"/>
          </a:xfrm>
        </p:spPr>
        <p:txBody>
          <a:bodyPr>
            <a:normAutofit/>
          </a:bodyPr>
          <a:lstStyle/>
          <a:p>
            <a:pPr eaLnBrk="1" hangingPunct="1"/>
            <a:r>
              <a:rPr lang="en-US" sz="5400" dirty="0">
                <a:latin typeface="Verdana" charset="0"/>
              </a:rPr>
              <a:t>SUN AND SEASONS</a:t>
            </a:r>
          </a:p>
        </p:txBody>
      </p:sp>
      <p:sp>
        <p:nvSpPr>
          <p:cNvPr id="3075" name="Rectangle 5"/>
          <p:cNvSpPr>
            <a:spLocks noGrp="1" noChangeArrowheads="1"/>
          </p:cNvSpPr>
          <p:nvPr>
            <p:ph type="subTitle" idx="1"/>
          </p:nvPr>
        </p:nvSpPr>
        <p:spPr>
          <a:xfrm>
            <a:off x="3352800" y="4572000"/>
            <a:ext cx="5334000" cy="914400"/>
          </a:xfrm>
        </p:spPr>
        <p:txBody>
          <a:bodyPr>
            <a:normAutofit/>
          </a:bodyPr>
          <a:lstStyle/>
          <a:p>
            <a:r>
              <a:rPr lang="en-US" i="1" dirty="0">
                <a:solidFill>
                  <a:srgbClr val="800000"/>
                </a:solidFill>
              </a:rPr>
              <a:t>SES5d. Describe how temperature and precipitation produce the pattern of climate regions (classes) on Earth. </a:t>
            </a:r>
          </a:p>
        </p:txBody>
      </p:sp>
      <p:pic>
        <p:nvPicPr>
          <p:cNvPr id="4" name="Picture 2" descr="https://encrypted-tbn3.gstatic.com/images?q=tbn:ANd9GcRrGdv0osOOlZlJPjV3lGTFWlXIsiqw0DjIxfwXVLPRKjbLAXzpBIUbDY3B"/>
          <p:cNvPicPr>
            <a:picLocks noChangeAspect="1" noChangeArrowheads="1"/>
          </p:cNvPicPr>
          <p:nvPr/>
        </p:nvPicPr>
        <p:blipFill>
          <a:blip r:embed="rId2" cstate="print"/>
          <a:srcRect/>
          <a:stretch>
            <a:fillRect/>
          </a:stretch>
        </p:blipFill>
        <p:spPr bwMode="auto">
          <a:xfrm>
            <a:off x="5567205" y="0"/>
            <a:ext cx="3543300" cy="2991475"/>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952508" cy="1417638"/>
          </a:xfrm>
        </p:spPr>
        <p:txBody>
          <a:bodyPr>
            <a:normAutofit fontScale="90000"/>
          </a:bodyPr>
          <a:lstStyle/>
          <a:p>
            <a:r>
              <a:rPr lang="en-US" sz="4400" b="1" dirty="0"/>
              <a:t>Seasonal Variations in Solar Radiation</a:t>
            </a:r>
          </a:p>
        </p:txBody>
      </p:sp>
      <p:sp>
        <p:nvSpPr>
          <p:cNvPr id="3" name="Content Placeholder 2"/>
          <p:cNvSpPr>
            <a:spLocks noGrp="1"/>
          </p:cNvSpPr>
          <p:nvPr>
            <p:ph sz="quarter" idx="1"/>
          </p:nvPr>
        </p:nvSpPr>
        <p:spPr>
          <a:xfrm>
            <a:off x="457200" y="1600200"/>
            <a:ext cx="2895600" cy="4873752"/>
          </a:xfrm>
        </p:spPr>
        <p:txBody>
          <a:bodyPr>
            <a:normAutofit/>
          </a:bodyPr>
          <a:lstStyle/>
          <a:p>
            <a:pPr>
              <a:buNone/>
            </a:pPr>
            <a:r>
              <a:rPr lang="en-US" b="1" dirty="0"/>
              <a:t>Insolation</a:t>
            </a:r>
          </a:p>
          <a:p>
            <a:r>
              <a:rPr lang="en-US" b="1" u="sng" dirty="0"/>
              <a:t>In</a:t>
            </a:r>
            <a:r>
              <a:rPr lang="en-US" dirty="0"/>
              <a:t>coming </a:t>
            </a:r>
            <a:r>
              <a:rPr lang="en-US" b="1" u="sng" dirty="0"/>
              <a:t>Sol</a:t>
            </a:r>
            <a:r>
              <a:rPr lang="en-US" dirty="0"/>
              <a:t>ar Radi</a:t>
            </a:r>
            <a:r>
              <a:rPr lang="en-US" b="1" u="sng" dirty="0"/>
              <a:t>ation.</a:t>
            </a:r>
            <a:r>
              <a:rPr lang="en-US" dirty="0"/>
              <a:t> </a:t>
            </a:r>
            <a:endParaRPr lang="en-US" sz="2100" dirty="0"/>
          </a:p>
          <a:p>
            <a:r>
              <a:rPr lang="en-US" sz="2400" dirty="0"/>
              <a:t>The </a:t>
            </a:r>
            <a:r>
              <a:rPr lang="en-US" sz="2400" b="1" dirty="0">
                <a:solidFill>
                  <a:srgbClr val="FF0000"/>
                </a:solidFill>
              </a:rPr>
              <a:t>amount</a:t>
            </a:r>
            <a:r>
              <a:rPr lang="en-US" sz="2400" dirty="0"/>
              <a:t> of </a:t>
            </a:r>
            <a:r>
              <a:rPr lang="en-US" sz="2400" b="1" dirty="0">
                <a:solidFill>
                  <a:srgbClr val="FF0000"/>
                </a:solidFill>
              </a:rPr>
              <a:t>solar</a:t>
            </a:r>
            <a:r>
              <a:rPr lang="en-US" sz="2400" dirty="0"/>
              <a:t> radiation </a:t>
            </a:r>
            <a:r>
              <a:rPr lang="en-US" sz="2400" b="1" dirty="0">
                <a:solidFill>
                  <a:srgbClr val="FF0000"/>
                </a:solidFill>
              </a:rPr>
              <a:t>reaching</a:t>
            </a:r>
            <a:r>
              <a:rPr lang="en-US" sz="2400" dirty="0"/>
              <a:t> a given place.</a:t>
            </a:r>
          </a:p>
        </p:txBody>
      </p:sp>
      <p:pic>
        <p:nvPicPr>
          <p:cNvPr id="53252" name="Picture 4" descr="https://encrypted-tbn3.gstatic.com/images?q=tbn:ANd9GcTmMRpcyPpxVQ-l0MaEi5rjg1ppGl97Kj7Enu4btKNEpZI2Hz6u"/>
          <p:cNvPicPr>
            <a:picLocks noChangeAspect="1" noChangeArrowheads="1"/>
          </p:cNvPicPr>
          <p:nvPr/>
        </p:nvPicPr>
        <p:blipFill>
          <a:blip r:embed="rId2" cstate="print"/>
          <a:srcRect/>
          <a:stretch>
            <a:fillRect/>
          </a:stretch>
        </p:blipFill>
        <p:spPr bwMode="auto">
          <a:xfrm>
            <a:off x="3657600" y="1752600"/>
            <a:ext cx="4876800" cy="378669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952508" cy="1417638"/>
          </a:xfrm>
        </p:spPr>
        <p:txBody>
          <a:bodyPr>
            <a:normAutofit fontScale="90000"/>
          </a:bodyPr>
          <a:lstStyle/>
          <a:p>
            <a:r>
              <a:rPr lang="en-US" sz="4400" b="1" dirty="0"/>
              <a:t>Seasonal Variations in Solar Radiation</a:t>
            </a:r>
          </a:p>
        </p:txBody>
      </p:sp>
      <p:sp>
        <p:nvSpPr>
          <p:cNvPr id="3" name="Content Placeholder 2"/>
          <p:cNvSpPr>
            <a:spLocks noGrp="1"/>
          </p:cNvSpPr>
          <p:nvPr>
            <p:ph sz="quarter" idx="1"/>
          </p:nvPr>
        </p:nvSpPr>
        <p:spPr>
          <a:xfrm>
            <a:off x="457200" y="1600200"/>
            <a:ext cx="4419600" cy="4873752"/>
          </a:xfrm>
        </p:spPr>
        <p:txBody>
          <a:bodyPr>
            <a:normAutofit/>
          </a:bodyPr>
          <a:lstStyle/>
          <a:p>
            <a:pPr>
              <a:buNone/>
            </a:pPr>
            <a:r>
              <a:rPr lang="en-US" b="1" dirty="0">
                <a:solidFill>
                  <a:srgbClr val="FF0000"/>
                </a:solidFill>
              </a:rPr>
              <a:t>Amount</a:t>
            </a:r>
            <a:r>
              <a:rPr lang="en-US" dirty="0"/>
              <a:t> of insolation received is primarily </a:t>
            </a:r>
            <a:r>
              <a:rPr lang="en-US" b="1" dirty="0">
                <a:solidFill>
                  <a:srgbClr val="FF0000"/>
                </a:solidFill>
              </a:rPr>
              <a:t>controlled</a:t>
            </a:r>
            <a:r>
              <a:rPr lang="en-US" dirty="0"/>
              <a:t> by:</a:t>
            </a:r>
          </a:p>
          <a:p>
            <a:r>
              <a:rPr lang="en-US" b="1" dirty="0">
                <a:solidFill>
                  <a:srgbClr val="FF0000"/>
                </a:solidFill>
              </a:rPr>
              <a:t>Exposure time </a:t>
            </a:r>
          </a:p>
          <a:p>
            <a:pPr lvl="1"/>
            <a:r>
              <a:rPr lang="en-US" dirty="0"/>
              <a:t>Daily variation</a:t>
            </a:r>
          </a:p>
          <a:p>
            <a:pPr lvl="1"/>
            <a:r>
              <a:rPr lang="en-US" dirty="0"/>
              <a:t>Seasonal Variation</a:t>
            </a:r>
          </a:p>
          <a:p>
            <a:r>
              <a:rPr lang="en-US" b="1" dirty="0">
                <a:solidFill>
                  <a:srgbClr val="FF0000"/>
                </a:solidFill>
              </a:rPr>
              <a:t>Latitude </a:t>
            </a:r>
            <a:r>
              <a:rPr lang="en-US" dirty="0"/>
              <a:t>(Angle of Incoming Solar Radiation)</a:t>
            </a:r>
          </a:p>
          <a:p>
            <a:pPr lvl="1"/>
            <a:r>
              <a:rPr lang="en-US" dirty="0"/>
              <a:t>Daily Variation</a:t>
            </a:r>
          </a:p>
          <a:p>
            <a:pPr lvl="1"/>
            <a:r>
              <a:rPr lang="en-US" dirty="0"/>
              <a:t>Seasonal Variation</a:t>
            </a:r>
          </a:p>
          <a:p>
            <a:pPr lvl="1"/>
            <a:r>
              <a:rPr lang="en-US" dirty="0"/>
              <a:t>Latitude Variation</a:t>
            </a:r>
          </a:p>
        </p:txBody>
      </p:sp>
      <p:pic>
        <p:nvPicPr>
          <p:cNvPr id="53250" name="Picture 2" descr="http://facweb.bhc.edu/academics/science/harwoodr/geog101/study/Images/InsolationAngle.jpg"/>
          <p:cNvPicPr>
            <a:picLocks noChangeAspect="1" noChangeArrowheads="1"/>
          </p:cNvPicPr>
          <p:nvPr/>
        </p:nvPicPr>
        <p:blipFill>
          <a:blip r:embed="rId2" cstate="print"/>
          <a:srcRect/>
          <a:stretch>
            <a:fillRect/>
          </a:stretch>
        </p:blipFill>
        <p:spPr bwMode="auto">
          <a:xfrm>
            <a:off x="5333999" y="1981200"/>
            <a:ext cx="3435457" cy="2895600"/>
          </a:xfrm>
          <a:prstGeom prst="rect">
            <a:avLst/>
          </a:prstGeom>
          <a:noFill/>
        </p:spPr>
      </p:pic>
    </p:spTree>
    <p:extLst>
      <p:ext uri="{BB962C8B-B14F-4D97-AF65-F5344CB8AC3E}">
        <p14:creationId xmlns:p14="http://schemas.microsoft.com/office/powerpoint/2010/main" val="413191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952500" y="533400"/>
            <a:ext cx="7239000" cy="1066800"/>
          </a:xfrm>
        </p:spPr>
        <p:txBody>
          <a:bodyPr>
            <a:noAutofit/>
          </a:bodyPr>
          <a:lstStyle/>
          <a:p>
            <a:pPr eaLnBrk="1" hangingPunct="1"/>
            <a:r>
              <a:rPr lang="en-US" sz="4400" b="1" dirty="0">
                <a:solidFill>
                  <a:schemeClr val="tx1"/>
                </a:solidFill>
                <a:latin typeface="Verdana" charset="0"/>
              </a:rPr>
              <a:t>REASON FOR THE SEASONS</a:t>
            </a:r>
          </a:p>
        </p:txBody>
      </p:sp>
      <p:sp>
        <p:nvSpPr>
          <p:cNvPr id="17411" name="Rectangle 3"/>
          <p:cNvSpPr>
            <a:spLocks noGrp="1" noChangeArrowheads="1"/>
          </p:cNvSpPr>
          <p:nvPr>
            <p:ph type="body" idx="1"/>
          </p:nvPr>
        </p:nvSpPr>
        <p:spPr>
          <a:xfrm>
            <a:off x="4775200" y="1752600"/>
            <a:ext cx="3759200" cy="4191000"/>
          </a:xfrm>
        </p:spPr>
        <p:txBody>
          <a:bodyPr>
            <a:normAutofit lnSpcReduction="10000"/>
          </a:bodyPr>
          <a:lstStyle/>
          <a:p>
            <a:pPr eaLnBrk="1" hangingPunct="1">
              <a:lnSpc>
                <a:spcPct val="90000"/>
              </a:lnSpc>
              <a:buFont typeface="Wingdings" panose="05000000000000000000" pitchFamily="2" charset="2"/>
              <a:buChar char="§"/>
            </a:pPr>
            <a:r>
              <a:rPr lang="en-US" sz="2400" b="0" dirty="0">
                <a:solidFill>
                  <a:schemeClr val="tx1"/>
                </a:solidFill>
                <a:latin typeface="Verdana" charset="0"/>
              </a:rPr>
              <a:t>Earth </a:t>
            </a:r>
            <a:r>
              <a:rPr lang="en-US" sz="2400" b="1" dirty="0">
                <a:solidFill>
                  <a:srgbClr val="FF0000"/>
                </a:solidFill>
                <a:latin typeface="Verdana" charset="0"/>
              </a:rPr>
              <a:t>tilts 23.5 degrees </a:t>
            </a:r>
            <a:r>
              <a:rPr lang="en-US" sz="2400" b="0" dirty="0">
                <a:solidFill>
                  <a:schemeClr val="tx1"/>
                </a:solidFill>
                <a:latin typeface="Verdana" charset="0"/>
              </a:rPr>
              <a:t>on its axis.</a:t>
            </a:r>
          </a:p>
          <a:p>
            <a:pPr eaLnBrk="1" hangingPunct="1">
              <a:lnSpc>
                <a:spcPct val="90000"/>
              </a:lnSpc>
              <a:buFont typeface="Wingdings" panose="05000000000000000000" pitchFamily="2" charset="2"/>
              <a:buChar char="§"/>
            </a:pPr>
            <a:r>
              <a:rPr lang="en-US" sz="2400" b="0" dirty="0">
                <a:solidFill>
                  <a:schemeClr val="tx1"/>
                </a:solidFill>
                <a:latin typeface="Verdana" charset="0"/>
              </a:rPr>
              <a:t>Different </a:t>
            </a:r>
            <a:r>
              <a:rPr lang="en-US" sz="2400" b="1" dirty="0">
                <a:solidFill>
                  <a:srgbClr val="FF0000"/>
                </a:solidFill>
                <a:latin typeface="Verdana" charset="0"/>
              </a:rPr>
              <a:t>hemispheres</a:t>
            </a:r>
            <a:r>
              <a:rPr lang="en-US" sz="2400" b="0" dirty="0">
                <a:solidFill>
                  <a:schemeClr val="tx1"/>
                </a:solidFill>
                <a:latin typeface="Verdana" charset="0"/>
              </a:rPr>
              <a:t> receive </a:t>
            </a:r>
            <a:r>
              <a:rPr lang="en-US" sz="2400" b="1" dirty="0">
                <a:solidFill>
                  <a:srgbClr val="FF0000"/>
                </a:solidFill>
                <a:latin typeface="Verdana" charset="0"/>
              </a:rPr>
              <a:t>more or less </a:t>
            </a:r>
            <a:r>
              <a:rPr lang="en-US" sz="2400" b="0" dirty="0">
                <a:solidFill>
                  <a:schemeClr val="tx1"/>
                </a:solidFill>
                <a:latin typeface="Verdana" charset="0"/>
              </a:rPr>
              <a:t>direct sunlight as Earth </a:t>
            </a:r>
            <a:r>
              <a:rPr lang="en-US" sz="2400" b="1" dirty="0">
                <a:solidFill>
                  <a:srgbClr val="FF0000"/>
                </a:solidFill>
                <a:latin typeface="Verdana" charset="0"/>
              </a:rPr>
              <a:t>orbits</a:t>
            </a:r>
            <a:r>
              <a:rPr lang="en-US" sz="2400" b="0" dirty="0">
                <a:solidFill>
                  <a:schemeClr val="tx1"/>
                </a:solidFill>
                <a:latin typeface="Verdana" charset="0"/>
              </a:rPr>
              <a:t> the Sun.</a:t>
            </a:r>
          </a:p>
          <a:p>
            <a:pPr eaLnBrk="1" hangingPunct="1">
              <a:lnSpc>
                <a:spcPct val="90000"/>
              </a:lnSpc>
              <a:buFont typeface="Wingdings" panose="05000000000000000000" pitchFamily="2" charset="2"/>
              <a:buChar char="§"/>
            </a:pPr>
            <a:r>
              <a:rPr lang="en-US" sz="2400" b="0" dirty="0">
                <a:solidFill>
                  <a:schemeClr val="tx1"/>
                </a:solidFill>
                <a:latin typeface="Verdana" charset="0"/>
              </a:rPr>
              <a:t>Northern and Southern hemispheres </a:t>
            </a:r>
            <a:r>
              <a:rPr lang="en-US" sz="2400" b="1" dirty="0">
                <a:solidFill>
                  <a:srgbClr val="FF0000"/>
                </a:solidFill>
                <a:latin typeface="Verdana" charset="0"/>
              </a:rPr>
              <a:t>seasons</a:t>
            </a:r>
            <a:r>
              <a:rPr lang="en-US" sz="2400" b="0" dirty="0">
                <a:solidFill>
                  <a:schemeClr val="tx1"/>
                </a:solidFill>
                <a:latin typeface="Verdana" charset="0"/>
              </a:rPr>
              <a:t> are </a:t>
            </a:r>
            <a:r>
              <a:rPr lang="en-US" sz="2400" b="1" dirty="0">
                <a:solidFill>
                  <a:srgbClr val="FF0000"/>
                </a:solidFill>
                <a:latin typeface="Verdana" charset="0"/>
              </a:rPr>
              <a:t>reversed.</a:t>
            </a:r>
          </a:p>
          <a:p>
            <a:pPr eaLnBrk="1" hangingPunct="1">
              <a:lnSpc>
                <a:spcPct val="90000"/>
              </a:lnSpc>
              <a:buFont typeface="Wingdings" panose="05000000000000000000" pitchFamily="2" charset="2"/>
              <a:buChar char="§"/>
            </a:pPr>
            <a:endParaRPr lang="en-US" sz="1800" b="0" dirty="0">
              <a:solidFill>
                <a:schemeClr val="tx1"/>
              </a:solidFill>
              <a:latin typeface="Verdana" charset="0"/>
            </a:endParaRPr>
          </a:p>
          <a:p>
            <a:pPr eaLnBrk="1" hangingPunct="1">
              <a:lnSpc>
                <a:spcPct val="90000"/>
              </a:lnSpc>
              <a:buFontTx/>
              <a:buNone/>
            </a:pPr>
            <a:endParaRPr lang="en-US" sz="1800" b="0" dirty="0">
              <a:solidFill>
                <a:schemeClr val="tx1"/>
              </a:solidFill>
              <a:latin typeface="Verdana" charset="0"/>
            </a:endParaRPr>
          </a:p>
        </p:txBody>
      </p:sp>
      <p:pic>
        <p:nvPicPr>
          <p:cNvPr id="17412" name="Picture 4" descr="Copyright 1999 J. Hamen/M. Fuhs"/>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04800" y="2057400"/>
            <a:ext cx="4470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 calcmode="lin" valueType="num">
                                      <p:cBhvr additive="base">
                                        <p:cTn id="7" dur="500" fill="hold"/>
                                        <p:tgtEl>
                                          <p:spTgt spid="174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4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411">
                                            <p:txEl>
                                              <p:pRg st="1" end="1"/>
                                            </p:txEl>
                                          </p:spTgt>
                                        </p:tgtEl>
                                        <p:attrNameLst>
                                          <p:attrName>style.visibility</p:attrName>
                                        </p:attrNameLst>
                                      </p:cBhvr>
                                      <p:to>
                                        <p:strVal val="visible"/>
                                      </p:to>
                                    </p:set>
                                    <p:anim calcmode="lin" valueType="num">
                                      <p:cBhvr additive="base">
                                        <p:cTn id="13" dur="500" fill="hold"/>
                                        <p:tgtEl>
                                          <p:spTgt spid="1741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74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411">
                                            <p:txEl>
                                              <p:pRg st="2" end="2"/>
                                            </p:txEl>
                                          </p:spTgt>
                                        </p:tgtEl>
                                        <p:attrNameLst>
                                          <p:attrName>style.visibility</p:attrName>
                                        </p:attrNameLst>
                                      </p:cBhvr>
                                      <p:to>
                                        <p:strVal val="visible"/>
                                      </p:to>
                                    </p:set>
                                    <p:anim calcmode="lin" valueType="num">
                                      <p:cBhvr additive="base">
                                        <p:cTn id="19" dur="500" fill="hold"/>
                                        <p:tgtEl>
                                          <p:spTgt spid="1741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741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868362"/>
          </a:xfrm>
        </p:spPr>
        <p:txBody>
          <a:bodyPr>
            <a:normAutofit/>
          </a:bodyPr>
          <a:lstStyle/>
          <a:p>
            <a:r>
              <a:rPr lang="en-US" sz="4400" b="1" dirty="0"/>
              <a:t>SEASONS</a:t>
            </a:r>
          </a:p>
        </p:txBody>
      </p:sp>
      <p:sp>
        <p:nvSpPr>
          <p:cNvPr id="3" name="Content Placeholder 2"/>
          <p:cNvSpPr>
            <a:spLocks noGrp="1"/>
          </p:cNvSpPr>
          <p:nvPr>
            <p:ph sz="quarter" idx="1"/>
          </p:nvPr>
        </p:nvSpPr>
        <p:spPr>
          <a:xfrm>
            <a:off x="457200" y="1981200"/>
            <a:ext cx="4953000" cy="4191000"/>
          </a:xfrm>
        </p:spPr>
        <p:txBody>
          <a:bodyPr>
            <a:normAutofit/>
          </a:bodyPr>
          <a:lstStyle/>
          <a:p>
            <a:pPr>
              <a:buNone/>
            </a:pPr>
            <a:r>
              <a:rPr lang="en-US" dirty="0"/>
              <a:t>As Earth </a:t>
            </a:r>
            <a:r>
              <a:rPr lang="en-US" b="1" dirty="0">
                <a:solidFill>
                  <a:srgbClr val="FF0000"/>
                </a:solidFill>
              </a:rPr>
              <a:t>orbits</a:t>
            </a:r>
            <a:r>
              <a:rPr lang="en-US" dirty="0"/>
              <a:t> the Sun, the </a:t>
            </a:r>
            <a:r>
              <a:rPr lang="en-US" b="1" dirty="0">
                <a:solidFill>
                  <a:srgbClr val="FF0000"/>
                </a:solidFill>
              </a:rPr>
              <a:t>angle </a:t>
            </a:r>
            <a:r>
              <a:rPr lang="en-US" dirty="0"/>
              <a:t>of the Sun </a:t>
            </a:r>
            <a:r>
              <a:rPr lang="en-US" b="1" dirty="0">
                <a:solidFill>
                  <a:srgbClr val="FF0000"/>
                </a:solidFill>
              </a:rPr>
              <a:t>changes.</a:t>
            </a:r>
          </a:p>
          <a:p>
            <a:r>
              <a:rPr lang="en-US" dirty="0"/>
              <a:t>Earth’s</a:t>
            </a:r>
            <a:r>
              <a:rPr lang="en-US" b="1" dirty="0">
                <a:solidFill>
                  <a:srgbClr val="FF0000"/>
                </a:solidFill>
              </a:rPr>
              <a:t> tilt </a:t>
            </a:r>
            <a:r>
              <a:rPr lang="en-US" dirty="0"/>
              <a:t>on its axis </a:t>
            </a:r>
            <a:r>
              <a:rPr lang="en-US" b="1" dirty="0">
                <a:solidFill>
                  <a:srgbClr val="FF0000"/>
                </a:solidFill>
              </a:rPr>
              <a:t>causes</a:t>
            </a:r>
            <a:r>
              <a:rPr lang="en-US" dirty="0"/>
              <a:t> </a:t>
            </a:r>
            <a:r>
              <a:rPr lang="en-US" b="1" dirty="0">
                <a:solidFill>
                  <a:srgbClr val="FF0000"/>
                </a:solidFill>
              </a:rPr>
              <a:t>seasons.</a:t>
            </a:r>
          </a:p>
          <a:p>
            <a:r>
              <a:rPr lang="en-US" b="1" dirty="0"/>
              <a:t>Summer</a:t>
            </a:r>
            <a:r>
              <a:rPr lang="en-US" dirty="0"/>
              <a:t> – </a:t>
            </a:r>
            <a:r>
              <a:rPr lang="en-US" b="1" dirty="0">
                <a:solidFill>
                  <a:srgbClr val="FF0000"/>
                </a:solidFill>
              </a:rPr>
              <a:t>Sun higher </a:t>
            </a:r>
            <a:r>
              <a:rPr lang="en-US" dirty="0"/>
              <a:t>in sky, </a:t>
            </a:r>
            <a:r>
              <a:rPr lang="en-US" b="1" dirty="0">
                <a:solidFill>
                  <a:srgbClr val="FF0000"/>
                </a:solidFill>
              </a:rPr>
              <a:t>more</a:t>
            </a:r>
            <a:r>
              <a:rPr lang="en-US" dirty="0"/>
              <a:t> energy.</a:t>
            </a:r>
          </a:p>
          <a:p>
            <a:r>
              <a:rPr lang="en-US" b="1" dirty="0"/>
              <a:t>Winter</a:t>
            </a:r>
            <a:r>
              <a:rPr lang="en-US" dirty="0"/>
              <a:t> – </a:t>
            </a:r>
            <a:r>
              <a:rPr lang="en-US" b="1" dirty="0">
                <a:solidFill>
                  <a:srgbClr val="FF0000"/>
                </a:solidFill>
              </a:rPr>
              <a:t>Sun lower</a:t>
            </a:r>
            <a:r>
              <a:rPr lang="en-US" dirty="0"/>
              <a:t> in sky, </a:t>
            </a:r>
            <a:r>
              <a:rPr lang="en-US" b="1" dirty="0">
                <a:solidFill>
                  <a:srgbClr val="FF0000"/>
                </a:solidFill>
              </a:rPr>
              <a:t>less</a:t>
            </a:r>
            <a:r>
              <a:rPr lang="en-US" dirty="0"/>
              <a:t> energy.</a:t>
            </a:r>
          </a:p>
          <a:p>
            <a:endParaRPr lang="en-US" dirty="0"/>
          </a:p>
        </p:txBody>
      </p:sp>
      <p:pic>
        <p:nvPicPr>
          <p:cNvPr id="54278" name="Picture 6" descr="https://www.thermalfluidscentral.org/encyclopedia/images/4/4f/Summer_and_winter_sun_paths_in_the_northern_hemisphere.jpg"/>
          <p:cNvPicPr>
            <a:picLocks noChangeAspect="1" noChangeArrowheads="1"/>
          </p:cNvPicPr>
          <p:nvPr/>
        </p:nvPicPr>
        <p:blipFill>
          <a:blip r:embed="rId2" cstate="print"/>
          <a:srcRect/>
          <a:stretch>
            <a:fillRect/>
          </a:stretch>
        </p:blipFill>
        <p:spPr bwMode="auto">
          <a:xfrm>
            <a:off x="5562600" y="1905000"/>
            <a:ext cx="2552700" cy="3381375"/>
          </a:xfrm>
          <a:prstGeom prst="rect">
            <a:avLst/>
          </a:prstGeom>
          <a:noFill/>
        </p:spPr>
      </p:pic>
    </p:spTree>
    <p:extLst>
      <p:ext uri="{BB962C8B-B14F-4D97-AF65-F5344CB8AC3E}">
        <p14:creationId xmlns:p14="http://schemas.microsoft.com/office/powerpoint/2010/main" val="465021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868362"/>
          </a:xfrm>
        </p:spPr>
        <p:txBody>
          <a:bodyPr>
            <a:normAutofit/>
          </a:bodyPr>
          <a:lstStyle/>
          <a:p>
            <a:r>
              <a:rPr lang="en-US" sz="4400" b="1" dirty="0"/>
              <a:t>SEASONS</a:t>
            </a:r>
          </a:p>
        </p:txBody>
      </p:sp>
      <p:pic>
        <p:nvPicPr>
          <p:cNvPr id="54276" name="Picture 4" descr="http://www.bio.miami.edu/dana/pix/globalseasons.jpg"/>
          <p:cNvPicPr>
            <a:picLocks noChangeAspect="1" noChangeArrowheads="1"/>
          </p:cNvPicPr>
          <p:nvPr/>
        </p:nvPicPr>
        <p:blipFill>
          <a:blip r:embed="rId2" cstate="print"/>
          <a:srcRect/>
          <a:stretch>
            <a:fillRect/>
          </a:stretch>
        </p:blipFill>
        <p:spPr bwMode="auto">
          <a:xfrm>
            <a:off x="1290376" y="1219200"/>
            <a:ext cx="6629400" cy="5392965"/>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8" name="Picture 4" descr="http://eduweblabsnl.com/Database/Lab_FoldersES/Insolation/Summer.jpg"/>
          <p:cNvPicPr>
            <a:picLocks noChangeAspect="1" noChangeArrowheads="1"/>
          </p:cNvPicPr>
          <p:nvPr/>
        </p:nvPicPr>
        <p:blipFill>
          <a:blip r:embed="rId2" cstate="print"/>
          <a:srcRect/>
          <a:stretch>
            <a:fillRect/>
          </a:stretch>
        </p:blipFill>
        <p:spPr bwMode="auto">
          <a:xfrm>
            <a:off x="1557599" y="4668518"/>
            <a:ext cx="2209800" cy="1516690"/>
          </a:xfrm>
          <a:prstGeom prst="rect">
            <a:avLst/>
          </a:prstGeom>
          <a:noFill/>
        </p:spPr>
      </p:pic>
      <p:sp>
        <p:nvSpPr>
          <p:cNvPr id="2" name="Title 1"/>
          <p:cNvSpPr>
            <a:spLocks noGrp="1"/>
          </p:cNvSpPr>
          <p:nvPr>
            <p:ph type="title"/>
          </p:nvPr>
        </p:nvSpPr>
        <p:spPr>
          <a:xfrm>
            <a:off x="457200" y="273050"/>
            <a:ext cx="8077200" cy="808094"/>
          </a:xfrm>
        </p:spPr>
        <p:txBody>
          <a:bodyPr>
            <a:normAutofit fontScale="90000"/>
          </a:bodyPr>
          <a:lstStyle/>
          <a:p>
            <a:r>
              <a:rPr lang="en-US" sz="4400" b="1" dirty="0"/>
              <a:t>SEASONAL DIFFERENCES</a:t>
            </a:r>
          </a:p>
        </p:txBody>
      </p:sp>
      <p:sp>
        <p:nvSpPr>
          <p:cNvPr id="5" name="Content Placeholder 4"/>
          <p:cNvSpPr>
            <a:spLocks noGrp="1"/>
          </p:cNvSpPr>
          <p:nvPr>
            <p:ph sz="quarter" idx="2"/>
          </p:nvPr>
        </p:nvSpPr>
        <p:spPr>
          <a:xfrm>
            <a:off x="457200" y="2362200"/>
            <a:ext cx="3657600" cy="2362200"/>
          </a:xfrm>
        </p:spPr>
        <p:txBody>
          <a:bodyPr/>
          <a:lstStyle/>
          <a:p>
            <a:r>
              <a:rPr lang="en-US" dirty="0"/>
              <a:t>Sun is </a:t>
            </a:r>
            <a:r>
              <a:rPr lang="en-US" b="1" dirty="0">
                <a:solidFill>
                  <a:srgbClr val="FF0000"/>
                </a:solidFill>
              </a:rPr>
              <a:t>higher</a:t>
            </a:r>
            <a:r>
              <a:rPr lang="en-US" dirty="0"/>
              <a:t> in sky.</a:t>
            </a:r>
          </a:p>
          <a:p>
            <a:r>
              <a:rPr lang="en-US" b="1" dirty="0">
                <a:solidFill>
                  <a:srgbClr val="FF0000"/>
                </a:solidFill>
              </a:rPr>
              <a:t>Increased</a:t>
            </a:r>
            <a:r>
              <a:rPr lang="en-US" dirty="0"/>
              <a:t> angle of insolation.</a:t>
            </a:r>
          </a:p>
          <a:p>
            <a:r>
              <a:rPr lang="en-US" dirty="0"/>
              <a:t>Solar path is </a:t>
            </a:r>
            <a:r>
              <a:rPr lang="en-US" b="1" dirty="0">
                <a:solidFill>
                  <a:srgbClr val="FF0000"/>
                </a:solidFill>
              </a:rPr>
              <a:t>longer</a:t>
            </a:r>
            <a:r>
              <a:rPr lang="en-US" dirty="0"/>
              <a:t>.</a:t>
            </a:r>
          </a:p>
          <a:p>
            <a:r>
              <a:rPr lang="en-US" b="1" dirty="0">
                <a:solidFill>
                  <a:srgbClr val="FF0000"/>
                </a:solidFill>
              </a:rPr>
              <a:t>More</a:t>
            </a:r>
            <a:r>
              <a:rPr lang="en-US" dirty="0"/>
              <a:t> solar energy</a:t>
            </a:r>
          </a:p>
          <a:p>
            <a:pPr>
              <a:buNone/>
            </a:pPr>
            <a:endParaRPr lang="en-US" dirty="0"/>
          </a:p>
        </p:txBody>
      </p:sp>
      <p:sp>
        <p:nvSpPr>
          <p:cNvPr id="7" name="Content Placeholder 6"/>
          <p:cNvSpPr>
            <a:spLocks noGrp="1"/>
          </p:cNvSpPr>
          <p:nvPr>
            <p:ph sz="quarter" idx="4"/>
          </p:nvPr>
        </p:nvSpPr>
        <p:spPr>
          <a:xfrm>
            <a:off x="4790289" y="2353826"/>
            <a:ext cx="3657600" cy="2362200"/>
          </a:xfrm>
        </p:spPr>
        <p:txBody>
          <a:bodyPr/>
          <a:lstStyle/>
          <a:p>
            <a:r>
              <a:rPr lang="en-US" dirty="0"/>
              <a:t>Sun is </a:t>
            </a:r>
            <a:r>
              <a:rPr lang="en-US" b="1" dirty="0">
                <a:solidFill>
                  <a:srgbClr val="FF0000"/>
                </a:solidFill>
              </a:rPr>
              <a:t>lower</a:t>
            </a:r>
            <a:r>
              <a:rPr lang="en-US" dirty="0"/>
              <a:t> in sky.</a:t>
            </a:r>
          </a:p>
          <a:p>
            <a:r>
              <a:rPr lang="en-US" b="1" dirty="0">
                <a:solidFill>
                  <a:srgbClr val="FF0000"/>
                </a:solidFill>
              </a:rPr>
              <a:t>Decreased</a:t>
            </a:r>
            <a:r>
              <a:rPr lang="en-US" dirty="0"/>
              <a:t> angle of insolation.</a:t>
            </a:r>
          </a:p>
          <a:p>
            <a:r>
              <a:rPr lang="en-US" dirty="0"/>
              <a:t>Solar path is </a:t>
            </a:r>
            <a:r>
              <a:rPr lang="en-US" b="1" dirty="0">
                <a:solidFill>
                  <a:srgbClr val="FF0000"/>
                </a:solidFill>
              </a:rPr>
              <a:t>shorter</a:t>
            </a:r>
            <a:r>
              <a:rPr lang="en-US" dirty="0"/>
              <a:t>.</a:t>
            </a:r>
          </a:p>
          <a:p>
            <a:r>
              <a:rPr lang="en-US" b="1" dirty="0">
                <a:solidFill>
                  <a:srgbClr val="FF0000"/>
                </a:solidFill>
              </a:rPr>
              <a:t>Less</a:t>
            </a:r>
            <a:r>
              <a:rPr lang="en-US" dirty="0"/>
              <a:t> solar energy</a:t>
            </a:r>
          </a:p>
        </p:txBody>
      </p:sp>
      <p:sp>
        <p:nvSpPr>
          <p:cNvPr id="4" name="Text Placeholder 3"/>
          <p:cNvSpPr>
            <a:spLocks noGrp="1"/>
          </p:cNvSpPr>
          <p:nvPr>
            <p:ph type="body" sz="quarter" idx="1"/>
          </p:nvPr>
        </p:nvSpPr>
        <p:spPr>
          <a:xfrm>
            <a:off x="482906" y="1546718"/>
            <a:ext cx="3657600" cy="658368"/>
          </a:xfrm>
          <a:solidFill>
            <a:schemeClr val="accent1">
              <a:lumMod val="40000"/>
              <a:lumOff val="60000"/>
            </a:schemeClr>
          </a:solidFill>
        </p:spPr>
        <p:txBody>
          <a:bodyPr/>
          <a:lstStyle/>
          <a:p>
            <a:pPr algn="ctr"/>
            <a:r>
              <a:rPr lang="en-US" sz="3200" dirty="0">
                <a:solidFill>
                  <a:schemeClr val="tx1"/>
                </a:solidFill>
              </a:rPr>
              <a:t>SUMMER</a:t>
            </a:r>
            <a:endParaRPr lang="en-US" dirty="0">
              <a:solidFill>
                <a:schemeClr val="tx1"/>
              </a:solidFill>
            </a:endParaRPr>
          </a:p>
        </p:txBody>
      </p:sp>
      <p:sp>
        <p:nvSpPr>
          <p:cNvPr id="6" name="Text Placeholder 5"/>
          <p:cNvSpPr>
            <a:spLocks noGrp="1"/>
          </p:cNvSpPr>
          <p:nvPr>
            <p:ph type="body" sz="quarter" idx="3"/>
          </p:nvPr>
        </p:nvSpPr>
        <p:spPr>
          <a:xfrm>
            <a:off x="4724400" y="1569720"/>
            <a:ext cx="3657600" cy="658368"/>
          </a:xfrm>
          <a:solidFill>
            <a:schemeClr val="accent1">
              <a:lumMod val="40000"/>
              <a:lumOff val="60000"/>
            </a:schemeClr>
          </a:solidFill>
        </p:spPr>
        <p:txBody>
          <a:bodyPr/>
          <a:lstStyle/>
          <a:p>
            <a:pPr algn="ctr"/>
            <a:r>
              <a:rPr lang="en-US" sz="3200" dirty="0">
                <a:solidFill>
                  <a:schemeClr val="tx1"/>
                </a:solidFill>
              </a:rPr>
              <a:t>WINTER</a:t>
            </a:r>
          </a:p>
        </p:txBody>
      </p:sp>
      <p:pic>
        <p:nvPicPr>
          <p:cNvPr id="52225" name="Picture 1"/>
          <p:cNvPicPr>
            <a:picLocks noChangeAspect="1" noChangeArrowheads="1"/>
          </p:cNvPicPr>
          <p:nvPr/>
        </p:nvPicPr>
        <p:blipFill>
          <a:blip r:embed="rId3" cstate="print"/>
          <a:srcRect/>
          <a:stretch>
            <a:fillRect/>
          </a:stretch>
        </p:blipFill>
        <p:spPr bwMode="auto">
          <a:xfrm>
            <a:off x="152400" y="4572000"/>
            <a:ext cx="1095375" cy="2009775"/>
          </a:xfrm>
          <a:prstGeom prst="rect">
            <a:avLst/>
          </a:prstGeom>
          <a:noFill/>
          <a:ln w="9525">
            <a:noFill/>
            <a:miter lim="800000"/>
            <a:headEnd/>
            <a:tailEnd/>
          </a:ln>
        </p:spPr>
      </p:pic>
      <p:pic>
        <p:nvPicPr>
          <p:cNvPr id="52233" name="Picture 9" descr="https://encrypted-tbn0.gstatic.com/images?q=tbn:ANd9GcTfNIZ1C89qDkBpnsdBHfLimA89I-vezAeJcciZbsD6fnGhS5lZaw"/>
          <p:cNvPicPr>
            <a:picLocks noChangeAspect="1" noChangeArrowheads="1"/>
          </p:cNvPicPr>
          <p:nvPr/>
        </p:nvPicPr>
        <p:blipFill>
          <a:blip r:embed="rId4" cstate="print"/>
          <a:srcRect/>
          <a:stretch>
            <a:fillRect/>
          </a:stretch>
        </p:blipFill>
        <p:spPr bwMode="auto">
          <a:xfrm>
            <a:off x="5638800" y="4572000"/>
            <a:ext cx="2057400" cy="1492624"/>
          </a:xfrm>
          <a:prstGeom prst="rect">
            <a:avLst/>
          </a:prstGeom>
          <a:noFill/>
        </p:spPr>
      </p:pic>
      <p:pic>
        <p:nvPicPr>
          <p:cNvPr id="52226" name="Picture 2"/>
          <p:cNvPicPr>
            <a:picLocks noChangeAspect="1" noChangeArrowheads="1"/>
          </p:cNvPicPr>
          <p:nvPr/>
        </p:nvPicPr>
        <p:blipFill>
          <a:blip r:embed="rId5" cstate="print"/>
          <a:srcRect/>
          <a:stretch>
            <a:fillRect/>
          </a:stretch>
        </p:blipFill>
        <p:spPr bwMode="auto">
          <a:xfrm>
            <a:off x="7227874" y="4572000"/>
            <a:ext cx="1685925" cy="2057400"/>
          </a:xfrm>
          <a:prstGeom prst="rect">
            <a:avLst/>
          </a:prstGeom>
          <a:noFill/>
          <a:ln w="9525">
            <a:noFill/>
            <a:miter lim="800000"/>
            <a:headEnd/>
            <a:tailEnd/>
          </a:ln>
        </p:spPr>
      </p:pic>
      <p:pic>
        <p:nvPicPr>
          <p:cNvPr id="52237" name="Picture 13" descr="https://encrypted-tbn3.gstatic.com/images?q=tbn:ANd9GcTdLGLoQsvOjzH7PnVRJ1vVRaTsXAu9mcEcw_az-8ly1lXBO01gsw"/>
          <p:cNvPicPr>
            <a:picLocks noChangeAspect="1" noChangeArrowheads="1"/>
          </p:cNvPicPr>
          <p:nvPr/>
        </p:nvPicPr>
        <p:blipFill>
          <a:blip r:embed="rId6" cstate="print"/>
          <a:srcRect/>
          <a:stretch>
            <a:fillRect/>
          </a:stretch>
        </p:blipFill>
        <p:spPr bwMode="auto">
          <a:xfrm>
            <a:off x="3124200" y="5181600"/>
            <a:ext cx="2400938" cy="1524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anim calcmode="lin" valueType="num">
                                      <p:cBhvr additive="base">
                                        <p:cTn id="31"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
                                            <p:txEl>
                                              <p:pRg st="1" end="1"/>
                                            </p:txEl>
                                          </p:spTgt>
                                        </p:tgtEl>
                                        <p:attrNameLst>
                                          <p:attrName>style.visibility</p:attrName>
                                        </p:attrNameLst>
                                      </p:cBhvr>
                                      <p:to>
                                        <p:strVal val="visible"/>
                                      </p:to>
                                    </p:set>
                                    <p:anim calcmode="lin" valueType="num">
                                      <p:cBhvr additive="base">
                                        <p:cTn id="37"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
                                            <p:txEl>
                                              <p:pRg st="2" end="2"/>
                                            </p:txEl>
                                          </p:spTgt>
                                        </p:tgtEl>
                                        <p:attrNameLst>
                                          <p:attrName>style.visibility</p:attrName>
                                        </p:attrNameLst>
                                      </p:cBhvr>
                                      <p:to>
                                        <p:strVal val="visible"/>
                                      </p:to>
                                    </p:set>
                                    <p:anim calcmode="lin" valueType="num">
                                      <p:cBhvr additive="base">
                                        <p:cTn id="43"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7">
                                            <p:txEl>
                                              <p:pRg st="3" end="3"/>
                                            </p:txEl>
                                          </p:spTgt>
                                        </p:tgtEl>
                                        <p:attrNameLst>
                                          <p:attrName>style.visibility</p:attrName>
                                        </p:attrNameLst>
                                      </p:cBhvr>
                                      <p:to>
                                        <p:strVal val="visible"/>
                                      </p:to>
                                    </p:set>
                                    <p:anim calcmode="lin" valueType="num">
                                      <p:cBhvr additive="base">
                                        <p:cTn id="49"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762000" y="152400"/>
            <a:ext cx="7620000" cy="1295400"/>
          </a:xfrm>
        </p:spPr>
        <p:txBody>
          <a:bodyPr>
            <a:normAutofit fontScale="90000"/>
          </a:bodyPr>
          <a:lstStyle/>
          <a:p>
            <a:pPr algn="ctr" eaLnBrk="1" hangingPunct="1"/>
            <a:r>
              <a:rPr lang="en-US" sz="4000" b="1" dirty="0">
                <a:solidFill>
                  <a:schemeClr val="tx1"/>
                </a:solidFill>
                <a:latin typeface="Verdana" charset="0"/>
              </a:rPr>
              <a:t>FIRST DAY OF WINTER/SUMMER:</a:t>
            </a:r>
          </a:p>
        </p:txBody>
      </p:sp>
      <p:sp>
        <p:nvSpPr>
          <p:cNvPr id="9219" name="Rectangle 3"/>
          <p:cNvSpPr>
            <a:spLocks noGrp="1" noChangeArrowheads="1"/>
          </p:cNvSpPr>
          <p:nvPr>
            <p:ph type="body" idx="1"/>
          </p:nvPr>
        </p:nvSpPr>
        <p:spPr>
          <a:xfrm>
            <a:off x="304800" y="1752600"/>
            <a:ext cx="4267200" cy="5105400"/>
          </a:xfrm>
        </p:spPr>
        <p:txBody>
          <a:bodyPr>
            <a:normAutofit fontScale="92500"/>
          </a:bodyPr>
          <a:lstStyle/>
          <a:p>
            <a:pPr eaLnBrk="1" hangingPunct="1">
              <a:buFontTx/>
              <a:buNone/>
            </a:pPr>
            <a:r>
              <a:rPr lang="en-US" b="1" dirty="0">
                <a:solidFill>
                  <a:schemeClr val="tx1"/>
                </a:solidFill>
                <a:latin typeface="Verdana" charset="0"/>
              </a:rPr>
              <a:t>WINTER SOLSTICE:</a:t>
            </a:r>
            <a:br>
              <a:rPr lang="en-US" b="0" dirty="0">
                <a:solidFill>
                  <a:schemeClr val="tx1"/>
                </a:solidFill>
                <a:latin typeface="Verdana" charset="0"/>
              </a:rPr>
            </a:br>
            <a:r>
              <a:rPr lang="en-US" b="0" dirty="0">
                <a:solidFill>
                  <a:schemeClr val="tx1"/>
                </a:solidFill>
                <a:latin typeface="Verdana" charset="0"/>
              </a:rPr>
              <a:t>Northern/Southern-most latitude of </a:t>
            </a:r>
            <a:r>
              <a:rPr lang="en-US" b="1" dirty="0">
                <a:solidFill>
                  <a:srgbClr val="FF0000"/>
                </a:solidFill>
                <a:latin typeface="Verdana" charset="0"/>
              </a:rPr>
              <a:t>indirect</a:t>
            </a:r>
            <a:r>
              <a:rPr lang="en-US" b="0" dirty="0">
                <a:solidFill>
                  <a:schemeClr val="tx1"/>
                </a:solidFill>
                <a:latin typeface="Verdana" charset="0"/>
              </a:rPr>
              <a:t> sunlight.</a:t>
            </a:r>
          </a:p>
          <a:p>
            <a:r>
              <a:rPr lang="en-US" b="1" dirty="0">
                <a:solidFill>
                  <a:srgbClr val="FF0000"/>
                </a:solidFill>
                <a:latin typeface="Verdana" charset="0"/>
              </a:rPr>
              <a:t>Dec. 21 </a:t>
            </a:r>
            <a:r>
              <a:rPr lang="en-US" b="0" dirty="0">
                <a:solidFill>
                  <a:schemeClr val="tx1"/>
                </a:solidFill>
                <a:latin typeface="Verdana" charset="0"/>
              </a:rPr>
              <a:t>– Northern winter –</a:t>
            </a:r>
            <a:r>
              <a:rPr lang="en-US" b="1" dirty="0">
                <a:solidFill>
                  <a:srgbClr val="FF0000"/>
                </a:solidFill>
                <a:latin typeface="Verdana" charset="0"/>
              </a:rPr>
              <a:t>longest </a:t>
            </a:r>
            <a:r>
              <a:rPr lang="en-US" dirty="0">
                <a:solidFill>
                  <a:schemeClr val="tx1"/>
                </a:solidFill>
                <a:latin typeface="Verdana" charset="0"/>
              </a:rPr>
              <a:t>nights</a:t>
            </a:r>
            <a:r>
              <a:rPr lang="en-US" b="0" dirty="0">
                <a:solidFill>
                  <a:schemeClr val="tx1"/>
                </a:solidFill>
                <a:latin typeface="Verdana" charset="0"/>
              </a:rPr>
              <a:t>,</a:t>
            </a:r>
            <a:r>
              <a:rPr lang="en-US" b="1" dirty="0">
                <a:solidFill>
                  <a:srgbClr val="FF0000"/>
                </a:solidFill>
                <a:latin typeface="Verdana" charset="0"/>
              </a:rPr>
              <a:t> shortest</a:t>
            </a:r>
            <a:r>
              <a:rPr lang="en-US" b="0" dirty="0">
                <a:solidFill>
                  <a:schemeClr val="tx1"/>
                </a:solidFill>
                <a:latin typeface="Verdana" charset="0"/>
              </a:rPr>
              <a:t> days.</a:t>
            </a:r>
          </a:p>
          <a:p>
            <a:pPr eaLnBrk="1" hangingPunct="1"/>
            <a:r>
              <a:rPr lang="en-US" b="0" dirty="0">
                <a:solidFill>
                  <a:schemeClr val="tx1"/>
                </a:solidFill>
                <a:latin typeface="Verdana" charset="0"/>
              </a:rPr>
              <a:t>Farther away from the equator is the </a:t>
            </a:r>
            <a:r>
              <a:rPr lang="en-US" b="1" dirty="0">
                <a:solidFill>
                  <a:srgbClr val="FF0000"/>
                </a:solidFill>
                <a:latin typeface="Verdana" charset="0"/>
              </a:rPr>
              <a:t>greater</a:t>
            </a:r>
            <a:r>
              <a:rPr lang="en-US" b="0" dirty="0">
                <a:solidFill>
                  <a:schemeClr val="tx1"/>
                </a:solidFill>
                <a:latin typeface="Verdana" charset="0"/>
              </a:rPr>
              <a:t> difference.</a:t>
            </a:r>
          </a:p>
          <a:p>
            <a:pPr eaLnBrk="1" hangingPunct="1"/>
            <a:r>
              <a:rPr lang="en-US" b="0" dirty="0">
                <a:solidFill>
                  <a:schemeClr val="tx1"/>
                </a:solidFill>
                <a:latin typeface="Verdana" charset="0"/>
              </a:rPr>
              <a:t>Sun’s position appears to rise/set in </a:t>
            </a:r>
            <a:r>
              <a:rPr lang="en-US" b="1" dirty="0">
                <a:solidFill>
                  <a:srgbClr val="FF0000"/>
                </a:solidFill>
                <a:latin typeface="Verdana" charset="0"/>
              </a:rPr>
              <a:t>same</a:t>
            </a:r>
            <a:r>
              <a:rPr lang="en-US" b="0" dirty="0">
                <a:solidFill>
                  <a:schemeClr val="tx1"/>
                </a:solidFill>
                <a:latin typeface="Verdana" charset="0"/>
              </a:rPr>
              <a:t> </a:t>
            </a:r>
            <a:r>
              <a:rPr lang="en-US" b="1" dirty="0">
                <a:solidFill>
                  <a:srgbClr val="FF0000"/>
                </a:solidFill>
                <a:latin typeface="Verdana" charset="0"/>
              </a:rPr>
              <a:t>place</a:t>
            </a:r>
            <a:r>
              <a:rPr lang="en-US" b="0" dirty="0">
                <a:solidFill>
                  <a:schemeClr val="tx1"/>
                </a:solidFill>
                <a:latin typeface="Verdana" charset="0"/>
              </a:rPr>
              <a:t> for about a week before changing direction.</a:t>
            </a:r>
          </a:p>
        </p:txBody>
      </p:sp>
      <p:sp>
        <p:nvSpPr>
          <p:cNvPr id="5" name="Rectangle 3"/>
          <p:cNvSpPr txBox="1">
            <a:spLocks noChangeArrowheads="1"/>
          </p:cNvSpPr>
          <p:nvPr/>
        </p:nvSpPr>
        <p:spPr>
          <a:xfrm>
            <a:off x="4724400" y="1752600"/>
            <a:ext cx="4267200" cy="4914900"/>
          </a:xfrm>
          <a:prstGeom prst="rect">
            <a:avLst/>
          </a:prstGeom>
        </p:spPr>
        <p:txBody>
          <a:bodyPr vert="horz">
            <a:normAutofit lnSpcReduction="10000"/>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a:buFontTx/>
              <a:buNone/>
            </a:pPr>
            <a:r>
              <a:rPr lang="en-US" b="1" dirty="0">
                <a:latin typeface="Verdana" charset="0"/>
              </a:rPr>
              <a:t>SUMMER SOLTICE:</a:t>
            </a:r>
          </a:p>
          <a:p>
            <a:pPr>
              <a:buFontTx/>
              <a:buNone/>
            </a:pPr>
            <a:r>
              <a:rPr lang="en-US" dirty="0">
                <a:latin typeface="Verdana" charset="0"/>
              </a:rPr>
              <a:t>Northern/Southern most latitude of </a:t>
            </a:r>
            <a:r>
              <a:rPr lang="en-US" b="1" dirty="0">
                <a:solidFill>
                  <a:srgbClr val="FF0000"/>
                </a:solidFill>
                <a:latin typeface="Verdana" charset="0"/>
              </a:rPr>
              <a:t>direct</a:t>
            </a:r>
            <a:r>
              <a:rPr lang="en-US" dirty="0">
                <a:latin typeface="Verdana" charset="0"/>
              </a:rPr>
              <a:t> sunlight</a:t>
            </a:r>
          </a:p>
          <a:p>
            <a:r>
              <a:rPr lang="en-US" b="1" dirty="0">
                <a:solidFill>
                  <a:srgbClr val="FF0000"/>
                </a:solidFill>
                <a:latin typeface="Verdana" charset="0"/>
              </a:rPr>
              <a:t>June 21 </a:t>
            </a:r>
            <a:r>
              <a:rPr lang="en-US" dirty="0">
                <a:latin typeface="Verdana" charset="0"/>
              </a:rPr>
              <a:t>– Northern summer – </a:t>
            </a:r>
            <a:r>
              <a:rPr lang="en-US" b="1" dirty="0">
                <a:solidFill>
                  <a:srgbClr val="FF0000"/>
                </a:solidFill>
                <a:latin typeface="Verdana" charset="0"/>
              </a:rPr>
              <a:t>longest</a:t>
            </a:r>
            <a:r>
              <a:rPr lang="en-US" dirty="0">
                <a:latin typeface="Verdana" charset="0"/>
              </a:rPr>
              <a:t> days, </a:t>
            </a:r>
            <a:r>
              <a:rPr lang="en-US" b="1" dirty="0">
                <a:solidFill>
                  <a:srgbClr val="FF0000"/>
                </a:solidFill>
                <a:latin typeface="Verdana" charset="0"/>
              </a:rPr>
              <a:t>shortest</a:t>
            </a:r>
            <a:r>
              <a:rPr lang="en-US" dirty="0">
                <a:latin typeface="Verdana" charset="0"/>
              </a:rPr>
              <a:t> nights.</a:t>
            </a:r>
          </a:p>
          <a:p>
            <a:r>
              <a:rPr lang="en-US" dirty="0">
                <a:latin typeface="Verdana" charset="0"/>
              </a:rPr>
              <a:t>Farther away from equator, </a:t>
            </a:r>
            <a:r>
              <a:rPr lang="en-US" b="1" dirty="0">
                <a:solidFill>
                  <a:srgbClr val="FF0000"/>
                </a:solidFill>
                <a:latin typeface="Verdana" charset="0"/>
              </a:rPr>
              <a:t>greater</a:t>
            </a:r>
            <a:r>
              <a:rPr lang="en-US" dirty="0">
                <a:latin typeface="Verdana" charset="0"/>
              </a:rPr>
              <a:t> difference.</a:t>
            </a:r>
          </a:p>
          <a:p>
            <a:pPr marL="0" indent="0">
              <a:buFont typeface="Wingdings"/>
              <a:buNone/>
            </a:pPr>
            <a:endParaRPr lang="en-US" dirty="0">
              <a:latin typeface="Verdana" charset="0"/>
            </a:endParaRPr>
          </a:p>
          <a:p>
            <a:pPr marL="0" indent="0">
              <a:buFont typeface="Wingdings"/>
              <a:buNone/>
            </a:pPr>
            <a:r>
              <a:rPr lang="en-US" dirty="0">
                <a:latin typeface="Verdana" charset="0"/>
              </a:rPr>
              <a:t>Solstice means </a:t>
            </a:r>
            <a:r>
              <a:rPr lang="ja-JP" altLang="en-US" dirty="0">
                <a:latin typeface="Verdana" charset="0"/>
              </a:rPr>
              <a:t>“</a:t>
            </a:r>
            <a:r>
              <a:rPr lang="en-US" dirty="0">
                <a:latin typeface="Verdana" charset="0"/>
              </a:rPr>
              <a:t>stand still</a:t>
            </a:r>
            <a:r>
              <a:rPr lang="ja-JP" altLang="en-US" dirty="0">
                <a:latin typeface="Verdana" charset="0"/>
              </a:rPr>
              <a:t>”</a:t>
            </a:r>
            <a:endParaRPr lang="en-US" altLang="ja-JP" dirty="0">
              <a:latin typeface="Verdana" charset="0"/>
            </a:endParaRPr>
          </a:p>
          <a:p>
            <a:pPr marL="0" indent="0">
              <a:buFont typeface="Wingdings"/>
              <a:buNone/>
            </a:pPr>
            <a:endParaRPr lang="en-US" dirty="0">
              <a:latin typeface="Verdana"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barn(inVertical)">
                                      <p:cBhvr>
                                        <p:cTn id="7" dur="500"/>
                                        <p:tgtEl>
                                          <p:spTgt spid="92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219">
                                            <p:txEl>
                                              <p:pRg st="1" end="1"/>
                                            </p:txEl>
                                          </p:spTgt>
                                        </p:tgtEl>
                                        <p:attrNameLst>
                                          <p:attrName>style.visibility</p:attrName>
                                        </p:attrNameLst>
                                      </p:cBhvr>
                                      <p:to>
                                        <p:strVal val="visible"/>
                                      </p:to>
                                    </p:set>
                                    <p:animEffect transition="in" filter="barn(inVertical)">
                                      <p:cBhvr>
                                        <p:cTn id="12" dur="500"/>
                                        <p:tgtEl>
                                          <p:spTgt spid="92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219">
                                            <p:txEl>
                                              <p:pRg st="2" end="2"/>
                                            </p:txEl>
                                          </p:spTgt>
                                        </p:tgtEl>
                                        <p:attrNameLst>
                                          <p:attrName>style.visibility</p:attrName>
                                        </p:attrNameLst>
                                      </p:cBhvr>
                                      <p:to>
                                        <p:strVal val="visible"/>
                                      </p:to>
                                    </p:set>
                                    <p:animEffect transition="in" filter="barn(inVertical)">
                                      <p:cBhvr>
                                        <p:cTn id="17" dur="500"/>
                                        <p:tgtEl>
                                          <p:spTgt spid="92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219">
                                            <p:txEl>
                                              <p:pRg st="3" end="3"/>
                                            </p:txEl>
                                          </p:spTgt>
                                        </p:tgtEl>
                                        <p:attrNameLst>
                                          <p:attrName>style.visibility</p:attrName>
                                        </p:attrNameLst>
                                      </p:cBhvr>
                                      <p:to>
                                        <p:strVal val="visible"/>
                                      </p:to>
                                    </p:set>
                                    <p:animEffect transition="in" filter="barn(inVertical)">
                                      <p:cBhvr>
                                        <p:cTn id="22" dur="500"/>
                                        <p:tgtEl>
                                          <p:spTgt spid="92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animEffect transition="in" filter="barn(inVertical)">
                                      <p:cBhvr>
                                        <p:cTn id="27" dur="500"/>
                                        <p:tgtEl>
                                          <p:spTgt spid="5">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5">
                                            <p:txEl>
                                              <p:pRg st="1" end="1"/>
                                            </p:txEl>
                                          </p:spTgt>
                                        </p:tgtEl>
                                        <p:attrNameLst>
                                          <p:attrName>style.visibility</p:attrName>
                                        </p:attrNameLst>
                                      </p:cBhvr>
                                      <p:to>
                                        <p:strVal val="visible"/>
                                      </p:to>
                                    </p:set>
                                    <p:animEffect transition="in" filter="barn(inVertical)">
                                      <p:cBhvr>
                                        <p:cTn id="32" dur="500"/>
                                        <p:tgtEl>
                                          <p:spTgt spid="5">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5">
                                            <p:txEl>
                                              <p:pRg st="2" end="2"/>
                                            </p:txEl>
                                          </p:spTgt>
                                        </p:tgtEl>
                                        <p:attrNameLst>
                                          <p:attrName>style.visibility</p:attrName>
                                        </p:attrNameLst>
                                      </p:cBhvr>
                                      <p:to>
                                        <p:strVal val="visible"/>
                                      </p:to>
                                    </p:set>
                                    <p:animEffect transition="in" filter="barn(inVertical)">
                                      <p:cBhvr>
                                        <p:cTn id="37" dur="500"/>
                                        <p:tgtEl>
                                          <p:spTgt spid="5">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5">
                                            <p:txEl>
                                              <p:pRg st="3" end="3"/>
                                            </p:txEl>
                                          </p:spTgt>
                                        </p:tgtEl>
                                        <p:attrNameLst>
                                          <p:attrName>style.visibility</p:attrName>
                                        </p:attrNameLst>
                                      </p:cBhvr>
                                      <p:to>
                                        <p:strVal val="visible"/>
                                      </p:to>
                                    </p:set>
                                    <p:animEffect transition="in" filter="barn(inVertical)">
                                      <p:cBhvr>
                                        <p:cTn id="42" dur="500"/>
                                        <p:tgtEl>
                                          <p:spTgt spid="5">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5">
                                            <p:txEl>
                                              <p:pRg st="5" end="5"/>
                                            </p:txEl>
                                          </p:spTgt>
                                        </p:tgtEl>
                                        <p:attrNameLst>
                                          <p:attrName>style.visibility</p:attrName>
                                        </p:attrNameLst>
                                      </p:cBhvr>
                                      <p:to>
                                        <p:strVal val="visible"/>
                                      </p:to>
                                    </p:set>
                                    <p:animEffect transition="in" filter="barn(inVertical)">
                                      <p:cBhvr>
                                        <p:cTn id="4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1"/>
          </p:nvPr>
        </p:nvPicPr>
        <p:blipFill>
          <a:blip r:embed="rId2" cstate="print"/>
          <a:stretch>
            <a:fillRect/>
          </a:stretch>
        </p:blipFill>
        <p:spPr>
          <a:xfrm>
            <a:off x="914400" y="75362"/>
            <a:ext cx="7258050" cy="6706438"/>
          </a:xfrm>
          <a:prstGeom prst="rect">
            <a:avLst/>
          </a:prstGeom>
        </p:spPr>
      </p:pic>
    </p:spTree>
    <p:extLst>
      <p:ext uri="{BB962C8B-B14F-4D97-AF65-F5344CB8AC3E}">
        <p14:creationId xmlns:p14="http://schemas.microsoft.com/office/powerpoint/2010/main" val="26564288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838200" y="0"/>
            <a:ext cx="7543800" cy="1219200"/>
          </a:xfrm>
        </p:spPr>
        <p:txBody>
          <a:bodyPr>
            <a:normAutofit fontScale="90000"/>
          </a:bodyPr>
          <a:lstStyle/>
          <a:p>
            <a:pPr algn="ctr" eaLnBrk="1" hangingPunct="1"/>
            <a:r>
              <a:rPr lang="en-US" sz="4000" b="1" dirty="0">
                <a:solidFill>
                  <a:schemeClr val="tx1"/>
                </a:solidFill>
                <a:latin typeface="Verdana" charset="0"/>
              </a:rPr>
              <a:t>FIRST DAY OF SPRING:  VERNAL EQUINOX</a:t>
            </a:r>
          </a:p>
        </p:txBody>
      </p:sp>
      <p:sp>
        <p:nvSpPr>
          <p:cNvPr id="10243" name="Rectangle 3"/>
          <p:cNvSpPr>
            <a:spLocks noGrp="1" noChangeArrowheads="1"/>
          </p:cNvSpPr>
          <p:nvPr>
            <p:ph type="body" idx="1"/>
          </p:nvPr>
        </p:nvSpPr>
        <p:spPr>
          <a:xfrm>
            <a:off x="457200" y="1828800"/>
            <a:ext cx="4191000" cy="4267200"/>
          </a:xfrm>
        </p:spPr>
        <p:txBody>
          <a:bodyPr>
            <a:normAutofit/>
          </a:bodyPr>
          <a:lstStyle/>
          <a:p>
            <a:pPr eaLnBrk="1" hangingPunct="1">
              <a:lnSpc>
                <a:spcPct val="90000"/>
              </a:lnSpc>
              <a:buFont typeface="Wingdings" panose="05000000000000000000" pitchFamily="2" charset="2"/>
              <a:buChar char="§"/>
            </a:pPr>
            <a:r>
              <a:rPr lang="en-US" sz="2800" b="0" dirty="0">
                <a:solidFill>
                  <a:schemeClr val="tx1"/>
                </a:solidFill>
                <a:latin typeface="Verdana" charset="0"/>
              </a:rPr>
              <a:t>Sun’s rays </a:t>
            </a:r>
            <a:r>
              <a:rPr lang="en-US" sz="2800" b="1" dirty="0">
                <a:solidFill>
                  <a:srgbClr val="FF0000"/>
                </a:solidFill>
                <a:latin typeface="Verdana" charset="0"/>
              </a:rPr>
              <a:t>direct</a:t>
            </a:r>
            <a:r>
              <a:rPr lang="en-US" sz="2800" b="0" dirty="0">
                <a:solidFill>
                  <a:schemeClr val="tx1"/>
                </a:solidFill>
                <a:latin typeface="Verdana" charset="0"/>
              </a:rPr>
              <a:t> on equator.</a:t>
            </a:r>
          </a:p>
          <a:p>
            <a:pPr eaLnBrk="1" hangingPunct="1">
              <a:lnSpc>
                <a:spcPct val="90000"/>
              </a:lnSpc>
              <a:buFont typeface="Wingdings" panose="05000000000000000000" pitchFamily="2" charset="2"/>
              <a:buChar char="§"/>
            </a:pPr>
            <a:r>
              <a:rPr lang="en-US" sz="2800" b="1" dirty="0">
                <a:solidFill>
                  <a:srgbClr val="FF0000"/>
                </a:solidFill>
                <a:latin typeface="Verdana" charset="0"/>
              </a:rPr>
              <a:t>Equal</a:t>
            </a:r>
            <a:r>
              <a:rPr lang="en-US" sz="2800" b="0" dirty="0">
                <a:solidFill>
                  <a:schemeClr val="tx1"/>
                </a:solidFill>
                <a:latin typeface="Verdana" charset="0"/>
              </a:rPr>
              <a:t> day and night</a:t>
            </a:r>
          </a:p>
          <a:p>
            <a:pPr eaLnBrk="1" hangingPunct="1">
              <a:lnSpc>
                <a:spcPct val="90000"/>
              </a:lnSpc>
              <a:buFont typeface="Wingdings" panose="05000000000000000000" pitchFamily="2" charset="2"/>
              <a:buChar char="§"/>
            </a:pPr>
            <a:r>
              <a:rPr lang="en-US" sz="2800" b="0" dirty="0">
                <a:solidFill>
                  <a:schemeClr val="tx1"/>
                </a:solidFill>
                <a:latin typeface="Verdana" charset="0"/>
              </a:rPr>
              <a:t>Equinox means equal  night.</a:t>
            </a:r>
          </a:p>
          <a:p>
            <a:pPr eaLnBrk="1" hangingPunct="1">
              <a:lnSpc>
                <a:spcPct val="90000"/>
              </a:lnSpc>
              <a:buFont typeface="Wingdings" panose="05000000000000000000" pitchFamily="2" charset="2"/>
              <a:buChar char="§"/>
            </a:pPr>
            <a:r>
              <a:rPr lang="en-US" sz="2800" b="1" dirty="0">
                <a:solidFill>
                  <a:srgbClr val="FF0000"/>
                </a:solidFill>
                <a:latin typeface="Verdana" charset="0"/>
              </a:rPr>
              <a:t>Vernal</a:t>
            </a:r>
            <a:r>
              <a:rPr lang="en-US" sz="2800" b="0" dirty="0">
                <a:solidFill>
                  <a:schemeClr val="tx1"/>
                </a:solidFill>
                <a:latin typeface="Verdana" charset="0"/>
              </a:rPr>
              <a:t> Equinox - beginning of Spring (approx. </a:t>
            </a:r>
            <a:r>
              <a:rPr lang="en-US" sz="2800" b="1" dirty="0">
                <a:solidFill>
                  <a:srgbClr val="FF0000"/>
                </a:solidFill>
                <a:latin typeface="Verdana" charset="0"/>
              </a:rPr>
              <a:t>March </a:t>
            </a:r>
            <a:r>
              <a:rPr lang="en-US" sz="2800" dirty="0">
                <a:latin typeface="Verdana" charset="0"/>
              </a:rPr>
              <a:t>21</a:t>
            </a:r>
            <a:r>
              <a:rPr lang="en-US" sz="2800" b="0" dirty="0">
                <a:solidFill>
                  <a:schemeClr val="tx1"/>
                </a:solidFill>
                <a:latin typeface="Verdana" charset="0"/>
              </a:rPr>
              <a:t>) </a:t>
            </a:r>
          </a:p>
        </p:txBody>
      </p:sp>
      <p:pic>
        <p:nvPicPr>
          <p:cNvPr id="2" name="Picture 1"/>
          <p:cNvPicPr>
            <a:picLocks noChangeAspect="1"/>
          </p:cNvPicPr>
          <p:nvPr/>
        </p:nvPicPr>
        <p:blipFill>
          <a:blip r:embed="rId2" cstate="print"/>
          <a:stretch>
            <a:fillRect/>
          </a:stretch>
        </p:blipFill>
        <p:spPr>
          <a:xfrm>
            <a:off x="4800600" y="1828800"/>
            <a:ext cx="3657600" cy="3115733"/>
          </a:xfrm>
          <a:prstGeom prst="rect">
            <a:avLst/>
          </a:prstGeom>
        </p:spPr>
      </p:pic>
    </p:spTree>
    <p:extLst>
      <p:ext uri="{BB962C8B-B14F-4D97-AF65-F5344CB8AC3E}">
        <p14:creationId xmlns:p14="http://schemas.microsoft.com/office/powerpoint/2010/main" val="801392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barn(inVertical)">
                                      <p:cBhvr>
                                        <p:cTn id="7" dur="500"/>
                                        <p:tgtEl>
                                          <p:spTgt spid="102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243">
                                            <p:txEl>
                                              <p:pRg st="1" end="1"/>
                                            </p:txEl>
                                          </p:spTgt>
                                        </p:tgtEl>
                                        <p:attrNameLst>
                                          <p:attrName>style.visibility</p:attrName>
                                        </p:attrNameLst>
                                      </p:cBhvr>
                                      <p:to>
                                        <p:strVal val="visible"/>
                                      </p:to>
                                    </p:set>
                                    <p:animEffect transition="in" filter="barn(inVertical)">
                                      <p:cBhvr>
                                        <p:cTn id="12" dur="500"/>
                                        <p:tgtEl>
                                          <p:spTgt spid="102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243">
                                            <p:txEl>
                                              <p:pRg st="2" end="2"/>
                                            </p:txEl>
                                          </p:spTgt>
                                        </p:tgtEl>
                                        <p:attrNameLst>
                                          <p:attrName>style.visibility</p:attrName>
                                        </p:attrNameLst>
                                      </p:cBhvr>
                                      <p:to>
                                        <p:strVal val="visible"/>
                                      </p:to>
                                    </p:set>
                                    <p:animEffect transition="in" filter="barn(inVertical)">
                                      <p:cBhvr>
                                        <p:cTn id="17" dur="500"/>
                                        <p:tgtEl>
                                          <p:spTgt spid="102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0243">
                                            <p:txEl>
                                              <p:pRg st="3" end="3"/>
                                            </p:txEl>
                                          </p:spTgt>
                                        </p:tgtEl>
                                        <p:attrNameLst>
                                          <p:attrName>style.visibility</p:attrName>
                                        </p:attrNameLst>
                                      </p:cBhvr>
                                      <p:to>
                                        <p:strVal val="visible"/>
                                      </p:to>
                                    </p:set>
                                    <p:animEffect transition="in" filter="barn(inVertical)">
                                      <p:cBhvr>
                                        <p:cTn id="22" dur="500"/>
                                        <p:tgtEl>
                                          <p:spTgt spid="102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838200" y="0"/>
            <a:ext cx="7543800" cy="1219200"/>
          </a:xfrm>
        </p:spPr>
        <p:txBody>
          <a:bodyPr>
            <a:normAutofit fontScale="90000"/>
          </a:bodyPr>
          <a:lstStyle/>
          <a:p>
            <a:pPr algn="ctr" eaLnBrk="1" hangingPunct="1"/>
            <a:r>
              <a:rPr lang="en-US" sz="4000" b="1" dirty="0">
                <a:solidFill>
                  <a:schemeClr val="tx1"/>
                </a:solidFill>
                <a:latin typeface="Verdana" charset="0"/>
              </a:rPr>
              <a:t>FIRST DAY OF FALL:  AUTUMNAL EQUINOX </a:t>
            </a:r>
          </a:p>
        </p:txBody>
      </p:sp>
      <p:sp>
        <p:nvSpPr>
          <p:cNvPr id="10243" name="Rectangle 3"/>
          <p:cNvSpPr>
            <a:spLocks noGrp="1" noChangeArrowheads="1"/>
          </p:cNvSpPr>
          <p:nvPr>
            <p:ph type="body" idx="1"/>
          </p:nvPr>
        </p:nvSpPr>
        <p:spPr>
          <a:xfrm>
            <a:off x="381000" y="1981200"/>
            <a:ext cx="4038600" cy="4114800"/>
          </a:xfrm>
        </p:spPr>
        <p:txBody>
          <a:bodyPr>
            <a:normAutofit/>
          </a:bodyPr>
          <a:lstStyle/>
          <a:p>
            <a:pPr eaLnBrk="1" hangingPunct="1">
              <a:lnSpc>
                <a:spcPct val="90000"/>
              </a:lnSpc>
              <a:buFont typeface="Wingdings" panose="05000000000000000000" pitchFamily="2" charset="2"/>
              <a:buChar char="§"/>
            </a:pPr>
            <a:r>
              <a:rPr lang="en-US" sz="2800" b="1" dirty="0">
                <a:solidFill>
                  <a:srgbClr val="FF0000"/>
                </a:solidFill>
                <a:latin typeface="Verdana" charset="0"/>
              </a:rPr>
              <a:t>Autumnal</a:t>
            </a:r>
            <a:r>
              <a:rPr lang="en-US" sz="2800" b="0" dirty="0">
                <a:solidFill>
                  <a:schemeClr val="tx1"/>
                </a:solidFill>
                <a:latin typeface="Verdana" charset="0"/>
              </a:rPr>
              <a:t> Equinox - beginning of Fall (approx. </a:t>
            </a:r>
            <a:r>
              <a:rPr lang="en-US" sz="2800" b="1" dirty="0">
                <a:solidFill>
                  <a:srgbClr val="FF0000"/>
                </a:solidFill>
                <a:latin typeface="Verdana" charset="0"/>
              </a:rPr>
              <a:t>Sept</a:t>
            </a:r>
            <a:r>
              <a:rPr lang="en-US" sz="2800" b="0" dirty="0">
                <a:solidFill>
                  <a:schemeClr val="tx1"/>
                </a:solidFill>
                <a:latin typeface="Verdana" charset="0"/>
              </a:rPr>
              <a:t>. 21).</a:t>
            </a:r>
          </a:p>
          <a:p>
            <a:pPr eaLnBrk="1" hangingPunct="1">
              <a:lnSpc>
                <a:spcPct val="90000"/>
              </a:lnSpc>
              <a:buFont typeface="Wingdings" panose="05000000000000000000" pitchFamily="2" charset="2"/>
              <a:buChar char="§"/>
            </a:pPr>
            <a:r>
              <a:rPr lang="en-US" sz="2800" b="1" dirty="0">
                <a:solidFill>
                  <a:srgbClr val="FF0000"/>
                </a:solidFill>
                <a:latin typeface="Verdana" charset="0"/>
              </a:rPr>
              <a:t>No matter </a:t>
            </a:r>
            <a:r>
              <a:rPr lang="en-US" sz="2800" b="0" dirty="0">
                <a:solidFill>
                  <a:schemeClr val="tx1"/>
                </a:solidFill>
                <a:latin typeface="Verdana" charset="0"/>
              </a:rPr>
              <a:t>where you live on our planet, there are </a:t>
            </a:r>
            <a:r>
              <a:rPr lang="en-US" sz="2800" b="1" dirty="0">
                <a:solidFill>
                  <a:srgbClr val="FF0000"/>
                </a:solidFill>
                <a:latin typeface="Verdana" charset="0"/>
              </a:rPr>
              <a:t>12</a:t>
            </a:r>
            <a:r>
              <a:rPr lang="en-US" sz="2800" b="0" dirty="0">
                <a:solidFill>
                  <a:schemeClr val="tx1"/>
                </a:solidFill>
                <a:latin typeface="Verdana" charset="0"/>
              </a:rPr>
              <a:t> hours of day and </a:t>
            </a:r>
            <a:r>
              <a:rPr lang="en-US" sz="2800" b="1" dirty="0">
                <a:solidFill>
                  <a:srgbClr val="FF0000"/>
                </a:solidFill>
                <a:latin typeface="Verdana" charset="0"/>
              </a:rPr>
              <a:t>12</a:t>
            </a:r>
            <a:r>
              <a:rPr lang="en-US" sz="2800" b="0" dirty="0">
                <a:solidFill>
                  <a:schemeClr val="tx1"/>
                </a:solidFill>
                <a:latin typeface="Verdana" charset="0"/>
              </a:rPr>
              <a:t> hours of night</a:t>
            </a:r>
            <a:r>
              <a:rPr lang="en-US" sz="2800" dirty="0">
                <a:solidFill>
                  <a:schemeClr val="tx1"/>
                </a:solidFill>
                <a:latin typeface="Verdana" charset="0"/>
              </a:rPr>
              <a:t>.</a:t>
            </a:r>
          </a:p>
        </p:txBody>
      </p:sp>
      <p:pic>
        <p:nvPicPr>
          <p:cNvPr id="2" name="Picture 1"/>
          <p:cNvPicPr>
            <a:picLocks noChangeAspect="1"/>
          </p:cNvPicPr>
          <p:nvPr/>
        </p:nvPicPr>
        <p:blipFill>
          <a:blip r:embed="rId2" cstate="print"/>
          <a:stretch>
            <a:fillRect/>
          </a:stretch>
        </p:blipFill>
        <p:spPr>
          <a:xfrm>
            <a:off x="4800600" y="1828800"/>
            <a:ext cx="3657600" cy="311573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barn(inVertical)">
                                      <p:cBhvr>
                                        <p:cTn id="7" dur="500"/>
                                        <p:tgtEl>
                                          <p:spTgt spid="102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243">
                                            <p:txEl>
                                              <p:pRg st="1" end="1"/>
                                            </p:txEl>
                                          </p:spTgt>
                                        </p:tgtEl>
                                        <p:attrNameLst>
                                          <p:attrName>style.visibility</p:attrName>
                                        </p:attrNameLst>
                                      </p:cBhvr>
                                      <p:to>
                                        <p:strVal val="visible"/>
                                      </p:to>
                                    </p:set>
                                    <p:animEffect transition="in" filter="barn(inVertical)">
                                      <p:cBhvr>
                                        <p:cTn id="12" dur="500"/>
                                        <p:tgtEl>
                                          <p:spTgt spid="1024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76200"/>
            <a:ext cx="8229600" cy="1676400"/>
          </a:xfrm>
        </p:spPr>
        <p:txBody>
          <a:bodyPr>
            <a:normAutofit/>
          </a:bodyPr>
          <a:lstStyle/>
          <a:p>
            <a:pPr eaLnBrk="1" hangingPunct="1"/>
            <a:r>
              <a:rPr lang="en-US" sz="4000" b="1" dirty="0">
                <a:latin typeface="Verdana" charset="0"/>
              </a:rPr>
              <a:t>SUNRISE CHANGES OVER THE YEAR</a:t>
            </a:r>
          </a:p>
        </p:txBody>
      </p:sp>
      <p:pic>
        <p:nvPicPr>
          <p:cNvPr id="11267" name="Picture 4" descr="http://individual.utoronto.ca/kalendis/sunrise_by_season.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 y="2133600"/>
            <a:ext cx="90678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76200" y="2119365"/>
            <a:ext cx="2362200" cy="426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6629400" y="2105130"/>
            <a:ext cx="2507064" cy="426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362200" y="2119365"/>
            <a:ext cx="4267200" cy="426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533400" y="183382"/>
            <a:ext cx="8077200" cy="838200"/>
          </a:xfrm>
        </p:spPr>
        <p:txBody>
          <a:bodyPr>
            <a:normAutofit/>
          </a:bodyPr>
          <a:lstStyle/>
          <a:p>
            <a:pPr algn="ctr" eaLnBrk="1" hangingPunct="1"/>
            <a:r>
              <a:rPr lang="en-US" sz="4400" b="1" dirty="0">
                <a:solidFill>
                  <a:schemeClr val="tx1"/>
                </a:solidFill>
                <a:latin typeface="Verdana" charset="0"/>
              </a:rPr>
              <a:t>REVIEW</a:t>
            </a:r>
          </a:p>
        </p:txBody>
      </p:sp>
      <p:sp>
        <p:nvSpPr>
          <p:cNvPr id="15363" name="Rectangle 3"/>
          <p:cNvSpPr>
            <a:spLocks noGrp="1" noChangeArrowheads="1"/>
          </p:cNvSpPr>
          <p:nvPr>
            <p:ph type="body" idx="1"/>
          </p:nvPr>
        </p:nvSpPr>
        <p:spPr>
          <a:xfrm>
            <a:off x="4572000" y="1600200"/>
            <a:ext cx="3886200" cy="4191000"/>
          </a:xfrm>
        </p:spPr>
        <p:txBody>
          <a:bodyPr/>
          <a:lstStyle/>
          <a:p>
            <a:pPr eaLnBrk="1" hangingPunct="1">
              <a:lnSpc>
                <a:spcPct val="90000"/>
              </a:lnSpc>
              <a:buFontTx/>
              <a:buNone/>
            </a:pPr>
            <a:r>
              <a:rPr lang="en-US" b="0" dirty="0">
                <a:solidFill>
                  <a:schemeClr val="tx1"/>
                </a:solidFill>
                <a:latin typeface="Verdana" charset="0"/>
              </a:rPr>
              <a:t>Which season does each position in the diagram represent?</a:t>
            </a:r>
          </a:p>
          <a:p>
            <a:pPr eaLnBrk="1" hangingPunct="1">
              <a:lnSpc>
                <a:spcPct val="90000"/>
              </a:lnSpc>
              <a:buFontTx/>
              <a:buNone/>
            </a:pPr>
            <a:endParaRPr lang="en-US" b="0" dirty="0">
              <a:solidFill>
                <a:schemeClr val="tx1"/>
              </a:solidFill>
              <a:latin typeface="Verdana" charset="0"/>
            </a:endParaRPr>
          </a:p>
          <a:p>
            <a:pPr eaLnBrk="1" hangingPunct="1">
              <a:lnSpc>
                <a:spcPct val="90000"/>
              </a:lnSpc>
              <a:buFontTx/>
              <a:buNone/>
            </a:pPr>
            <a:r>
              <a:rPr lang="en-US" b="0" dirty="0">
                <a:solidFill>
                  <a:schemeClr val="tx1"/>
                </a:solidFill>
                <a:latin typeface="Verdana" charset="0"/>
              </a:rPr>
              <a:t>Which position would be the Vernal (spring) equinox?</a:t>
            </a:r>
          </a:p>
          <a:p>
            <a:pPr eaLnBrk="1" hangingPunct="1">
              <a:lnSpc>
                <a:spcPct val="90000"/>
              </a:lnSpc>
              <a:buFontTx/>
              <a:buNone/>
            </a:pPr>
            <a:endParaRPr lang="en-US" b="0" dirty="0">
              <a:solidFill>
                <a:schemeClr val="tx1"/>
              </a:solidFill>
              <a:latin typeface="Verdana" charset="0"/>
            </a:endParaRPr>
          </a:p>
          <a:p>
            <a:pPr eaLnBrk="1" hangingPunct="1">
              <a:lnSpc>
                <a:spcPct val="90000"/>
              </a:lnSpc>
              <a:buFontTx/>
              <a:buNone/>
            </a:pPr>
            <a:r>
              <a:rPr lang="en-US" b="0" dirty="0">
                <a:solidFill>
                  <a:schemeClr val="tx1"/>
                </a:solidFill>
                <a:latin typeface="Verdana" charset="0"/>
              </a:rPr>
              <a:t>Which position would be the Autumnal (fall) equinox?</a:t>
            </a:r>
          </a:p>
        </p:txBody>
      </p:sp>
      <p:pic>
        <p:nvPicPr>
          <p:cNvPr id="5" name="Picture 4" descr="Slide1.JPG"/>
          <p:cNvPicPr/>
          <p:nvPr/>
        </p:nvPicPr>
        <p:blipFill>
          <a:blip r:embed="rId2" cstate="print"/>
          <a:srcRect r="25277" b="17742"/>
          <a:stretch>
            <a:fillRect/>
          </a:stretch>
        </p:blipFill>
        <p:spPr>
          <a:xfrm>
            <a:off x="533400" y="2057400"/>
            <a:ext cx="3810000" cy="2971800"/>
          </a:xfrm>
          <a:prstGeom prst="rect">
            <a:avLst/>
          </a:prstGeom>
        </p:spPr>
      </p:pic>
      <p:sp>
        <p:nvSpPr>
          <p:cNvPr id="2" name="TextBox 1"/>
          <p:cNvSpPr txBox="1"/>
          <p:nvPr/>
        </p:nvSpPr>
        <p:spPr>
          <a:xfrm>
            <a:off x="773706" y="5029200"/>
            <a:ext cx="3582318" cy="1569660"/>
          </a:xfrm>
          <a:prstGeom prst="rect">
            <a:avLst/>
          </a:prstGeom>
          <a:noFill/>
        </p:spPr>
        <p:txBody>
          <a:bodyPr wrap="square" rtlCol="0">
            <a:spAutoFit/>
          </a:bodyPr>
          <a:lstStyle/>
          <a:p>
            <a:pPr marL="342900" indent="-342900">
              <a:buAutoNum type="arabicPeriod"/>
            </a:pPr>
            <a:r>
              <a:rPr lang="en-US" sz="2400" b="1" dirty="0">
                <a:solidFill>
                  <a:srgbClr val="7030A0"/>
                </a:solidFill>
              </a:rPr>
              <a:t>Summer</a:t>
            </a:r>
          </a:p>
          <a:p>
            <a:pPr marL="342900" indent="-342900">
              <a:buFontTx/>
              <a:buAutoNum type="arabicPeriod"/>
            </a:pPr>
            <a:r>
              <a:rPr lang="en-US" sz="2400" b="1" dirty="0">
                <a:solidFill>
                  <a:srgbClr val="7030A0"/>
                </a:solidFill>
              </a:rPr>
              <a:t>Spring </a:t>
            </a:r>
          </a:p>
          <a:p>
            <a:pPr marL="342900" indent="-342900">
              <a:buAutoNum type="arabicPeriod"/>
            </a:pPr>
            <a:r>
              <a:rPr lang="en-US" sz="2400" b="1" dirty="0">
                <a:solidFill>
                  <a:srgbClr val="7030A0"/>
                </a:solidFill>
              </a:rPr>
              <a:t>Winter</a:t>
            </a:r>
          </a:p>
          <a:p>
            <a:pPr marL="342900" indent="-342900">
              <a:buFontTx/>
              <a:buAutoNum type="arabicPeriod"/>
            </a:pPr>
            <a:r>
              <a:rPr lang="en-US" sz="2400" b="1" dirty="0">
                <a:solidFill>
                  <a:srgbClr val="7030A0"/>
                </a:solidFill>
              </a:rPr>
              <a:t>Fall</a:t>
            </a:r>
          </a:p>
        </p:txBody>
      </p:sp>
      <p:sp>
        <p:nvSpPr>
          <p:cNvPr id="7" name="TextBox 6"/>
          <p:cNvSpPr txBox="1"/>
          <p:nvPr/>
        </p:nvSpPr>
        <p:spPr>
          <a:xfrm>
            <a:off x="6502247" y="3962400"/>
            <a:ext cx="1981200" cy="461665"/>
          </a:xfrm>
          <a:prstGeom prst="rect">
            <a:avLst/>
          </a:prstGeom>
          <a:noFill/>
        </p:spPr>
        <p:txBody>
          <a:bodyPr wrap="square" rtlCol="0">
            <a:spAutoFit/>
          </a:bodyPr>
          <a:lstStyle/>
          <a:p>
            <a:r>
              <a:rPr lang="en-US" sz="2400" b="1" dirty="0">
                <a:solidFill>
                  <a:srgbClr val="7030A0"/>
                </a:solidFill>
              </a:rPr>
              <a:t>2 - Spring </a:t>
            </a:r>
          </a:p>
        </p:txBody>
      </p:sp>
      <p:sp>
        <p:nvSpPr>
          <p:cNvPr id="8" name="TextBox 7"/>
          <p:cNvSpPr txBox="1"/>
          <p:nvPr/>
        </p:nvSpPr>
        <p:spPr>
          <a:xfrm>
            <a:off x="6477000" y="5583197"/>
            <a:ext cx="1981200" cy="461665"/>
          </a:xfrm>
          <a:prstGeom prst="rect">
            <a:avLst/>
          </a:prstGeom>
          <a:noFill/>
        </p:spPr>
        <p:txBody>
          <a:bodyPr wrap="square" rtlCol="0">
            <a:spAutoFit/>
          </a:bodyPr>
          <a:lstStyle/>
          <a:p>
            <a:r>
              <a:rPr lang="en-US" sz="2400" b="1" dirty="0">
                <a:solidFill>
                  <a:srgbClr val="7030A0"/>
                </a:solidFill>
              </a:rPr>
              <a:t>4 - Fall </a:t>
            </a:r>
          </a:p>
        </p:txBody>
      </p:sp>
    </p:spTree>
    <p:extLst>
      <p:ext uri="{BB962C8B-B14F-4D97-AF65-F5344CB8AC3E}">
        <p14:creationId xmlns:p14="http://schemas.microsoft.com/office/powerpoint/2010/main" val="1775981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barn(inVertical)">
                                      <p:cBhvr>
                                        <p:cTn id="7" dur="500"/>
                                        <p:tgtEl>
                                          <p:spTgt spid="153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15363">
                                            <p:txEl>
                                              <p:pRg st="2" end="2"/>
                                            </p:txEl>
                                          </p:spTgt>
                                        </p:tgtEl>
                                        <p:attrNameLst>
                                          <p:attrName>style.visibility</p:attrName>
                                        </p:attrNameLst>
                                      </p:cBhvr>
                                      <p:to>
                                        <p:strVal val="visible"/>
                                      </p:to>
                                    </p:set>
                                    <p:animEffect transition="in" filter="barn(inVertical)">
                                      <p:cBhvr>
                                        <p:cTn id="16" dur="500"/>
                                        <p:tgtEl>
                                          <p:spTgt spid="1536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5363">
                                            <p:txEl>
                                              <p:pRg st="4" end="4"/>
                                            </p:txEl>
                                          </p:spTgt>
                                        </p:tgtEl>
                                        <p:attrNameLst>
                                          <p:attrName>style.visibility</p:attrName>
                                        </p:attrNameLst>
                                      </p:cBhvr>
                                      <p:to>
                                        <p:strVal val="visible"/>
                                      </p:to>
                                    </p:set>
                                    <p:animEffect transition="in" filter="barn(inVertical)">
                                      <p:cBhvr>
                                        <p:cTn id="25" dur="500"/>
                                        <p:tgtEl>
                                          <p:spTgt spid="1536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uiExpand="1" build="p"/>
      <p:bldP spid="2" grpId="0"/>
      <p:bldP spid="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0284"/>
            <a:ext cx="4953000" cy="1529916"/>
          </a:xfrm>
        </p:spPr>
        <p:txBody>
          <a:bodyPr>
            <a:normAutofit/>
          </a:bodyPr>
          <a:lstStyle/>
          <a:p>
            <a:r>
              <a:rPr lang="en-US" sz="4400" b="1" dirty="0"/>
              <a:t>Practical Applications</a:t>
            </a:r>
          </a:p>
        </p:txBody>
      </p:sp>
      <p:sp>
        <p:nvSpPr>
          <p:cNvPr id="3" name="Content Placeholder 2"/>
          <p:cNvSpPr>
            <a:spLocks noGrp="1"/>
          </p:cNvSpPr>
          <p:nvPr>
            <p:ph sz="quarter" idx="1"/>
          </p:nvPr>
        </p:nvSpPr>
        <p:spPr>
          <a:xfrm>
            <a:off x="502418" y="1828800"/>
            <a:ext cx="3886200" cy="4873752"/>
          </a:xfrm>
        </p:spPr>
        <p:txBody>
          <a:bodyPr/>
          <a:lstStyle/>
          <a:p>
            <a:r>
              <a:rPr lang="en-US" dirty="0"/>
              <a:t>Why is length of photoperiod important for agriculture?</a:t>
            </a:r>
          </a:p>
          <a:p>
            <a:r>
              <a:rPr lang="en-US" dirty="0"/>
              <a:t>Why is angle of </a:t>
            </a:r>
            <a:r>
              <a:rPr lang="en-US" dirty="0" err="1"/>
              <a:t>insolation</a:t>
            </a:r>
            <a:r>
              <a:rPr lang="en-US" dirty="0"/>
              <a:t> important for solar energy panels?</a:t>
            </a:r>
          </a:p>
        </p:txBody>
      </p:sp>
      <p:pic>
        <p:nvPicPr>
          <p:cNvPr id="61444" name="Picture 4" descr="https://encrypted-tbn3.gstatic.com/images?q=tbn:ANd9GcTrLOMwp4vgKspVzQLaDjQI38jHhWImIJd5eaxfMewBBG-qQWL__A"/>
          <p:cNvPicPr>
            <a:picLocks noChangeAspect="1" noChangeArrowheads="1"/>
          </p:cNvPicPr>
          <p:nvPr/>
        </p:nvPicPr>
        <p:blipFill>
          <a:blip r:embed="rId2" cstate="print"/>
          <a:srcRect/>
          <a:stretch>
            <a:fillRect/>
          </a:stretch>
        </p:blipFill>
        <p:spPr bwMode="auto">
          <a:xfrm>
            <a:off x="533400" y="4572000"/>
            <a:ext cx="3657600" cy="1972236"/>
          </a:xfrm>
          <a:prstGeom prst="rect">
            <a:avLst/>
          </a:prstGeom>
          <a:noFill/>
        </p:spPr>
      </p:pic>
      <p:pic>
        <p:nvPicPr>
          <p:cNvPr id="61446" name="Picture 6" descr="http://images.tutorvista.com/content/plant-growth-movements/flowering-day-length-requirements.jpeg"/>
          <p:cNvPicPr>
            <a:picLocks noChangeAspect="1" noChangeArrowheads="1"/>
          </p:cNvPicPr>
          <p:nvPr/>
        </p:nvPicPr>
        <p:blipFill>
          <a:blip r:embed="rId3" cstate="print"/>
          <a:srcRect/>
          <a:stretch>
            <a:fillRect/>
          </a:stretch>
        </p:blipFill>
        <p:spPr bwMode="auto">
          <a:xfrm>
            <a:off x="4572000" y="3200400"/>
            <a:ext cx="4114799" cy="3048000"/>
          </a:xfrm>
          <a:prstGeom prst="rect">
            <a:avLst/>
          </a:prstGeom>
          <a:noFill/>
        </p:spPr>
      </p:pic>
      <p:pic>
        <p:nvPicPr>
          <p:cNvPr id="7" name="Picture 2" descr="https://encrypted-tbn3.gstatic.com/images?q=tbn:ANd9GcRrGdv0osOOlZlJPjV3lGTFWlXIsiqw0DjIxfwXVLPRKjbLAXzpBIUbDY3B"/>
          <p:cNvPicPr>
            <a:picLocks noChangeAspect="1" noChangeArrowheads="1"/>
          </p:cNvPicPr>
          <p:nvPr/>
        </p:nvPicPr>
        <p:blipFill>
          <a:blip r:embed="rId4" cstate="print"/>
          <a:srcRect/>
          <a:stretch>
            <a:fillRect/>
          </a:stretch>
        </p:blipFill>
        <p:spPr bwMode="auto">
          <a:xfrm>
            <a:off x="5791200" y="457200"/>
            <a:ext cx="2527176" cy="21336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144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barn(inVertical)">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14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183"/>
            <a:ext cx="7467600" cy="1363548"/>
          </a:xfrm>
        </p:spPr>
        <p:txBody>
          <a:bodyPr>
            <a:normAutofit/>
          </a:bodyPr>
          <a:lstStyle/>
          <a:p>
            <a:r>
              <a:rPr lang="en-US" sz="3600" b="1" dirty="0"/>
              <a:t>LENGTH OF DAY VARIES BY SEASON</a:t>
            </a:r>
          </a:p>
        </p:txBody>
      </p:sp>
      <p:sp>
        <p:nvSpPr>
          <p:cNvPr id="8" name="Content Placeholder 7"/>
          <p:cNvSpPr>
            <a:spLocks noGrp="1"/>
          </p:cNvSpPr>
          <p:nvPr>
            <p:ph sz="quarter" idx="1"/>
          </p:nvPr>
        </p:nvSpPr>
        <p:spPr>
          <a:xfrm>
            <a:off x="395689" y="3238500"/>
            <a:ext cx="3810000" cy="647700"/>
          </a:xfrm>
        </p:spPr>
        <p:txBody>
          <a:bodyPr>
            <a:normAutofit/>
          </a:bodyPr>
          <a:lstStyle/>
          <a:p>
            <a:r>
              <a:rPr lang="en-US" dirty="0"/>
              <a:t>Winter = </a:t>
            </a:r>
            <a:r>
              <a:rPr lang="en-US" b="1" dirty="0">
                <a:solidFill>
                  <a:srgbClr val="FF0000"/>
                </a:solidFill>
              </a:rPr>
              <a:t>shorter days</a:t>
            </a:r>
          </a:p>
          <a:p>
            <a:endParaRPr lang="en-US" dirty="0"/>
          </a:p>
        </p:txBody>
      </p:sp>
      <p:pic>
        <p:nvPicPr>
          <p:cNvPr id="57349" name="Picture 5"/>
          <p:cNvPicPr>
            <a:picLocks noChangeAspect="1" noChangeArrowheads="1"/>
          </p:cNvPicPr>
          <p:nvPr/>
        </p:nvPicPr>
        <p:blipFill>
          <a:blip r:embed="rId2" cstate="print"/>
          <a:srcRect/>
          <a:stretch>
            <a:fillRect/>
          </a:stretch>
        </p:blipFill>
        <p:spPr bwMode="auto">
          <a:xfrm>
            <a:off x="4495800" y="1371600"/>
            <a:ext cx="4135326" cy="2310667"/>
          </a:xfrm>
          <a:prstGeom prst="rect">
            <a:avLst/>
          </a:prstGeom>
          <a:noFill/>
          <a:ln w="9525">
            <a:noFill/>
            <a:miter lim="800000"/>
            <a:headEnd/>
            <a:tailEnd/>
          </a:ln>
        </p:spPr>
      </p:pic>
      <p:pic>
        <p:nvPicPr>
          <p:cNvPr id="57350" name="Picture 6"/>
          <p:cNvPicPr>
            <a:picLocks noChangeAspect="1" noChangeArrowheads="1"/>
          </p:cNvPicPr>
          <p:nvPr/>
        </p:nvPicPr>
        <p:blipFill>
          <a:blip r:embed="rId3" cstate="print"/>
          <a:srcRect/>
          <a:stretch>
            <a:fillRect/>
          </a:stretch>
        </p:blipFill>
        <p:spPr bwMode="auto">
          <a:xfrm>
            <a:off x="280516" y="4052835"/>
            <a:ext cx="4267200" cy="2439726"/>
          </a:xfrm>
          <a:prstGeom prst="rect">
            <a:avLst/>
          </a:prstGeom>
          <a:noFill/>
          <a:ln w="9525">
            <a:noFill/>
            <a:miter lim="800000"/>
            <a:headEnd/>
            <a:tailEnd/>
          </a:ln>
        </p:spPr>
      </p:pic>
      <p:sp>
        <p:nvSpPr>
          <p:cNvPr id="9" name="Content Placeholder 7"/>
          <p:cNvSpPr>
            <a:spLocks noGrp="1"/>
          </p:cNvSpPr>
          <p:nvPr>
            <p:ph sz="quarter" idx="1"/>
          </p:nvPr>
        </p:nvSpPr>
        <p:spPr>
          <a:xfrm>
            <a:off x="4644442" y="3886200"/>
            <a:ext cx="3986684" cy="670902"/>
          </a:xfrm>
        </p:spPr>
        <p:txBody>
          <a:bodyPr>
            <a:normAutofit/>
          </a:bodyPr>
          <a:lstStyle/>
          <a:p>
            <a:r>
              <a:rPr lang="en-US" dirty="0"/>
              <a:t>Summer = </a:t>
            </a:r>
            <a:r>
              <a:rPr lang="en-US" b="1" dirty="0">
                <a:solidFill>
                  <a:srgbClr val="FF0000"/>
                </a:solidFill>
              </a:rPr>
              <a:t>longer days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arn(inVertic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barn(inVertical)">
                                      <p:cBhvr>
                                        <p:cTn id="12"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9"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183"/>
            <a:ext cx="7467600" cy="1363548"/>
          </a:xfrm>
        </p:spPr>
        <p:txBody>
          <a:bodyPr>
            <a:normAutofit/>
          </a:bodyPr>
          <a:lstStyle/>
          <a:p>
            <a:r>
              <a:rPr lang="en-US" sz="3600" b="1" dirty="0"/>
              <a:t>LENGTH OF DAY VARIES BY SEASON</a:t>
            </a:r>
          </a:p>
        </p:txBody>
      </p:sp>
      <p:sp>
        <p:nvSpPr>
          <p:cNvPr id="8" name="Content Placeholder 7"/>
          <p:cNvSpPr>
            <a:spLocks noGrp="1"/>
          </p:cNvSpPr>
          <p:nvPr>
            <p:ph sz="quarter" idx="1"/>
          </p:nvPr>
        </p:nvSpPr>
        <p:spPr>
          <a:xfrm>
            <a:off x="533400" y="1752600"/>
            <a:ext cx="6934200" cy="2514600"/>
          </a:xfrm>
        </p:spPr>
        <p:txBody>
          <a:bodyPr>
            <a:normAutofit/>
          </a:bodyPr>
          <a:lstStyle/>
          <a:p>
            <a:r>
              <a:rPr lang="en-US" dirty="0"/>
              <a:t>The </a:t>
            </a:r>
            <a:r>
              <a:rPr lang="en-US" b="1" dirty="0">
                <a:solidFill>
                  <a:srgbClr val="FF0000"/>
                </a:solidFill>
              </a:rPr>
              <a:t>farther</a:t>
            </a:r>
            <a:r>
              <a:rPr lang="en-US" dirty="0"/>
              <a:t> north or south of the equator, the longer or shorter the days.</a:t>
            </a:r>
          </a:p>
          <a:p>
            <a:r>
              <a:rPr lang="en-US" dirty="0"/>
              <a:t>Spring and Fall = </a:t>
            </a:r>
            <a:r>
              <a:rPr lang="en-US" b="1" dirty="0">
                <a:solidFill>
                  <a:srgbClr val="FF0000"/>
                </a:solidFill>
              </a:rPr>
              <a:t>ALL</a:t>
            </a:r>
            <a:r>
              <a:rPr lang="en-US" dirty="0"/>
              <a:t> places on Earth have 12 hours sun, 12 hours night.</a:t>
            </a:r>
          </a:p>
          <a:p>
            <a:endParaRPr lang="en-US" dirty="0"/>
          </a:p>
        </p:txBody>
      </p:sp>
      <p:pic>
        <p:nvPicPr>
          <p:cNvPr id="57348" name="Picture 4"/>
          <p:cNvPicPr>
            <a:picLocks noChangeAspect="1" noChangeArrowheads="1"/>
          </p:cNvPicPr>
          <p:nvPr/>
        </p:nvPicPr>
        <p:blipFill>
          <a:blip r:embed="rId2" cstate="print"/>
          <a:srcRect/>
          <a:stretch>
            <a:fillRect/>
          </a:stretch>
        </p:blipFill>
        <p:spPr bwMode="auto">
          <a:xfrm>
            <a:off x="1981200" y="4142544"/>
            <a:ext cx="4191000" cy="2295378"/>
          </a:xfrm>
          <a:prstGeom prst="rect">
            <a:avLst/>
          </a:prstGeom>
          <a:noFill/>
          <a:ln w="9525">
            <a:noFill/>
            <a:miter lim="800000"/>
            <a:headEnd/>
            <a:tailEnd/>
          </a:ln>
        </p:spPr>
      </p:pic>
    </p:spTree>
    <p:extLst>
      <p:ext uri="{BB962C8B-B14F-4D97-AF65-F5344CB8AC3E}">
        <p14:creationId xmlns:p14="http://schemas.microsoft.com/office/powerpoint/2010/main" val="2914063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arn(inVertic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barn(inVertical)">
                                      <p:cBhvr>
                                        <p:cTn id="12"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868362"/>
          </a:xfrm>
        </p:spPr>
        <p:txBody>
          <a:bodyPr>
            <a:normAutofit/>
          </a:bodyPr>
          <a:lstStyle/>
          <a:p>
            <a:r>
              <a:rPr lang="en-US" sz="4400" b="1" dirty="0"/>
              <a:t>PHOTOPERIODS</a:t>
            </a:r>
          </a:p>
        </p:txBody>
      </p:sp>
      <p:sp>
        <p:nvSpPr>
          <p:cNvPr id="3" name="Content Placeholder 2"/>
          <p:cNvSpPr>
            <a:spLocks noGrp="1"/>
          </p:cNvSpPr>
          <p:nvPr>
            <p:ph sz="quarter" idx="1"/>
          </p:nvPr>
        </p:nvSpPr>
        <p:spPr>
          <a:xfrm>
            <a:off x="476459" y="1371600"/>
            <a:ext cx="8077200" cy="5105400"/>
          </a:xfrm>
        </p:spPr>
        <p:txBody>
          <a:bodyPr>
            <a:normAutofit/>
          </a:bodyPr>
          <a:lstStyle/>
          <a:p>
            <a:pPr>
              <a:buNone/>
            </a:pPr>
            <a:r>
              <a:rPr lang="en-US" dirty="0"/>
              <a:t>Photoperiods:</a:t>
            </a:r>
          </a:p>
          <a:p>
            <a:r>
              <a:rPr lang="en-US" dirty="0"/>
              <a:t>Photo = </a:t>
            </a:r>
            <a:r>
              <a:rPr lang="en-US" b="1" dirty="0">
                <a:solidFill>
                  <a:srgbClr val="FF0000"/>
                </a:solidFill>
              </a:rPr>
              <a:t>light</a:t>
            </a:r>
          </a:p>
          <a:p>
            <a:r>
              <a:rPr lang="en-US" dirty="0"/>
              <a:t>Period = </a:t>
            </a:r>
            <a:r>
              <a:rPr lang="en-US" b="1" dirty="0">
                <a:solidFill>
                  <a:srgbClr val="FF0000"/>
                </a:solidFill>
              </a:rPr>
              <a:t>time</a:t>
            </a:r>
          </a:p>
          <a:p>
            <a:r>
              <a:rPr lang="en-US" b="1" dirty="0">
                <a:solidFill>
                  <a:srgbClr val="FF0000"/>
                </a:solidFill>
              </a:rPr>
              <a:t>Amount of daylight </a:t>
            </a:r>
            <a:r>
              <a:rPr lang="en-US" dirty="0"/>
              <a:t>on a given day</a:t>
            </a:r>
          </a:p>
          <a:p>
            <a:r>
              <a:rPr lang="en-US" b="1" dirty="0">
                <a:solidFill>
                  <a:srgbClr val="FF0000"/>
                </a:solidFill>
              </a:rPr>
              <a:t>All places </a:t>
            </a:r>
            <a:r>
              <a:rPr lang="en-US" dirty="0"/>
              <a:t>– 12 hours day and night on Equinoxes.</a:t>
            </a:r>
          </a:p>
          <a:p>
            <a:r>
              <a:rPr lang="en-US" dirty="0"/>
              <a:t>Farther away from equator has </a:t>
            </a:r>
            <a:r>
              <a:rPr lang="en-US" b="1" dirty="0">
                <a:solidFill>
                  <a:srgbClr val="FF0000"/>
                </a:solidFill>
              </a:rPr>
              <a:t>longer </a:t>
            </a:r>
            <a:r>
              <a:rPr lang="en-US" dirty="0"/>
              <a:t>days</a:t>
            </a:r>
            <a:r>
              <a:rPr lang="en-US" b="1" dirty="0">
                <a:solidFill>
                  <a:srgbClr val="FF0000"/>
                </a:solidFill>
              </a:rPr>
              <a:t> </a:t>
            </a:r>
            <a:r>
              <a:rPr lang="en-US" dirty="0"/>
              <a:t>in summer, </a:t>
            </a:r>
            <a:r>
              <a:rPr lang="en-US" b="1" dirty="0">
                <a:solidFill>
                  <a:srgbClr val="FF0000"/>
                </a:solidFill>
              </a:rPr>
              <a:t>shorter </a:t>
            </a:r>
            <a:r>
              <a:rPr lang="en-US" dirty="0"/>
              <a:t>days</a:t>
            </a:r>
            <a:r>
              <a:rPr lang="en-US" b="1" dirty="0">
                <a:solidFill>
                  <a:srgbClr val="FF0000"/>
                </a:solidFill>
              </a:rPr>
              <a:t> </a:t>
            </a:r>
            <a:r>
              <a:rPr lang="en-US" dirty="0"/>
              <a:t>in winter</a:t>
            </a:r>
          </a:p>
          <a:p>
            <a:r>
              <a:rPr lang="en-US" b="1" dirty="0">
                <a:solidFill>
                  <a:srgbClr val="FF0000"/>
                </a:solidFill>
              </a:rPr>
              <a:t>Average</a:t>
            </a:r>
            <a:r>
              <a:rPr lang="en-US" dirty="0"/>
              <a:t> yearly photoperiods = </a:t>
            </a:r>
            <a:r>
              <a:rPr lang="en-US" b="1" dirty="0">
                <a:solidFill>
                  <a:srgbClr val="FF0000"/>
                </a:solidFill>
              </a:rPr>
              <a:t>12 hours </a:t>
            </a:r>
            <a:r>
              <a:rPr lang="en-US" dirty="0"/>
              <a:t>for everywhere on Earth. </a:t>
            </a:r>
          </a:p>
          <a:p>
            <a:endParaRPr lang="en-US" dirty="0"/>
          </a:p>
        </p:txBody>
      </p:sp>
    </p:spTree>
    <p:extLst>
      <p:ext uri="{BB962C8B-B14F-4D97-AF65-F5344CB8AC3E}">
        <p14:creationId xmlns:p14="http://schemas.microsoft.com/office/powerpoint/2010/main" val="2430520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868362"/>
          </a:xfrm>
        </p:spPr>
        <p:txBody>
          <a:bodyPr>
            <a:normAutofit/>
          </a:bodyPr>
          <a:lstStyle/>
          <a:p>
            <a:r>
              <a:rPr lang="en-US" sz="4400" b="1" dirty="0"/>
              <a:t>PHOTOPERIODS</a:t>
            </a:r>
          </a:p>
        </p:txBody>
      </p:sp>
      <p:pic>
        <p:nvPicPr>
          <p:cNvPr id="55298" name="Picture 2"/>
          <p:cNvPicPr>
            <a:picLocks noChangeAspect="1" noChangeArrowheads="1"/>
          </p:cNvPicPr>
          <p:nvPr/>
        </p:nvPicPr>
        <p:blipFill>
          <a:blip r:embed="rId2" cstate="print"/>
          <a:srcRect/>
          <a:stretch>
            <a:fillRect/>
          </a:stretch>
        </p:blipFill>
        <p:spPr bwMode="auto">
          <a:xfrm>
            <a:off x="2057400" y="3429000"/>
            <a:ext cx="5866986" cy="3248025"/>
          </a:xfrm>
          <a:prstGeom prst="rect">
            <a:avLst/>
          </a:prstGeom>
          <a:noFill/>
          <a:ln w="9525">
            <a:noFill/>
            <a:miter lim="800000"/>
            <a:headEnd/>
            <a:tailEnd/>
          </a:ln>
        </p:spPr>
      </p:pic>
      <p:sp>
        <p:nvSpPr>
          <p:cNvPr id="8" name="TextBox 7"/>
          <p:cNvSpPr txBox="1"/>
          <p:nvPr/>
        </p:nvSpPr>
        <p:spPr>
          <a:xfrm>
            <a:off x="228600" y="3505200"/>
            <a:ext cx="1828800" cy="369332"/>
          </a:xfrm>
          <a:prstGeom prst="rect">
            <a:avLst/>
          </a:prstGeom>
          <a:noFill/>
        </p:spPr>
        <p:txBody>
          <a:bodyPr wrap="square" rtlCol="0">
            <a:spAutoFit/>
          </a:bodyPr>
          <a:lstStyle/>
          <a:p>
            <a:endParaRPr lang="en-US" i="1" dirty="0"/>
          </a:p>
        </p:txBody>
      </p:sp>
      <p:sp>
        <p:nvSpPr>
          <p:cNvPr id="9" name="Content Placeholder 8"/>
          <p:cNvSpPr>
            <a:spLocks noGrp="1"/>
          </p:cNvSpPr>
          <p:nvPr>
            <p:ph sz="quarter" idx="1"/>
          </p:nvPr>
        </p:nvSpPr>
        <p:spPr>
          <a:xfrm>
            <a:off x="457200" y="1600200"/>
            <a:ext cx="7924800" cy="4572000"/>
          </a:xfrm>
        </p:spPr>
        <p:txBody>
          <a:bodyPr/>
          <a:lstStyle/>
          <a:p>
            <a:r>
              <a:rPr lang="en-US" dirty="0"/>
              <a:t>Commerce is at 34</a:t>
            </a:r>
            <a:r>
              <a:rPr lang="en-US" dirty="0">
                <a:latin typeface="Century Gothic"/>
              </a:rPr>
              <a:t>º</a:t>
            </a:r>
            <a:r>
              <a:rPr lang="en-US" dirty="0"/>
              <a:t>N – in the red band shown</a:t>
            </a:r>
          </a:p>
          <a:p>
            <a:r>
              <a:rPr lang="en-US" dirty="0"/>
              <a:t>Where are summer days longer?</a:t>
            </a:r>
          </a:p>
          <a:p>
            <a:r>
              <a:rPr lang="en-US" dirty="0"/>
              <a:t>Shorter?</a:t>
            </a:r>
          </a:p>
          <a:p>
            <a:r>
              <a:rPr lang="en-US" dirty="0"/>
              <a:t>How long are days on the Equinoxes?</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arn(inVertic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barn(inVertical)">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barn(inVertical)">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barn(inVertical)">
                                      <p:cBhvr>
                                        <p:cTn id="22"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5" name="Picture 7" descr="http://www.paulnoll.com/Oregon/Birds/climate-day-length-2.jpg"/>
          <p:cNvPicPr>
            <a:picLocks noChangeAspect="1" noChangeArrowheads="1"/>
          </p:cNvPicPr>
          <p:nvPr/>
        </p:nvPicPr>
        <p:blipFill>
          <a:blip r:embed="rId2" cstate="print"/>
          <a:srcRect/>
          <a:stretch>
            <a:fillRect/>
          </a:stretch>
        </p:blipFill>
        <p:spPr bwMode="auto">
          <a:xfrm>
            <a:off x="4234544" y="4185138"/>
            <a:ext cx="4190998" cy="2514600"/>
          </a:xfrm>
          <a:prstGeom prst="rect">
            <a:avLst/>
          </a:prstGeom>
          <a:noFill/>
        </p:spPr>
      </p:pic>
      <p:sp>
        <p:nvSpPr>
          <p:cNvPr id="2" name="Title 1"/>
          <p:cNvSpPr>
            <a:spLocks noGrp="1"/>
          </p:cNvSpPr>
          <p:nvPr>
            <p:ph type="title"/>
          </p:nvPr>
        </p:nvSpPr>
        <p:spPr>
          <a:xfrm>
            <a:off x="473109" y="-152400"/>
            <a:ext cx="7924800" cy="1524000"/>
          </a:xfrm>
        </p:spPr>
        <p:txBody>
          <a:bodyPr>
            <a:normAutofit/>
          </a:bodyPr>
          <a:lstStyle/>
          <a:p>
            <a:r>
              <a:rPr lang="en-US" sz="4000" b="1" dirty="0"/>
              <a:t>Using Photoperiods to Determine Location</a:t>
            </a:r>
          </a:p>
        </p:txBody>
      </p:sp>
      <p:sp>
        <p:nvSpPr>
          <p:cNvPr id="3" name="Content Placeholder 2"/>
          <p:cNvSpPr>
            <a:spLocks noGrp="1"/>
          </p:cNvSpPr>
          <p:nvPr>
            <p:ph sz="quarter" idx="1"/>
          </p:nvPr>
        </p:nvSpPr>
        <p:spPr>
          <a:xfrm>
            <a:off x="497393" y="1524000"/>
            <a:ext cx="7941547" cy="4724400"/>
          </a:xfrm>
        </p:spPr>
        <p:txBody>
          <a:bodyPr>
            <a:normAutofit/>
          </a:bodyPr>
          <a:lstStyle/>
          <a:p>
            <a:pPr>
              <a:buNone/>
            </a:pPr>
            <a:r>
              <a:rPr lang="en-US" b="1" dirty="0"/>
              <a:t>Summer</a:t>
            </a:r>
            <a:r>
              <a:rPr lang="en-US" dirty="0"/>
              <a:t> </a:t>
            </a:r>
            <a:r>
              <a:rPr lang="en-US" b="1" dirty="0"/>
              <a:t>Solstice</a:t>
            </a:r>
          </a:p>
          <a:p>
            <a:r>
              <a:rPr lang="en-US" dirty="0"/>
              <a:t>Cities farther </a:t>
            </a:r>
            <a:r>
              <a:rPr lang="en-US" b="1" dirty="0">
                <a:solidFill>
                  <a:srgbClr val="FF0000"/>
                </a:solidFill>
              </a:rPr>
              <a:t>north</a:t>
            </a:r>
            <a:r>
              <a:rPr lang="en-US" dirty="0"/>
              <a:t> have </a:t>
            </a:r>
            <a:r>
              <a:rPr lang="en-US" b="1" dirty="0">
                <a:solidFill>
                  <a:srgbClr val="FF0000"/>
                </a:solidFill>
              </a:rPr>
              <a:t>longer</a:t>
            </a:r>
            <a:r>
              <a:rPr lang="en-US" dirty="0"/>
              <a:t> days.</a:t>
            </a:r>
          </a:p>
          <a:p>
            <a:r>
              <a:rPr lang="en-US" dirty="0"/>
              <a:t>Cities farther </a:t>
            </a:r>
            <a:r>
              <a:rPr lang="en-US" b="1" dirty="0">
                <a:solidFill>
                  <a:srgbClr val="FF0000"/>
                </a:solidFill>
              </a:rPr>
              <a:t>south</a:t>
            </a:r>
            <a:r>
              <a:rPr lang="en-US" dirty="0"/>
              <a:t> have </a:t>
            </a:r>
            <a:r>
              <a:rPr lang="en-US" b="1" dirty="0">
                <a:solidFill>
                  <a:srgbClr val="FF0000"/>
                </a:solidFill>
              </a:rPr>
              <a:t>shorter</a:t>
            </a:r>
            <a:r>
              <a:rPr lang="en-US" dirty="0"/>
              <a:t> days.</a:t>
            </a:r>
          </a:p>
          <a:p>
            <a:r>
              <a:rPr lang="en-US" dirty="0"/>
              <a:t>Locations on the </a:t>
            </a:r>
            <a:r>
              <a:rPr lang="en-US" b="1" dirty="0">
                <a:solidFill>
                  <a:srgbClr val="FF0000"/>
                </a:solidFill>
              </a:rPr>
              <a:t>equator</a:t>
            </a:r>
            <a:r>
              <a:rPr lang="en-US" dirty="0"/>
              <a:t> have </a:t>
            </a:r>
            <a:r>
              <a:rPr lang="en-US" b="1" dirty="0">
                <a:solidFill>
                  <a:srgbClr val="FF0000"/>
                </a:solidFill>
              </a:rPr>
              <a:t>12 hours </a:t>
            </a:r>
            <a:r>
              <a:rPr lang="en-US" dirty="0"/>
              <a:t>of day and night </a:t>
            </a:r>
            <a:r>
              <a:rPr lang="en-US" u="sng" dirty="0"/>
              <a:t>every day</a:t>
            </a:r>
            <a:r>
              <a:rPr lang="en-US" dirty="0"/>
              <a:t>.</a:t>
            </a:r>
          </a:p>
          <a:p>
            <a:r>
              <a:rPr lang="en-US" dirty="0"/>
              <a:t>The </a:t>
            </a:r>
            <a:r>
              <a:rPr lang="en-US" b="1" dirty="0">
                <a:solidFill>
                  <a:srgbClr val="FF0000"/>
                </a:solidFill>
              </a:rPr>
              <a:t>farther</a:t>
            </a:r>
            <a:r>
              <a:rPr lang="en-US" dirty="0"/>
              <a:t> the location is from the equator, the </a:t>
            </a:r>
            <a:r>
              <a:rPr lang="en-US" b="1" dirty="0">
                <a:solidFill>
                  <a:srgbClr val="FF0000"/>
                </a:solidFill>
              </a:rPr>
              <a:t>greater</a:t>
            </a:r>
            <a:r>
              <a:rPr lang="en-US" dirty="0"/>
              <a:t> the difference.</a:t>
            </a:r>
          </a:p>
          <a:p>
            <a:pPr>
              <a:buNone/>
            </a:pPr>
            <a:r>
              <a:rPr lang="en-US" b="1" dirty="0"/>
              <a:t>Winter Solstice </a:t>
            </a:r>
            <a:r>
              <a:rPr lang="en-US" dirty="0"/>
              <a:t>= </a:t>
            </a:r>
            <a:r>
              <a:rPr lang="en-US" b="1" dirty="0">
                <a:solidFill>
                  <a:srgbClr val="FF0000"/>
                </a:solidFill>
              </a:rPr>
              <a:t>opposite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5" name="Picture 7" descr="http://www.paulnoll.com/Oregon/Birds/climate-day-length-2.jpg"/>
          <p:cNvPicPr>
            <a:picLocks noChangeAspect="1" noChangeArrowheads="1"/>
          </p:cNvPicPr>
          <p:nvPr/>
        </p:nvPicPr>
        <p:blipFill>
          <a:blip r:embed="rId2" cstate="print"/>
          <a:srcRect/>
          <a:stretch>
            <a:fillRect/>
          </a:stretch>
        </p:blipFill>
        <p:spPr bwMode="auto">
          <a:xfrm>
            <a:off x="4419600" y="2590800"/>
            <a:ext cx="4190998" cy="2514600"/>
          </a:xfrm>
          <a:prstGeom prst="rect">
            <a:avLst/>
          </a:prstGeom>
          <a:noFill/>
        </p:spPr>
      </p:pic>
      <p:sp>
        <p:nvSpPr>
          <p:cNvPr id="2" name="Title 1"/>
          <p:cNvSpPr>
            <a:spLocks noGrp="1"/>
          </p:cNvSpPr>
          <p:nvPr>
            <p:ph type="title"/>
          </p:nvPr>
        </p:nvSpPr>
        <p:spPr>
          <a:xfrm>
            <a:off x="457200" y="0"/>
            <a:ext cx="7924800" cy="1371600"/>
          </a:xfrm>
        </p:spPr>
        <p:txBody>
          <a:bodyPr>
            <a:normAutofit fontScale="90000"/>
          </a:bodyPr>
          <a:lstStyle/>
          <a:p>
            <a:r>
              <a:rPr lang="en-US" sz="4400" b="1" dirty="0"/>
              <a:t>Using Photoperiods to Determine Location</a:t>
            </a:r>
          </a:p>
        </p:txBody>
      </p:sp>
      <p:sp>
        <p:nvSpPr>
          <p:cNvPr id="6" name="TextBox 5"/>
          <p:cNvSpPr txBox="1"/>
          <p:nvPr/>
        </p:nvSpPr>
        <p:spPr>
          <a:xfrm>
            <a:off x="762000" y="1585942"/>
            <a:ext cx="3657600" cy="4524315"/>
          </a:xfrm>
          <a:prstGeom prst="rect">
            <a:avLst/>
          </a:prstGeom>
          <a:noFill/>
        </p:spPr>
        <p:txBody>
          <a:bodyPr wrap="square" rtlCol="0">
            <a:spAutoFit/>
          </a:bodyPr>
          <a:lstStyle/>
          <a:p>
            <a:r>
              <a:rPr lang="en-US" sz="2400" b="1" dirty="0"/>
              <a:t>Summer Solstice Data:</a:t>
            </a:r>
          </a:p>
          <a:p>
            <a:pPr marL="342900" indent="-342900">
              <a:buFont typeface="Arial" pitchFamily="34" charset="0"/>
              <a:buChar char="•"/>
            </a:pPr>
            <a:r>
              <a:rPr lang="en-US" sz="2400" dirty="0"/>
              <a:t>City “A” has 14:23 hours of daylight.</a:t>
            </a:r>
          </a:p>
          <a:p>
            <a:pPr marL="342900" indent="-342900">
              <a:buFont typeface="Arial" pitchFamily="34" charset="0"/>
              <a:buChar char="•"/>
            </a:pPr>
            <a:r>
              <a:rPr lang="en-US" sz="2400" dirty="0"/>
              <a:t>City “B” has  9:57. hours of daylight</a:t>
            </a:r>
          </a:p>
          <a:p>
            <a:r>
              <a:rPr lang="en-US" sz="2400" dirty="0"/>
              <a:t>Which city is farther north? South?</a:t>
            </a:r>
          </a:p>
          <a:p>
            <a:r>
              <a:rPr lang="en-US" sz="2400" dirty="0"/>
              <a:t>Which city is ABOVE the equator?</a:t>
            </a:r>
          </a:p>
          <a:p>
            <a:r>
              <a:rPr lang="en-US" sz="2400" dirty="0"/>
              <a:t>Which city is BELOW the equator?</a:t>
            </a:r>
          </a:p>
        </p:txBody>
      </p:sp>
    </p:spTree>
    <p:extLst>
      <p:ext uri="{BB962C8B-B14F-4D97-AF65-F5344CB8AC3E}">
        <p14:creationId xmlns:p14="http://schemas.microsoft.com/office/powerpoint/2010/main" val="4135667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500"/>
                                        <p:tgtEl>
                                          <p:spTgt spid="6">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barn(inVertical)">
                                      <p:cBhvr>
                                        <p:cTn id="10" dur="500"/>
                                        <p:tgtEl>
                                          <p:spTgt spid="6">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barn(inVertical)">
                                      <p:cBhvr>
                                        <p:cTn id="13" dur="500"/>
                                        <p:tgtEl>
                                          <p:spTgt spid="6">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6">
                                            <p:txEl>
                                              <p:pRg st="3" end="3"/>
                                            </p:txEl>
                                          </p:spTgt>
                                        </p:tgtEl>
                                        <p:attrNameLst>
                                          <p:attrName>style.visibility</p:attrName>
                                        </p:attrNameLst>
                                      </p:cBhvr>
                                      <p:to>
                                        <p:strVal val="visible"/>
                                      </p:to>
                                    </p:set>
                                    <p:animEffect transition="in" filter="barn(inVertical)">
                                      <p:cBhvr>
                                        <p:cTn id="18" dur="500"/>
                                        <p:tgtEl>
                                          <p:spTgt spid="6">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Effect transition="in" filter="barn(inVertical)">
                                      <p:cBhvr>
                                        <p:cTn id="23" dur="500"/>
                                        <p:tgtEl>
                                          <p:spTgt spid="6">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6">
                                            <p:txEl>
                                              <p:pRg st="5" end="5"/>
                                            </p:txEl>
                                          </p:spTgt>
                                        </p:tgtEl>
                                        <p:attrNameLst>
                                          <p:attrName>style.visibility</p:attrName>
                                        </p:attrNameLst>
                                      </p:cBhvr>
                                      <p:to>
                                        <p:strVal val="visible"/>
                                      </p:to>
                                    </p:set>
                                    <p:animEffect transition="in" filter="barn(inVertical)">
                                      <p:cBhvr>
                                        <p:cTn id="28"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REVIEW</a:t>
            </a:r>
          </a:p>
        </p:txBody>
      </p:sp>
      <p:sp>
        <p:nvSpPr>
          <p:cNvPr id="3" name="Content Placeholder 2"/>
          <p:cNvSpPr>
            <a:spLocks noGrp="1"/>
          </p:cNvSpPr>
          <p:nvPr>
            <p:ph sz="quarter" idx="1"/>
          </p:nvPr>
        </p:nvSpPr>
        <p:spPr>
          <a:xfrm>
            <a:off x="457200" y="1600200"/>
            <a:ext cx="4724400" cy="4572000"/>
          </a:xfrm>
        </p:spPr>
        <p:txBody>
          <a:bodyPr/>
          <a:lstStyle/>
          <a:p>
            <a:pPr>
              <a:buNone/>
            </a:pPr>
            <a:r>
              <a:rPr lang="en-US" b="1" dirty="0"/>
              <a:t>You are standing at point A.  What season is it?</a:t>
            </a:r>
          </a:p>
          <a:p>
            <a:pPr marL="822960" lvl="1" indent="-457200">
              <a:buAutoNum type="alphaUcPeriod"/>
            </a:pPr>
            <a:r>
              <a:rPr lang="en-US" sz="2400" dirty="0"/>
              <a:t>Summer</a:t>
            </a:r>
          </a:p>
          <a:p>
            <a:pPr marL="822960" lvl="1" indent="-457200">
              <a:buAutoNum type="alphaUcPeriod"/>
            </a:pPr>
            <a:r>
              <a:rPr lang="en-US" sz="2400" dirty="0"/>
              <a:t>Fall</a:t>
            </a:r>
          </a:p>
          <a:p>
            <a:pPr marL="822960" lvl="1" indent="-457200">
              <a:buAutoNum type="alphaUcPeriod"/>
            </a:pPr>
            <a:r>
              <a:rPr lang="en-US" sz="2400" dirty="0"/>
              <a:t>Spring</a:t>
            </a:r>
          </a:p>
          <a:p>
            <a:pPr marL="822960" lvl="1" indent="-457200">
              <a:buAutoNum type="alphaUcPeriod"/>
            </a:pPr>
            <a:r>
              <a:rPr lang="en-US" sz="2400" dirty="0"/>
              <a:t>Winter</a:t>
            </a:r>
          </a:p>
        </p:txBody>
      </p:sp>
      <p:pic>
        <p:nvPicPr>
          <p:cNvPr id="5" name="Picture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91000" y="2438400"/>
            <a:ext cx="4191000" cy="2514600"/>
          </a:xfrm>
          <a:prstGeom prst="rect">
            <a:avLst/>
          </a:prstGeom>
          <a:noFill/>
          <a:ln>
            <a:noFill/>
          </a:ln>
        </p:spPr>
      </p:pic>
      <p:sp>
        <p:nvSpPr>
          <p:cNvPr id="4" name="Rectangle 3"/>
          <p:cNvSpPr/>
          <p:nvPr/>
        </p:nvSpPr>
        <p:spPr>
          <a:xfrm>
            <a:off x="685800" y="3733800"/>
            <a:ext cx="1981200" cy="4572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868362"/>
          </a:xfrm>
        </p:spPr>
        <p:txBody>
          <a:bodyPr>
            <a:normAutofit/>
          </a:bodyPr>
          <a:lstStyle/>
          <a:p>
            <a:r>
              <a:rPr lang="en-US" sz="4000" b="1" dirty="0"/>
              <a:t>REVIEW AGAIN!</a:t>
            </a:r>
          </a:p>
        </p:txBody>
      </p:sp>
      <p:pic>
        <p:nvPicPr>
          <p:cNvPr id="3" name="Picture 2"/>
          <p:cNvPicPr>
            <a:picLocks noChangeAspect="1"/>
          </p:cNvPicPr>
          <p:nvPr/>
        </p:nvPicPr>
        <p:blipFill>
          <a:blip r:embed="rId2"/>
          <a:stretch>
            <a:fillRect/>
          </a:stretch>
        </p:blipFill>
        <p:spPr>
          <a:xfrm>
            <a:off x="152400" y="2514600"/>
            <a:ext cx="8813426" cy="272415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92162"/>
          </a:xfrm>
        </p:spPr>
        <p:txBody>
          <a:bodyPr>
            <a:normAutofit/>
          </a:bodyPr>
          <a:lstStyle/>
          <a:p>
            <a:r>
              <a:rPr lang="en-US" sz="3200" b="1" dirty="0"/>
              <a:t>LAB:  MYSTERY CITIES</a:t>
            </a:r>
          </a:p>
        </p:txBody>
      </p:sp>
      <p:pic>
        <p:nvPicPr>
          <p:cNvPr id="59397" name="Picture 5" descr="https://encrypted-tbn0.gstatic.com/images?q=tbn:ANd9GcSQumEBVK72PEBWn2OtBIK7RAumjg9e3OQvMlXea8aDTgjrHzO6"/>
          <p:cNvPicPr>
            <a:picLocks noChangeAspect="1" noChangeArrowheads="1"/>
          </p:cNvPicPr>
          <p:nvPr/>
        </p:nvPicPr>
        <p:blipFill>
          <a:blip r:embed="rId2" cstate="print"/>
          <a:srcRect/>
          <a:stretch>
            <a:fillRect/>
          </a:stretch>
        </p:blipFill>
        <p:spPr bwMode="auto">
          <a:xfrm>
            <a:off x="6096000" y="304800"/>
            <a:ext cx="2190750" cy="1605435"/>
          </a:xfrm>
          <a:prstGeom prst="rect">
            <a:avLst/>
          </a:prstGeom>
          <a:noFill/>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133600"/>
            <a:ext cx="6855060" cy="4238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92162"/>
          </a:xfrm>
        </p:spPr>
        <p:txBody>
          <a:bodyPr>
            <a:normAutofit/>
          </a:bodyPr>
          <a:lstStyle/>
          <a:p>
            <a:r>
              <a:rPr lang="en-US" sz="3200" b="1" dirty="0"/>
              <a:t>LAB:  MYSTERY CITIES</a:t>
            </a:r>
          </a:p>
        </p:txBody>
      </p:sp>
      <p:sp>
        <p:nvSpPr>
          <p:cNvPr id="3" name="Content Placeholder 2"/>
          <p:cNvSpPr>
            <a:spLocks noGrp="1"/>
          </p:cNvSpPr>
          <p:nvPr>
            <p:ph sz="quarter" idx="1"/>
          </p:nvPr>
        </p:nvSpPr>
        <p:spPr>
          <a:xfrm>
            <a:off x="590550" y="1910235"/>
            <a:ext cx="6191250" cy="4038600"/>
          </a:xfrm>
        </p:spPr>
        <p:txBody>
          <a:bodyPr>
            <a:normAutofit lnSpcReduction="10000"/>
          </a:bodyPr>
          <a:lstStyle/>
          <a:p>
            <a:pPr>
              <a:buNone/>
            </a:pPr>
            <a:r>
              <a:rPr lang="en-US" b="1" dirty="0"/>
              <a:t>CALCLATING PHOTOPERIOD:</a:t>
            </a:r>
          </a:p>
          <a:p>
            <a:pPr>
              <a:buNone/>
            </a:pPr>
            <a:r>
              <a:rPr lang="en-US" b="1" dirty="0"/>
              <a:t>Method A</a:t>
            </a:r>
          </a:p>
          <a:p>
            <a:pPr lvl="0"/>
            <a:r>
              <a:rPr lang="en-US" dirty="0"/>
              <a:t>Change the </a:t>
            </a:r>
            <a:r>
              <a:rPr lang="en-US" b="1" dirty="0">
                <a:solidFill>
                  <a:srgbClr val="00B050"/>
                </a:solidFill>
              </a:rPr>
              <a:t>sunset</a:t>
            </a:r>
            <a:r>
              <a:rPr lang="en-US" dirty="0"/>
              <a:t> time for each location into military time by adding 12 hours.</a:t>
            </a:r>
          </a:p>
          <a:p>
            <a:pPr lvl="0"/>
            <a:r>
              <a:rPr lang="en-US" dirty="0"/>
              <a:t>Subtract – SUNSET – SUNRISE to determine photoperiod.  </a:t>
            </a:r>
          </a:p>
          <a:p>
            <a:pPr lvl="0"/>
            <a:r>
              <a:rPr lang="en-US" dirty="0"/>
              <a:t>Remember to only add units of 6 when borrowing from hours to minutes!  There are only six, 10 minute segments in each hour!</a:t>
            </a:r>
          </a:p>
          <a:p>
            <a:pPr>
              <a:buNone/>
            </a:pPr>
            <a:endParaRPr lang="en-US" dirty="0"/>
          </a:p>
        </p:txBody>
      </p:sp>
      <p:pic>
        <p:nvPicPr>
          <p:cNvPr id="59397" name="Picture 5" descr="https://encrypted-tbn0.gstatic.com/images?q=tbn:ANd9GcSQumEBVK72PEBWn2OtBIK7RAumjg9e3OQvMlXea8aDTgjrHzO6"/>
          <p:cNvPicPr>
            <a:picLocks noChangeAspect="1" noChangeArrowheads="1"/>
          </p:cNvPicPr>
          <p:nvPr/>
        </p:nvPicPr>
        <p:blipFill>
          <a:blip r:embed="rId2" cstate="print"/>
          <a:srcRect/>
          <a:stretch>
            <a:fillRect/>
          </a:stretch>
        </p:blipFill>
        <p:spPr bwMode="auto">
          <a:xfrm>
            <a:off x="6096000" y="304800"/>
            <a:ext cx="2190750" cy="1605435"/>
          </a:xfrm>
          <a:prstGeom prst="rect">
            <a:avLst/>
          </a:prstGeom>
          <a:noFill/>
        </p:spPr>
      </p:pic>
      <p:sp>
        <p:nvSpPr>
          <p:cNvPr id="4" name="TextBox 3"/>
          <p:cNvSpPr txBox="1"/>
          <p:nvPr/>
        </p:nvSpPr>
        <p:spPr>
          <a:xfrm>
            <a:off x="7191375" y="2743200"/>
            <a:ext cx="1343025" cy="2246769"/>
          </a:xfrm>
          <a:prstGeom prst="rect">
            <a:avLst/>
          </a:prstGeom>
          <a:noFill/>
        </p:spPr>
        <p:txBody>
          <a:bodyPr wrap="square" rtlCol="0">
            <a:spAutoFit/>
          </a:bodyPr>
          <a:lstStyle/>
          <a:p>
            <a:r>
              <a:rPr lang="en-US" sz="2800" dirty="0"/>
              <a:t>16:21</a:t>
            </a:r>
          </a:p>
          <a:p>
            <a:r>
              <a:rPr lang="en-US" sz="2800" dirty="0"/>
              <a:t>  7:55</a:t>
            </a:r>
          </a:p>
          <a:p>
            <a:endParaRPr lang="en-US" sz="2800" dirty="0"/>
          </a:p>
          <a:p>
            <a:endParaRPr lang="en-US" sz="2800" dirty="0"/>
          </a:p>
          <a:p>
            <a:endParaRPr lang="en-US" sz="2800" dirty="0"/>
          </a:p>
        </p:txBody>
      </p:sp>
    </p:spTree>
    <p:extLst>
      <p:ext uri="{BB962C8B-B14F-4D97-AF65-F5344CB8AC3E}">
        <p14:creationId xmlns:p14="http://schemas.microsoft.com/office/powerpoint/2010/main" val="5356496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92162"/>
          </a:xfrm>
        </p:spPr>
        <p:txBody>
          <a:bodyPr>
            <a:normAutofit/>
          </a:bodyPr>
          <a:lstStyle/>
          <a:p>
            <a:r>
              <a:rPr lang="en-US" sz="3200" b="1" dirty="0"/>
              <a:t>LAB:  MYSTERY CITIES</a:t>
            </a:r>
          </a:p>
        </p:txBody>
      </p:sp>
      <p:sp>
        <p:nvSpPr>
          <p:cNvPr id="3" name="Content Placeholder 2"/>
          <p:cNvSpPr>
            <a:spLocks noGrp="1"/>
          </p:cNvSpPr>
          <p:nvPr>
            <p:ph sz="quarter" idx="1"/>
          </p:nvPr>
        </p:nvSpPr>
        <p:spPr>
          <a:xfrm>
            <a:off x="590550" y="1910234"/>
            <a:ext cx="6724650" cy="4490565"/>
          </a:xfrm>
        </p:spPr>
        <p:txBody>
          <a:bodyPr>
            <a:normAutofit/>
          </a:bodyPr>
          <a:lstStyle/>
          <a:p>
            <a:pPr>
              <a:buNone/>
            </a:pPr>
            <a:r>
              <a:rPr lang="en-US" b="1" dirty="0"/>
              <a:t>CALCULATING PHOTOPERIOD:</a:t>
            </a:r>
          </a:p>
          <a:p>
            <a:pPr>
              <a:buNone/>
            </a:pPr>
            <a:r>
              <a:rPr lang="en-US" b="1" dirty="0"/>
              <a:t>Method B</a:t>
            </a:r>
          </a:p>
          <a:p>
            <a:pPr lvl="0"/>
            <a:r>
              <a:rPr lang="en-US" dirty="0"/>
              <a:t>Calculate the number of hours from sunrise to sunset.</a:t>
            </a:r>
          </a:p>
          <a:p>
            <a:pPr lvl="0"/>
            <a:r>
              <a:rPr lang="en-US" dirty="0"/>
              <a:t>Then calculate the leftover minutes. </a:t>
            </a:r>
          </a:p>
          <a:p>
            <a:pPr marL="0" lvl="0" indent="0">
              <a:buNone/>
            </a:pPr>
            <a:endParaRPr lang="en-US" dirty="0"/>
          </a:p>
          <a:p>
            <a:pPr lvl="0"/>
            <a:endParaRPr lang="en-US" dirty="0"/>
          </a:p>
          <a:p>
            <a:r>
              <a:rPr lang="en-US" dirty="0"/>
              <a:t>Put the photoperiods (#1 – 12) in order, from shortest photoperiod to longest in the ORDER column.</a:t>
            </a:r>
          </a:p>
          <a:p>
            <a:pPr marL="0" lvl="0" indent="0">
              <a:buNone/>
            </a:pPr>
            <a:endParaRPr lang="en-US" dirty="0"/>
          </a:p>
          <a:p>
            <a:pPr>
              <a:buNone/>
            </a:pPr>
            <a:endParaRPr lang="en-US" dirty="0"/>
          </a:p>
        </p:txBody>
      </p:sp>
      <p:pic>
        <p:nvPicPr>
          <p:cNvPr id="59397" name="Picture 5" descr="https://encrypted-tbn0.gstatic.com/images?q=tbn:ANd9GcSQumEBVK72PEBWn2OtBIK7RAumjg9e3OQvMlXea8aDTgjrHzO6"/>
          <p:cNvPicPr>
            <a:picLocks noChangeAspect="1" noChangeArrowheads="1"/>
          </p:cNvPicPr>
          <p:nvPr/>
        </p:nvPicPr>
        <p:blipFill>
          <a:blip r:embed="rId2" cstate="print"/>
          <a:srcRect/>
          <a:stretch>
            <a:fillRect/>
          </a:stretch>
        </p:blipFill>
        <p:spPr bwMode="auto">
          <a:xfrm>
            <a:off x="6096000" y="304800"/>
            <a:ext cx="2190750" cy="1605435"/>
          </a:xfrm>
          <a:prstGeom prst="rect">
            <a:avLst/>
          </a:prstGeom>
          <a:noFill/>
        </p:spPr>
      </p:pic>
      <p:sp>
        <p:nvSpPr>
          <p:cNvPr id="5" name="TextBox 4"/>
          <p:cNvSpPr txBox="1"/>
          <p:nvPr/>
        </p:nvSpPr>
        <p:spPr>
          <a:xfrm>
            <a:off x="7391400" y="2133600"/>
            <a:ext cx="1343025" cy="2677656"/>
          </a:xfrm>
          <a:prstGeom prst="rect">
            <a:avLst/>
          </a:prstGeom>
          <a:noFill/>
        </p:spPr>
        <p:txBody>
          <a:bodyPr wrap="square" rtlCol="0">
            <a:spAutoFit/>
          </a:bodyPr>
          <a:lstStyle/>
          <a:p>
            <a:r>
              <a:rPr lang="en-US" sz="2800" dirty="0"/>
              <a:t>7:39 to 5:33</a:t>
            </a:r>
          </a:p>
          <a:p>
            <a:endParaRPr lang="en-US" sz="2800" dirty="0"/>
          </a:p>
          <a:p>
            <a:endParaRPr lang="en-US" sz="2800" dirty="0"/>
          </a:p>
          <a:p>
            <a:endParaRPr lang="en-US" sz="2800" dirty="0"/>
          </a:p>
          <a:p>
            <a:endParaRPr lang="en-US" sz="2800" dirty="0"/>
          </a:p>
        </p:txBody>
      </p:sp>
    </p:spTree>
    <p:extLst>
      <p:ext uri="{BB962C8B-B14F-4D97-AF65-F5344CB8AC3E}">
        <p14:creationId xmlns:p14="http://schemas.microsoft.com/office/powerpoint/2010/main" val="25201128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92162"/>
          </a:xfrm>
        </p:spPr>
        <p:txBody>
          <a:bodyPr>
            <a:normAutofit/>
          </a:bodyPr>
          <a:lstStyle/>
          <a:p>
            <a:r>
              <a:rPr lang="en-US" sz="3200" b="1" dirty="0"/>
              <a:t>LAB:  MYSTERY CITIES</a:t>
            </a:r>
          </a:p>
        </p:txBody>
      </p:sp>
      <p:sp>
        <p:nvSpPr>
          <p:cNvPr id="3" name="Content Placeholder 2"/>
          <p:cNvSpPr>
            <a:spLocks noGrp="1"/>
          </p:cNvSpPr>
          <p:nvPr>
            <p:ph sz="quarter" idx="1"/>
          </p:nvPr>
        </p:nvSpPr>
        <p:spPr>
          <a:xfrm>
            <a:off x="590550" y="1910235"/>
            <a:ext cx="7696200" cy="4038600"/>
          </a:xfrm>
        </p:spPr>
        <p:txBody>
          <a:bodyPr>
            <a:normAutofit/>
          </a:bodyPr>
          <a:lstStyle/>
          <a:p>
            <a:pPr lvl="0"/>
            <a:r>
              <a:rPr lang="en-US" sz="2000" dirty="0"/>
              <a:t>Put the cities (A – L) in order, from the farthest north to the farthest south in the RANK column.  Remember that as you go from north towards the equator, the latitudes will be smaller.  As you continue farther south past the equator, the latitudes will be larger.</a:t>
            </a:r>
          </a:p>
          <a:p>
            <a:pPr>
              <a:buNone/>
            </a:pPr>
            <a:endParaRPr lang="en-US" dirty="0"/>
          </a:p>
        </p:txBody>
      </p:sp>
      <p:pic>
        <p:nvPicPr>
          <p:cNvPr id="59397" name="Picture 5" descr="https://encrypted-tbn0.gstatic.com/images?q=tbn:ANd9GcSQumEBVK72PEBWn2OtBIK7RAumjg9e3OQvMlXea8aDTgjrHzO6"/>
          <p:cNvPicPr>
            <a:picLocks noChangeAspect="1" noChangeArrowheads="1"/>
          </p:cNvPicPr>
          <p:nvPr/>
        </p:nvPicPr>
        <p:blipFill>
          <a:blip r:embed="rId2" cstate="print"/>
          <a:srcRect/>
          <a:stretch>
            <a:fillRect/>
          </a:stretch>
        </p:blipFill>
        <p:spPr bwMode="auto">
          <a:xfrm>
            <a:off x="6096000" y="304800"/>
            <a:ext cx="2190750" cy="1605435"/>
          </a:xfrm>
          <a:prstGeom prst="rect">
            <a:avLst/>
          </a:prstGeom>
          <a:noFill/>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3521242"/>
            <a:ext cx="6936828"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218757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t>LAB:  MYSTERY CITIES</a:t>
            </a:r>
            <a:endParaRPr lang="en-US" sz="3600" dirty="0"/>
          </a:p>
        </p:txBody>
      </p:sp>
      <p:pic>
        <p:nvPicPr>
          <p:cNvPr id="4" name="Picture 3"/>
          <p:cNvPicPr/>
          <p:nvPr/>
        </p:nvPicPr>
        <p:blipFill>
          <a:blip r:embed="rId2"/>
          <a:stretch>
            <a:fillRect/>
          </a:stretch>
        </p:blipFill>
        <p:spPr>
          <a:xfrm>
            <a:off x="685800" y="1752600"/>
            <a:ext cx="7539642" cy="3786188"/>
          </a:xfrm>
          <a:prstGeom prst="rect">
            <a:avLst/>
          </a:prstGeom>
        </p:spPr>
      </p:pic>
    </p:spTree>
    <p:extLst>
      <p:ext uri="{BB962C8B-B14F-4D97-AF65-F5344CB8AC3E}">
        <p14:creationId xmlns:p14="http://schemas.microsoft.com/office/powerpoint/2010/main" val="5675838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92162"/>
          </a:xfrm>
        </p:spPr>
        <p:txBody>
          <a:bodyPr>
            <a:normAutofit/>
          </a:bodyPr>
          <a:lstStyle/>
          <a:p>
            <a:r>
              <a:rPr lang="en-US" sz="3200" b="1" dirty="0"/>
              <a:t>LAB:  MYSTERY CITIES</a:t>
            </a:r>
          </a:p>
        </p:txBody>
      </p:sp>
      <p:pic>
        <p:nvPicPr>
          <p:cNvPr id="59397" name="Picture 5" descr="https://encrypted-tbn0.gstatic.com/images?q=tbn:ANd9GcSQumEBVK72PEBWn2OtBIK7RAumjg9e3OQvMlXea8aDTgjrHzO6"/>
          <p:cNvPicPr>
            <a:picLocks noChangeAspect="1" noChangeArrowheads="1"/>
          </p:cNvPicPr>
          <p:nvPr/>
        </p:nvPicPr>
        <p:blipFill>
          <a:blip r:embed="rId2" cstate="print"/>
          <a:srcRect/>
          <a:stretch>
            <a:fillRect/>
          </a:stretch>
        </p:blipFill>
        <p:spPr bwMode="auto">
          <a:xfrm>
            <a:off x="6096000" y="304800"/>
            <a:ext cx="2190750" cy="1605435"/>
          </a:xfrm>
          <a:prstGeom prst="rect">
            <a:avLst/>
          </a:prstGeom>
          <a:noFill/>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3200400"/>
            <a:ext cx="5407260" cy="33434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608130" y="2133600"/>
            <a:ext cx="7391400" cy="830997"/>
          </a:xfrm>
          <a:prstGeom prst="rect">
            <a:avLst/>
          </a:prstGeom>
          <a:noFill/>
        </p:spPr>
        <p:txBody>
          <a:bodyPr wrap="square" rtlCol="0">
            <a:spAutoFit/>
          </a:bodyPr>
          <a:lstStyle/>
          <a:p>
            <a:r>
              <a:rPr lang="en-US" sz="2400" dirty="0"/>
              <a:t>Finally, place the City letter in the column in your data table to match the city with the Location.</a:t>
            </a:r>
          </a:p>
        </p:txBody>
      </p:sp>
    </p:spTree>
    <p:extLst>
      <p:ext uri="{BB962C8B-B14F-4D97-AF65-F5344CB8AC3E}">
        <p14:creationId xmlns:p14="http://schemas.microsoft.com/office/powerpoint/2010/main" val="20780967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92162"/>
          </a:xfrm>
        </p:spPr>
        <p:txBody>
          <a:bodyPr>
            <a:normAutofit/>
          </a:bodyPr>
          <a:lstStyle/>
          <a:p>
            <a:r>
              <a:rPr lang="en-US" sz="3200" b="1" dirty="0"/>
              <a:t>LAB:  MYSTERY CITIES</a:t>
            </a:r>
          </a:p>
        </p:txBody>
      </p:sp>
      <p:sp>
        <p:nvSpPr>
          <p:cNvPr id="3" name="Content Placeholder 2"/>
          <p:cNvSpPr>
            <a:spLocks noGrp="1"/>
          </p:cNvSpPr>
          <p:nvPr>
            <p:ph sz="quarter" idx="1"/>
          </p:nvPr>
        </p:nvSpPr>
        <p:spPr>
          <a:xfrm>
            <a:off x="5029200" y="1981200"/>
            <a:ext cx="3657600" cy="4876800"/>
          </a:xfrm>
          <a:solidFill>
            <a:schemeClr val="bg1"/>
          </a:solidFill>
        </p:spPr>
        <p:txBody>
          <a:bodyPr>
            <a:normAutofit/>
          </a:bodyPr>
          <a:lstStyle/>
          <a:p>
            <a:pPr>
              <a:buNone/>
            </a:pPr>
            <a:r>
              <a:rPr lang="en-US" b="1" dirty="0"/>
              <a:t>Homework</a:t>
            </a:r>
          </a:p>
          <a:p>
            <a:pPr marL="400050" lvl="1" indent="-273050"/>
            <a:r>
              <a:rPr lang="en-US" dirty="0"/>
              <a:t>Do the same thing for the summer solstice.</a:t>
            </a:r>
          </a:p>
          <a:p>
            <a:pPr marL="400050" lvl="1" indent="-273050"/>
            <a:r>
              <a:rPr lang="en-US" dirty="0"/>
              <a:t>Summer Solstice – farthest north is longest, south is shortest</a:t>
            </a:r>
          </a:p>
        </p:txBody>
      </p:sp>
      <p:pic>
        <p:nvPicPr>
          <p:cNvPr id="59397" name="Picture 5" descr="https://encrypted-tbn0.gstatic.com/images?q=tbn:ANd9GcSQumEBVK72PEBWn2OtBIK7RAumjg9e3OQvMlXea8aDTgjrHzO6"/>
          <p:cNvPicPr>
            <a:picLocks noChangeAspect="1" noChangeArrowheads="1"/>
          </p:cNvPicPr>
          <p:nvPr/>
        </p:nvPicPr>
        <p:blipFill>
          <a:blip r:embed="rId2" cstate="print"/>
          <a:srcRect/>
          <a:stretch>
            <a:fillRect/>
          </a:stretch>
        </p:blipFill>
        <p:spPr bwMode="auto">
          <a:xfrm>
            <a:off x="6096000" y="304800"/>
            <a:ext cx="2190750" cy="1605435"/>
          </a:xfrm>
          <a:prstGeom prst="rect">
            <a:avLst/>
          </a:prstGeom>
          <a:noFill/>
        </p:spPr>
      </p:pic>
      <p:pic>
        <p:nvPicPr>
          <p:cNvPr id="7" name="Picture 3"/>
          <p:cNvPicPr>
            <a:picLocks noChangeAspect="1" noChangeArrowheads="1"/>
          </p:cNvPicPr>
          <p:nvPr/>
        </p:nvPicPr>
        <p:blipFill>
          <a:blip r:embed="rId3" cstate="print"/>
          <a:srcRect/>
          <a:stretch>
            <a:fillRect/>
          </a:stretch>
        </p:blipFill>
        <p:spPr bwMode="auto">
          <a:xfrm>
            <a:off x="609600" y="3886200"/>
            <a:ext cx="4184294" cy="2514600"/>
          </a:xfrm>
          <a:prstGeom prst="rect">
            <a:avLst/>
          </a:prstGeom>
          <a:noFill/>
          <a:ln w="9525">
            <a:noFill/>
            <a:miter lim="800000"/>
            <a:headEnd/>
            <a:tailEnd/>
          </a:ln>
        </p:spPr>
      </p:pic>
      <p:pic>
        <p:nvPicPr>
          <p:cNvPr id="59398" name="Picture 6"/>
          <p:cNvPicPr>
            <a:picLocks noChangeAspect="1" noChangeArrowheads="1"/>
          </p:cNvPicPr>
          <p:nvPr/>
        </p:nvPicPr>
        <p:blipFill>
          <a:blip r:embed="rId4" cstate="print"/>
          <a:srcRect/>
          <a:stretch>
            <a:fillRect/>
          </a:stretch>
        </p:blipFill>
        <p:spPr bwMode="auto">
          <a:xfrm>
            <a:off x="304800" y="1295400"/>
            <a:ext cx="4581525" cy="2476968"/>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Activity:  Modeling the Seasons Lab</a:t>
            </a:r>
          </a:p>
        </p:txBody>
      </p:sp>
      <p:sp>
        <p:nvSpPr>
          <p:cNvPr id="4" name="Content Placeholder 3"/>
          <p:cNvSpPr>
            <a:spLocks noGrp="1"/>
          </p:cNvSpPr>
          <p:nvPr>
            <p:ph sz="quarter" idx="1"/>
          </p:nvPr>
        </p:nvSpPr>
        <p:spPr>
          <a:xfrm>
            <a:off x="533400" y="1600200"/>
            <a:ext cx="3657600" cy="4572000"/>
          </a:xfrm>
        </p:spPr>
        <p:txBody>
          <a:bodyPr/>
          <a:lstStyle/>
          <a:p>
            <a:pPr>
              <a:buNone/>
            </a:pPr>
            <a:r>
              <a:rPr lang="en-US" b="1" dirty="0"/>
              <a:t>Purpose:</a:t>
            </a:r>
            <a:r>
              <a:rPr lang="en-US" dirty="0"/>
              <a:t>  To see how the Earth’s tilt and orbit around the Sun combine to produce seasonal variations in weather and climate.</a:t>
            </a:r>
          </a:p>
          <a:p>
            <a:r>
              <a:rPr lang="en-US" dirty="0"/>
              <a:t>Model the seasons</a:t>
            </a:r>
          </a:p>
          <a:p>
            <a:r>
              <a:rPr lang="en-US" dirty="0"/>
              <a:t>Answer the questions</a:t>
            </a:r>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27" name="Picture 3"/>
          <p:cNvPicPr>
            <a:picLocks noChangeAspect="1" noChangeArrowheads="1"/>
          </p:cNvPicPr>
          <p:nvPr/>
        </p:nvPicPr>
        <p:blipFill>
          <a:blip r:embed="rId2" cstate="print"/>
          <a:srcRect/>
          <a:stretch>
            <a:fillRect/>
          </a:stretch>
        </p:blipFill>
        <p:spPr bwMode="auto">
          <a:xfrm>
            <a:off x="4572000" y="1600200"/>
            <a:ext cx="3138487" cy="4239189"/>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1129</TotalTime>
  <Words>958</Words>
  <Application>Microsoft Office PowerPoint</Application>
  <PresentationFormat>On-screen Show (4:3)</PresentationFormat>
  <Paragraphs>154</Paragraphs>
  <Slides>32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32</vt:i4>
      </vt:variant>
    </vt:vector>
  </HeadingPairs>
  <TitlesOfParts>
    <vt:vector size="40" baseType="lpstr">
      <vt:lpstr>Arial</vt:lpstr>
      <vt:lpstr>Century Gothic</vt:lpstr>
      <vt:lpstr>Century Schoolbook</vt:lpstr>
      <vt:lpstr>ＭＳ Ｐ明朝</vt:lpstr>
      <vt:lpstr>Verdana</vt:lpstr>
      <vt:lpstr>Wingdings</vt:lpstr>
      <vt:lpstr>Wingdings 2</vt:lpstr>
      <vt:lpstr>Oriel</vt:lpstr>
      <vt:lpstr>DO NOW</vt:lpstr>
      <vt:lpstr>REVIEW</vt:lpstr>
      <vt:lpstr>SUN AND SEASONS</vt:lpstr>
      <vt:lpstr>Seasonal Variations in Solar Radiation</vt:lpstr>
      <vt:lpstr>Seasonal Variations in Solar Radiation</vt:lpstr>
      <vt:lpstr>REASON FOR THE SEASONS</vt:lpstr>
      <vt:lpstr>SEASONS</vt:lpstr>
      <vt:lpstr>SEASONS</vt:lpstr>
      <vt:lpstr>SEASONAL DIFFERENCES</vt:lpstr>
      <vt:lpstr>FIRST DAY OF WINTER/SUMMER:</vt:lpstr>
      <vt:lpstr>PowerPoint Presentation</vt:lpstr>
      <vt:lpstr>FIRST DAY OF SPRING:  VERNAL EQUINOX</vt:lpstr>
      <vt:lpstr>FIRST DAY OF FALL:  AUTUMNAL EQUINOX </vt:lpstr>
      <vt:lpstr>SUNRISE CHANGES OVER THE YEAR</vt:lpstr>
      <vt:lpstr>REVIEW</vt:lpstr>
      <vt:lpstr>Practical Applications</vt:lpstr>
      <vt:lpstr>LENGTH OF DAY VARIES BY SEASON</vt:lpstr>
      <vt:lpstr>LENGTH OF DAY VARIES BY SEASON</vt:lpstr>
      <vt:lpstr>PHOTOPERIODS</vt:lpstr>
      <vt:lpstr>PHOTOPERIODS</vt:lpstr>
      <vt:lpstr>Using Photoperiods to Determine Location</vt:lpstr>
      <vt:lpstr>Using Photoperiods to Determine Location</vt:lpstr>
      <vt:lpstr>REVIEW</vt:lpstr>
      <vt:lpstr>REVIEW AGAIN!</vt:lpstr>
      <vt:lpstr>LAB:  MYSTERY CITIES</vt:lpstr>
      <vt:lpstr>LAB:  MYSTERY CITIES</vt:lpstr>
      <vt:lpstr>LAB:  MYSTERY CITIES</vt:lpstr>
      <vt:lpstr>LAB:  MYSTERY CITIES</vt:lpstr>
      <vt:lpstr>LAB:  MYSTERY CITIES</vt:lpstr>
      <vt:lpstr>LAB:  MYSTERY CITIES</vt:lpstr>
      <vt:lpstr>LAB:  MYSTERY CITIES</vt:lpstr>
      <vt:lpstr>Activity:  Modeling the Seasons Lab</vt:lpstr>
    </vt:vector>
  </TitlesOfParts>
  <Company>Forsyth County School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Photoperiods</dc:title>
  <dc:creator>dgovernor</dc:creator>
  <cp:lastModifiedBy>Nancy Brim</cp:lastModifiedBy>
  <cp:revision>65</cp:revision>
  <dcterms:created xsi:type="dcterms:W3CDTF">2014-04-15T16:41:56Z</dcterms:created>
  <dcterms:modified xsi:type="dcterms:W3CDTF">2017-03-19T00:44:51Z</dcterms:modified>
</cp:coreProperties>
</file>