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77" r:id="rId3"/>
    <p:sldId id="256" r:id="rId4"/>
    <p:sldId id="260" r:id="rId5"/>
    <p:sldId id="261" r:id="rId6"/>
    <p:sldId id="262" r:id="rId7"/>
    <p:sldId id="263" r:id="rId8"/>
    <p:sldId id="380" r:id="rId9"/>
    <p:sldId id="376" r:id="rId10"/>
    <p:sldId id="377" r:id="rId11"/>
    <p:sldId id="354" r:id="rId12"/>
    <p:sldId id="264" r:id="rId13"/>
    <p:sldId id="267" r:id="rId14"/>
    <p:sldId id="268" r:id="rId15"/>
    <p:sldId id="381" r:id="rId16"/>
    <p:sldId id="378" r:id="rId17"/>
    <p:sldId id="372" r:id="rId18"/>
    <p:sldId id="389" r:id="rId19"/>
    <p:sldId id="390" r:id="rId20"/>
    <p:sldId id="382" r:id="rId21"/>
    <p:sldId id="392" r:id="rId22"/>
    <p:sldId id="391" r:id="rId23"/>
    <p:sldId id="384" r:id="rId24"/>
    <p:sldId id="385" r:id="rId25"/>
    <p:sldId id="386" r:id="rId26"/>
    <p:sldId id="387" r:id="rId27"/>
    <p:sldId id="388" r:id="rId28"/>
    <p:sldId id="375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95" autoAdjust="0"/>
    <p:restoredTop sz="95987" autoAdjust="0"/>
  </p:normalViewPr>
  <p:slideViewPr>
    <p:cSldViewPr>
      <p:cViewPr varScale="1">
        <p:scale>
          <a:sx n="97" d="100"/>
          <a:sy n="97" d="100"/>
        </p:scale>
        <p:origin x="113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6853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75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0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5" name="Group 44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8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0" name="Rectangle 39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1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29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7" name="Rectangle 36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4" name="Rectangle 33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5" name="Rectangle 34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1" name="Rectangle 30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6" name="Freeform 5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Freeform 6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Hexagon 10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11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12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13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14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Hexagon 16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17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18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19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20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21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22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23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24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Freeform 25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3" name="Rectangle 42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4649788" y="-22225"/>
            <a:ext cx="3505200" cy="23129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7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688" y="1516063"/>
            <a:ext cx="2133600" cy="752475"/>
          </a:xfrm>
        </p:spPr>
        <p:txBody>
          <a:bodyPr anchor="b"/>
          <a:lstStyle>
            <a:lvl1pPr algn="l">
              <a:defRPr sz="2400"/>
            </a:lvl1pPr>
          </a:lstStyle>
          <a:p>
            <a:pPr>
              <a:defRPr/>
            </a:pPr>
            <a:fld id="{27E658A0-25DD-49F8-AC48-D40AAFB1BC11}" type="datetimeFigureOut">
              <a:rPr lang="en-US"/>
              <a:pPr>
                <a:defRPr/>
              </a:pPr>
              <a:t>3/15/2017</a:t>
            </a:fld>
            <a:endParaRPr lang="en-US"/>
          </a:p>
        </p:txBody>
      </p:sp>
      <p:sp>
        <p:nvSpPr>
          <p:cNvPr id="4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838" y="5719763"/>
            <a:ext cx="283051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788" y="5719763"/>
            <a:ext cx="642937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E369A6F6-E8DC-486C-8846-FC6CED429C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498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2F43A-25AB-4B9F-A5C4-353533900BE0}" type="datetimeFigureOut">
              <a:rPr lang="en-US"/>
              <a:pPr>
                <a:defRPr/>
              </a:pPr>
              <a:t>3/15/2017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7B89D-7340-465C-8403-94B64B4E81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806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137E4-4AA8-4036-9673-2D74152CB37F}" type="datetimeFigureOut">
              <a:rPr lang="en-US"/>
              <a:pPr>
                <a:defRPr/>
              </a:pPr>
              <a:t>3/15/2017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ADA05-5BB1-4C73-B64B-DBDA827176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359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81AFD-970E-4CDE-ACB1-310FF8ED206F}" type="datetimeFigureOut">
              <a:rPr lang="en-US"/>
              <a:pPr>
                <a:defRPr/>
              </a:pPr>
              <a:t>3/15/2017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7696D-FB35-4ED4-9B0F-CD7E613390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242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9A52E1-4EE9-49CE-9B19-028880F88445}" type="datetimeFigureOut">
              <a:rPr lang="en-US"/>
              <a:pPr>
                <a:defRPr/>
              </a:pPr>
              <a:t>3/15/2017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D8AAA-74D3-4101-90C6-97505B8EC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403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EF6F5D-AC7E-4FB1-9379-AED1900A467A}" type="datetimeFigureOut">
              <a:rPr lang="en-US"/>
              <a:pPr>
                <a:defRPr/>
              </a:pPr>
              <a:t>3/15/2017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E2195-4A08-40C0-945C-0DCC92EC90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545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5A206-C3D4-49F5-B099-B3DCD6035F97}" type="datetimeFigureOut">
              <a:rPr lang="en-US"/>
              <a:pPr>
                <a:defRPr/>
              </a:pPr>
              <a:t>3/15/2017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8A126-9858-4084-A7E1-9384E3DCA1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82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61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1" name="Rectangle 40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8" name="Rectangle 37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5" name="Rectangle 34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31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7" name="Freeform 6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11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12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13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14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Hexagon 15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17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18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19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20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21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22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23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24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Hexagon 25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Freeform 27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4" name="Rectangle 43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F2F9B-1E85-48CA-9767-F2AFCFE73727}" type="datetimeFigureOut">
              <a:rPr lang="en-US"/>
              <a:pPr>
                <a:defRPr/>
              </a:pPr>
              <a:t>3/15/2017</a:t>
            </a:fld>
            <a:endParaRPr lang="en-US"/>
          </a:p>
        </p:txBody>
      </p:sp>
      <p:sp>
        <p:nvSpPr>
          <p:cNvPr id="49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C0DF2-8C57-4E30-BFBB-40CD14B879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0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706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61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1" name="Rectangle 40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8" name="Rectangle 37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5" name="Rectangle 34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31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7" name="Freeform 6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11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12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13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14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Hexagon 15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17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18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19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20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21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22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23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24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Hexagon 25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Freeform 27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4" name="Rectangle 43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9F171-6EC9-4CD7-826A-FB9AC3815E03}" type="datetimeFigureOut">
              <a:rPr lang="en-US"/>
              <a:pPr>
                <a:defRPr/>
              </a:pPr>
              <a:t>3/15/2017</a:t>
            </a:fld>
            <a:endParaRPr lang="en-US"/>
          </a:p>
        </p:txBody>
      </p:sp>
      <p:sp>
        <p:nvSpPr>
          <p:cNvPr id="4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98265-6139-4AAF-A0F1-F8D03923CA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897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009C4-8AC3-4F6D-9D21-6CD2DFA5115C}" type="datetimeFigureOut">
              <a:rPr lang="en-US"/>
              <a:pPr>
                <a:defRPr/>
              </a:pPr>
              <a:t>3/15/2017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F4C76-C861-4015-A408-7CB89A6EC6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906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9D6B8-6EB9-476B-831A-4955E86CEE10}" type="datetimeFigureOut">
              <a:rPr lang="en-US"/>
              <a:pPr>
                <a:defRPr/>
              </a:pPr>
              <a:t>3/15/2017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71E6B-77A0-4AD3-AFFA-F8829BC171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275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41"/>
          <p:cNvGrpSpPr>
            <a:grpSpLocks/>
          </p:cNvGrpSpPr>
          <p:nvPr/>
        </p:nvGrpSpPr>
        <p:grpSpPr bwMode="auto">
          <a:xfrm>
            <a:off x="-304800" y="0"/>
            <a:ext cx="9932988" cy="6858000"/>
            <a:chOff x="-382404" y="0"/>
            <a:chExt cx="9932332" cy="6858000"/>
          </a:xfrm>
        </p:grpSpPr>
        <p:grpSp>
          <p:nvGrpSpPr>
            <p:cNvPr id="1035" name="Group 4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58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1059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1060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2540" y="5035550"/>
              <a:ext cx="9144983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2540" y="3467100"/>
              <a:ext cx="9144983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2540" y="5284788"/>
              <a:ext cx="9144983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6793" y="5132388"/>
              <a:ext cx="6982951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5573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19425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8949" y="159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6524" y="32543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2326" y="53832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3969" y="540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542" y="28495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394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09771" y="54117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8820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443" y="15636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997" y="4056063"/>
              <a:ext cx="1242931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997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375"/>
            <a:ext cx="8229600" cy="618648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0888" y="-22225"/>
            <a:ext cx="3679825" cy="700088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30" name="Title Placeholder 1"/>
          <p:cNvSpPr>
            <a:spLocks noGrp="1"/>
          </p:cNvSpPr>
          <p:nvPr>
            <p:ph type="title"/>
          </p:nvPr>
        </p:nvSpPr>
        <p:spPr bwMode="auto">
          <a:xfrm>
            <a:off x="1042988" y="1027113"/>
            <a:ext cx="702468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42988" y="2324100"/>
            <a:ext cx="6777037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575" y="2238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EFEF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8C65E4F-A02A-4CA4-BD92-F67F8375EFD2}" type="datetimeFigureOut">
              <a:rPr lang="en-US"/>
              <a:pPr>
                <a:defRPr/>
              </a:pPr>
              <a:t>3/15/2017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850" y="5851525"/>
            <a:ext cx="350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788" y="223838"/>
            <a:ext cx="13319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EFEF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D94F724-F9EF-4F44-91FC-CE2C932629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6" r:id="rId2"/>
    <p:sldLayoutId id="2147483735" r:id="rId3"/>
    <p:sldLayoutId id="2147483734" r:id="rId4"/>
    <p:sldLayoutId id="2147483733" r:id="rId5"/>
    <p:sldLayoutId id="2147483732" r:id="rId6"/>
    <p:sldLayoutId id="2147483731" r:id="rId7"/>
    <p:sldLayoutId id="2147483738" r:id="rId8"/>
    <p:sldLayoutId id="2147483739" r:id="rId9"/>
    <p:sldLayoutId id="2147483730" r:id="rId10"/>
    <p:sldLayoutId id="214748372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395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255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etacafe.com/watch/404010/rapid_crystallization_supersaturated_solution_demo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1042988" y="762000"/>
            <a:ext cx="7024687" cy="838200"/>
          </a:xfrm>
        </p:spPr>
        <p:txBody>
          <a:bodyPr/>
          <a:lstStyle/>
          <a:p>
            <a:pPr eaLnBrk="1" hangingPunct="1"/>
            <a:r>
              <a:rPr lang="en-US" sz="4800" b="1" dirty="0"/>
              <a:t>DO NOW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990600" y="1676400"/>
            <a:ext cx="7391400" cy="4572000"/>
          </a:xfrm>
        </p:spPr>
        <p:txBody>
          <a:bodyPr/>
          <a:lstStyle/>
          <a:p>
            <a:pPr eaLnBrk="1" hangingPunct="1"/>
            <a:r>
              <a:rPr lang="en-US" sz="3200" b="1" dirty="0"/>
              <a:t>Pick up notes.</a:t>
            </a:r>
          </a:p>
          <a:p>
            <a:pPr eaLnBrk="1" hangingPunct="1"/>
            <a:r>
              <a:rPr lang="en-US" sz="3200" b="1" dirty="0"/>
              <a:t>Handout is due tomorrow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1066800" y="685800"/>
            <a:ext cx="7543800" cy="1143000"/>
          </a:xfrm>
        </p:spPr>
        <p:txBody>
          <a:bodyPr/>
          <a:lstStyle/>
          <a:p>
            <a:pPr eaLnBrk="1" hangingPunct="1"/>
            <a:r>
              <a:rPr lang="en-US" b="1" dirty="0"/>
              <a:t>HANDOUT – due Wednesday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1042988" y="2324100"/>
            <a:ext cx="7339012" cy="3508375"/>
          </a:xfrm>
        </p:spPr>
        <p:txBody>
          <a:bodyPr/>
          <a:lstStyle/>
          <a:p>
            <a:pPr marL="68263" indent="0" eaLnBrk="1" hangingPunct="1">
              <a:buFont typeface="Wingdings 2" pitchFamily="18" charset="2"/>
              <a:buNone/>
            </a:pPr>
            <a:r>
              <a:rPr lang="en-US" sz="2800" dirty="0"/>
              <a:t>For the </a:t>
            </a:r>
            <a:r>
              <a:rPr lang="en-US" sz="2800" b="1" dirty="0"/>
              <a:t>CONCEPT REVIEW: Solutions </a:t>
            </a:r>
            <a:r>
              <a:rPr lang="en-US" sz="2800" dirty="0"/>
              <a:t>handout you need to know something about a few of the solutions listed in Table 1:</a:t>
            </a:r>
          </a:p>
          <a:p>
            <a:pPr marL="68263" indent="0" eaLnBrk="1" hangingPunct="1">
              <a:buFont typeface="Wingdings 2" pitchFamily="18" charset="2"/>
              <a:buNone/>
            </a:pPr>
            <a:r>
              <a:rPr lang="en-US" sz="2800" dirty="0"/>
              <a:t>	hexane/cyclohexane – nonpolar</a:t>
            </a:r>
          </a:p>
          <a:p>
            <a:pPr marL="68263" indent="0" eaLnBrk="1" hangingPunct="1">
              <a:buFont typeface="Wingdings 2" pitchFamily="18" charset="2"/>
              <a:buNone/>
            </a:pPr>
            <a:r>
              <a:rPr lang="en-US" sz="2800" dirty="0"/>
              <a:t>	benzene – nonpolar</a:t>
            </a:r>
          </a:p>
          <a:p>
            <a:pPr marL="68263" indent="0" eaLnBrk="1" hangingPunct="1">
              <a:buFont typeface="Wingdings 2" pitchFamily="18" charset="2"/>
              <a:buNone/>
            </a:pPr>
            <a:r>
              <a:rPr lang="en-US" sz="2800" dirty="0"/>
              <a:t>	methanol (alcohol) - polar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" y="1525363"/>
            <a:ext cx="4419600" cy="254775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4953000" y="2743200"/>
            <a:ext cx="3313113" cy="1701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400" b="1" dirty="0"/>
              <a:t>SOLUTIONS</a:t>
            </a:r>
          </a:p>
        </p:txBody>
      </p:sp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5105400" y="4419600"/>
            <a:ext cx="3309938" cy="1260475"/>
          </a:xfrm>
        </p:spPr>
        <p:txBody>
          <a:bodyPr/>
          <a:lstStyle/>
          <a:p>
            <a:pPr eaLnBrk="1" hangingPunct="1"/>
            <a:endParaRPr lang="en-US" b="1" dirty="0"/>
          </a:p>
        </p:txBody>
      </p:sp>
      <p:sp>
        <p:nvSpPr>
          <p:cNvPr id="2" name="TextBox 1"/>
          <p:cNvSpPr txBox="1"/>
          <p:nvPr/>
        </p:nvSpPr>
        <p:spPr>
          <a:xfrm>
            <a:off x="228600" y="1518574"/>
            <a:ext cx="426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Narkisim" pitchFamily="34" charset="-79"/>
                <a:cs typeface="Narkisim" pitchFamily="34" charset="-79"/>
              </a:rPr>
              <a:t>If you are not part of the SOLUTION, you’re part of the PRECIPITATE!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1008062" y="381000"/>
            <a:ext cx="7024687" cy="990600"/>
          </a:xfrm>
        </p:spPr>
        <p:txBody>
          <a:bodyPr/>
          <a:lstStyle/>
          <a:p>
            <a:pPr algn="ctr" eaLnBrk="1" hangingPunct="1"/>
            <a:r>
              <a:rPr lang="en-US" b="1" dirty="0"/>
              <a:t>THREE TYPES OF MIXTURES</a:t>
            </a:r>
          </a:p>
        </p:txBody>
      </p:sp>
      <p:pic>
        <p:nvPicPr>
          <p:cNvPr id="9219" name="Picture 2" descr="http://image.wistatutor.com/content/matter-around-pure/types-of-solution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1219200"/>
            <a:ext cx="6602413" cy="3505200"/>
          </a:xfrm>
          <a:noFill/>
        </p:spPr>
      </p:pic>
      <p:sp>
        <p:nvSpPr>
          <p:cNvPr id="4" name="TextBox 3"/>
          <p:cNvSpPr txBox="1"/>
          <p:nvPr/>
        </p:nvSpPr>
        <p:spPr>
          <a:xfrm>
            <a:off x="1219200" y="4707194"/>
            <a:ext cx="6553200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5"/>
                </a:solidFill>
                <a:latin typeface="+mn-lt"/>
                <a:cs typeface="+mn-cs"/>
              </a:rPr>
              <a:t>       SOLUTION		COLLOID	    SUSPENSION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3400" y="5181600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400" dirty="0"/>
              <a:t>There are </a:t>
            </a:r>
            <a:r>
              <a:rPr lang="en-US" sz="2400" b="1" dirty="0">
                <a:solidFill>
                  <a:srgbClr val="FF0000"/>
                </a:solidFill>
              </a:rPr>
              <a:t>three</a:t>
            </a:r>
            <a:r>
              <a:rPr lang="en-US" sz="2400" dirty="0"/>
              <a:t> basic types of mixtures: solutions, colloids, and suspensions.  </a:t>
            </a:r>
            <a:endParaRPr lang="en-US" sz="2400" b="1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400" dirty="0"/>
              <a:t>The </a:t>
            </a:r>
            <a:r>
              <a:rPr lang="en-US" sz="2400" b="1" dirty="0">
                <a:solidFill>
                  <a:srgbClr val="FF0000"/>
                </a:solidFill>
              </a:rPr>
              <a:t>particle size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determines the </a:t>
            </a:r>
            <a:r>
              <a:rPr lang="en-US" sz="2400" b="1" dirty="0">
                <a:solidFill>
                  <a:srgbClr val="FF0000"/>
                </a:solidFill>
              </a:rPr>
              <a:t>type</a:t>
            </a:r>
            <a:r>
              <a:rPr lang="en-US" sz="2400" dirty="0"/>
              <a:t> of mixture.  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1042988" y="685800"/>
            <a:ext cx="7024687" cy="762000"/>
          </a:xfrm>
        </p:spPr>
        <p:txBody>
          <a:bodyPr/>
          <a:lstStyle/>
          <a:p>
            <a:pPr algn="ctr" eaLnBrk="1" hangingPunct="1"/>
            <a:r>
              <a:rPr lang="en-US" sz="4800" b="1" dirty="0"/>
              <a:t>MIXTURES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1752600"/>
            <a:ext cx="7876808" cy="379253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743200" y="1828800"/>
            <a:ext cx="19050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648200" y="1818968"/>
            <a:ext cx="19050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590071" y="1828800"/>
            <a:ext cx="19050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83419" y="2077064"/>
            <a:ext cx="1905000" cy="4375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83419" y="2525533"/>
            <a:ext cx="1905000" cy="3307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73587" y="2856267"/>
            <a:ext cx="1905000" cy="7202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3587" y="3591101"/>
            <a:ext cx="1905000" cy="4474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73587" y="4053214"/>
            <a:ext cx="1905000" cy="4474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783419" y="4500713"/>
            <a:ext cx="1905000" cy="985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1066800" y="685800"/>
            <a:ext cx="7024687" cy="1143000"/>
          </a:xfrm>
        </p:spPr>
        <p:txBody>
          <a:bodyPr/>
          <a:lstStyle/>
          <a:p>
            <a:pPr eaLnBrk="1" hangingPunct="1"/>
            <a:r>
              <a:rPr lang="en-US" sz="4400" b="1" dirty="0"/>
              <a:t>DEMO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3200" dirty="0"/>
              <a:t>SOLUTION: Salt and water</a:t>
            </a:r>
          </a:p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3200" dirty="0"/>
              <a:t>COLLOID: Shaving gel</a:t>
            </a:r>
          </a:p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3200" dirty="0"/>
              <a:t>SUSPENSION: Cornstarch in water</a:t>
            </a:r>
          </a:p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sz="3200" dirty="0"/>
          </a:p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3200" b="1" dirty="0">
                <a:solidFill>
                  <a:srgbClr val="FF0000"/>
                </a:solidFill>
              </a:rPr>
              <a:t>TYNDALL EFFECT</a:t>
            </a:r>
            <a:r>
              <a:rPr lang="en-US" sz="3200" dirty="0"/>
              <a:t>:  particles dispersed in mixture are big enough to scatter light.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7024687" cy="990600"/>
          </a:xfrm>
        </p:spPr>
        <p:txBody>
          <a:bodyPr/>
          <a:lstStyle/>
          <a:p>
            <a:pPr eaLnBrk="1" hangingPunct="1"/>
            <a:r>
              <a:rPr lang="en-US" sz="4800" b="1" dirty="0"/>
              <a:t>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0" y="2133600"/>
            <a:ext cx="4343400" cy="3352800"/>
          </a:xfrm>
        </p:spPr>
        <p:txBody>
          <a:bodyPr rtlCol="0">
            <a:normAutofit/>
          </a:bodyPr>
          <a:lstStyle/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dirty="0"/>
              <a:t>A solution is a homogeneous mixture of two or more substances in a </a:t>
            </a:r>
            <a:r>
              <a:rPr lang="en-US" b="1" u="sng" dirty="0">
                <a:solidFill>
                  <a:srgbClr val="FF0000"/>
                </a:solidFill>
              </a:rPr>
              <a:t>single physical state</a:t>
            </a:r>
            <a:r>
              <a:rPr lang="en-US" dirty="0"/>
              <a:t>. 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dirty="0"/>
              <a:t>Solutions form when particles of solute are interspersed evenly through the solvent.  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219200" y="2295525"/>
            <a:ext cx="2562225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7024687" cy="990600"/>
          </a:xfrm>
        </p:spPr>
        <p:txBody>
          <a:bodyPr/>
          <a:lstStyle/>
          <a:p>
            <a:pPr eaLnBrk="1" hangingPunct="1"/>
            <a:r>
              <a:rPr lang="en-US" sz="4800" b="1" dirty="0"/>
              <a:t>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0" y="1447800"/>
            <a:ext cx="4343400" cy="4800600"/>
          </a:xfrm>
        </p:spPr>
        <p:txBody>
          <a:bodyPr rtlCol="0">
            <a:normAutofit fontScale="92500"/>
          </a:bodyPr>
          <a:lstStyle/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dirty="0"/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0000"/>
                </a:solidFill>
              </a:rPr>
              <a:t>SOLVENT</a:t>
            </a:r>
            <a:r>
              <a:rPr lang="en-US" sz="2800" dirty="0"/>
              <a:t>: the substance doing the dissolving and in the greater amount. The most common is water.  Called </a:t>
            </a:r>
            <a:r>
              <a:rPr lang="en-US" sz="2800" b="1" dirty="0">
                <a:solidFill>
                  <a:srgbClr val="FF0000"/>
                </a:solidFill>
              </a:rPr>
              <a:t>Aqueous.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sz="2800" dirty="0"/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0000"/>
                </a:solidFill>
              </a:rPr>
              <a:t>SOLUTE</a:t>
            </a:r>
            <a:r>
              <a:rPr lang="en-US" sz="2800" dirty="0"/>
              <a:t>: the substance being dissolved and in less abundant.</a:t>
            </a:r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</p:txBody>
      </p:sp>
      <p:pic>
        <p:nvPicPr>
          <p:cNvPr id="12292" name="Picture 2" descr="http://www.msnucleus.org/membership/html/k-6/rc/chemistry/5/images/rc5c07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819400"/>
            <a:ext cx="333375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0690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0530" y="381000"/>
            <a:ext cx="7024687" cy="1143000"/>
          </a:xfrm>
        </p:spPr>
        <p:txBody>
          <a:bodyPr/>
          <a:lstStyle/>
          <a:p>
            <a:r>
              <a:rPr lang="en-US" sz="4800" b="1" dirty="0"/>
              <a:t>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1828800"/>
            <a:ext cx="7186612" cy="4003675"/>
          </a:xfrm>
        </p:spPr>
        <p:txBody>
          <a:bodyPr/>
          <a:lstStyle/>
          <a:p>
            <a:pPr lvl="0"/>
            <a:r>
              <a:rPr lang="en-US" sz="2800" b="1" dirty="0">
                <a:solidFill>
                  <a:srgbClr val="FF0000"/>
                </a:solidFill>
              </a:rPr>
              <a:t>SOLUBLE</a:t>
            </a:r>
            <a:r>
              <a:rPr lang="en-US" sz="2800" dirty="0"/>
              <a:t>:  when a substance dissolves into another substance. </a:t>
            </a:r>
          </a:p>
          <a:p>
            <a:pPr lvl="0"/>
            <a:r>
              <a:rPr lang="en-US" sz="2800" b="1" dirty="0">
                <a:solidFill>
                  <a:srgbClr val="FF0000"/>
                </a:solidFill>
              </a:rPr>
              <a:t>INSOLUBLE</a:t>
            </a:r>
            <a:r>
              <a:rPr lang="en-US" sz="2800" dirty="0"/>
              <a:t>:  when a substance does not dissolve into another substance.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597" y="4191000"/>
            <a:ext cx="5055394" cy="254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487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0530" y="381000"/>
            <a:ext cx="7024687" cy="1143000"/>
          </a:xfrm>
        </p:spPr>
        <p:txBody>
          <a:bodyPr/>
          <a:lstStyle/>
          <a:p>
            <a:r>
              <a:rPr lang="en-US" sz="4800" b="1" dirty="0"/>
              <a:t>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1828800"/>
            <a:ext cx="7186612" cy="4003675"/>
          </a:xfrm>
        </p:spPr>
        <p:txBody>
          <a:bodyPr/>
          <a:lstStyle/>
          <a:p>
            <a:pPr lvl="0"/>
            <a:r>
              <a:rPr lang="en-US" sz="2800" b="1" dirty="0">
                <a:solidFill>
                  <a:srgbClr val="FF0000"/>
                </a:solidFill>
              </a:rPr>
              <a:t>MISCIBLE</a:t>
            </a:r>
            <a:r>
              <a:rPr lang="en-US" sz="2800" dirty="0"/>
              <a:t>: two liquids that are soluble in each other.</a:t>
            </a:r>
          </a:p>
          <a:p>
            <a:pPr lvl="0"/>
            <a:r>
              <a:rPr lang="en-US" sz="2800" b="1" dirty="0">
                <a:solidFill>
                  <a:srgbClr val="FF0000"/>
                </a:solidFill>
              </a:rPr>
              <a:t>IMMISCIBLE</a:t>
            </a:r>
            <a:r>
              <a:rPr lang="en-US" sz="2800" dirty="0"/>
              <a:t>: two liquids that are insoluble in each other.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248" y="3810972"/>
            <a:ext cx="5429250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620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024687" cy="1143000"/>
          </a:xfrm>
        </p:spPr>
        <p:txBody>
          <a:bodyPr/>
          <a:lstStyle/>
          <a:p>
            <a:r>
              <a:rPr lang="en-US" sz="4800" b="1" dirty="0"/>
              <a:t>QUESTION?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1905000"/>
            <a:ext cx="7110412" cy="3927475"/>
          </a:xfrm>
        </p:spPr>
        <p:txBody>
          <a:bodyPr/>
          <a:lstStyle/>
          <a:p>
            <a:r>
              <a:rPr lang="en-US" sz="2800" dirty="0"/>
              <a:t>If I combine 50mL beads and 50.0mL sand, what will the final volume be?</a:t>
            </a:r>
          </a:p>
          <a:p>
            <a:endParaRPr lang="en-US" sz="2800" dirty="0"/>
          </a:p>
          <a:p>
            <a:r>
              <a:rPr lang="en-US" sz="2800" dirty="0"/>
              <a:t>If I combine 50.0mL water (green) and 50.0mL alcohol, what will the final volume be?</a:t>
            </a:r>
          </a:p>
        </p:txBody>
      </p:sp>
    </p:spTree>
    <p:extLst>
      <p:ext uri="{BB962C8B-B14F-4D97-AF65-F5344CB8AC3E}">
        <p14:creationId xmlns:p14="http://schemas.microsoft.com/office/powerpoint/2010/main" val="2173466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7405688" cy="76200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1" dirty="0"/>
              <a:t>NINE BASIC TYPES OF 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1676400"/>
            <a:ext cx="7262812" cy="4648200"/>
          </a:xfrm>
        </p:spPr>
        <p:txBody>
          <a:bodyPr>
            <a:normAutofit lnSpcReduction="10000"/>
          </a:bodyPr>
          <a:lstStyle/>
          <a:p>
            <a:pPr marL="461963" indent="-393700" eaLnBrk="1" hangingPunct="1">
              <a:lnSpc>
                <a:spcPct val="90000"/>
              </a:lnSpc>
              <a:defRPr/>
            </a:pPr>
            <a:r>
              <a:rPr lang="en-US" dirty="0"/>
              <a:t>There are three basic phases of matter and they can combine in nine different ways to form solutions.</a:t>
            </a:r>
          </a:p>
          <a:p>
            <a:pPr marL="461963" indent="-393700" eaLnBrk="1" hangingPunct="1">
              <a:lnSpc>
                <a:spcPct val="90000"/>
              </a:lnSpc>
              <a:defRPr/>
            </a:pPr>
            <a:endParaRPr lang="en-US" dirty="0"/>
          </a:p>
          <a:p>
            <a:pPr marL="461963" indent="-393700" eaLnBrk="1" hangingPunct="1">
              <a:lnSpc>
                <a:spcPct val="90000"/>
              </a:lnSpc>
              <a:defRPr/>
            </a:pPr>
            <a:endParaRPr lang="en-US" dirty="0"/>
          </a:p>
          <a:p>
            <a:pPr marL="461963" indent="-393700" eaLnBrk="1" hangingPunct="1">
              <a:lnSpc>
                <a:spcPct val="90000"/>
              </a:lnSpc>
              <a:defRPr/>
            </a:pPr>
            <a:endParaRPr lang="en-US" dirty="0"/>
          </a:p>
          <a:p>
            <a:pPr marL="461963" indent="-393700" eaLnBrk="1" hangingPunct="1">
              <a:lnSpc>
                <a:spcPct val="90000"/>
              </a:lnSpc>
              <a:defRPr/>
            </a:pPr>
            <a:endParaRPr lang="en-US" dirty="0"/>
          </a:p>
          <a:p>
            <a:pPr marL="461963" indent="-393700" eaLnBrk="1" hangingPunct="1">
              <a:lnSpc>
                <a:spcPct val="90000"/>
              </a:lnSpc>
              <a:defRPr/>
            </a:pPr>
            <a:endParaRPr lang="en-US" dirty="0"/>
          </a:p>
          <a:p>
            <a:pPr marL="461963" indent="-393700" eaLnBrk="1" hangingPunct="1">
              <a:lnSpc>
                <a:spcPct val="90000"/>
              </a:lnSpc>
              <a:defRPr/>
            </a:pPr>
            <a:endParaRPr lang="en-US" dirty="0"/>
          </a:p>
          <a:p>
            <a:pPr marL="461963" indent="-393700" eaLnBrk="1" hangingPunct="1">
              <a:lnSpc>
                <a:spcPct val="90000"/>
              </a:lnSpc>
              <a:defRPr/>
            </a:pPr>
            <a:endParaRPr lang="en-US" dirty="0"/>
          </a:p>
          <a:p>
            <a:pPr marL="461963" indent="-393700" eaLnBrk="1" hangingPunct="1">
              <a:lnSpc>
                <a:spcPct val="90000"/>
              </a:lnSpc>
              <a:defRPr/>
            </a:pPr>
            <a:r>
              <a:rPr lang="en-US" dirty="0"/>
              <a:t>Homogeneous mixtures of solids are usually made from liquid solutions that have been mixed and then solidified (frozen).</a:t>
            </a:r>
            <a:endParaRPr lang="en-US" i="1" dirty="0"/>
          </a:p>
          <a:p>
            <a:pPr marL="461963" indent="-393700" eaLnBrk="1" hangingPunct="1">
              <a:lnSpc>
                <a:spcPct val="90000"/>
              </a:lnSpc>
              <a:defRPr/>
            </a:pPr>
            <a:endParaRPr lang="en-US" dirty="0"/>
          </a:p>
          <a:p>
            <a:pPr marL="461963" indent="-393700" eaLnBrk="1" hangingPunct="1">
              <a:lnSpc>
                <a:spcPct val="90000"/>
              </a:lnSpc>
              <a:defRPr/>
            </a:pPr>
            <a:endParaRPr lang="en-US" sz="2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711" y="2971800"/>
            <a:ext cx="7811366" cy="17716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743200" y="3054145"/>
            <a:ext cx="1923820" cy="2322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667020" y="3057832"/>
            <a:ext cx="1955006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622026" y="3057832"/>
            <a:ext cx="1854994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1066800" y="457200"/>
            <a:ext cx="7024687" cy="1143000"/>
          </a:xfrm>
        </p:spPr>
        <p:txBody>
          <a:bodyPr/>
          <a:lstStyle/>
          <a:p>
            <a:pPr algn="ctr" eaLnBrk="1" hangingPunct="1"/>
            <a:r>
              <a:rPr lang="en-US" sz="4800" b="1" dirty="0"/>
              <a:t>SOLUTION EQUILIBRIUM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020111"/>
            <a:ext cx="4724400" cy="4800600"/>
          </a:xfrm>
        </p:spPr>
        <p:txBody>
          <a:bodyPr rtlCol="0">
            <a:normAutofit lnSpcReduction="10000"/>
          </a:bodyPr>
          <a:lstStyle/>
          <a:p>
            <a:pPr indent="-27432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n-US" sz="2800" dirty="0"/>
              <a:t>A solution is in </a:t>
            </a:r>
            <a:r>
              <a:rPr lang="en-US" sz="2800" b="1" dirty="0">
                <a:solidFill>
                  <a:srgbClr val="FF0000"/>
                </a:solidFill>
              </a:rPr>
              <a:t>dynamic equilibrium </a:t>
            </a:r>
            <a:r>
              <a:rPr lang="en-US" sz="2800" dirty="0"/>
              <a:t>when the number of solute particles returning to the crystal surface is </a:t>
            </a:r>
            <a:r>
              <a:rPr lang="en-US" sz="2800" b="1" dirty="0">
                <a:solidFill>
                  <a:srgbClr val="FF0000"/>
                </a:solidFill>
              </a:rPr>
              <a:t>equal</a:t>
            </a:r>
            <a:r>
              <a:rPr lang="en-US" sz="2800" dirty="0"/>
              <a:t> to the number of solute particles leaving the crystal surface.</a:t>
            </a:r>
          </a:p>
          <a:p>
            <a:pPr indent="-27432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n-US" sz="2800" b="1" dirty="0">
                <a:solidFill>
                  <a:srgbClr val="FF0000"/>
                </a:solidFill>
              </a:rPr>
              <a:t>Saturated</a:t>
            </a:r>
            <a:r>
              <a:rPr lang="en-US" sz="2800" dirty="0"/>
              <a:t> is dependent upon temperature and pressure.</a:t>
            </a:r>
          </a:p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dirty="0"/>
          </a:p>
        </p:txBody>
      </p:sp>
      <p:pic>
        <p:nvPicPr>
          <p:cNvPr id="15364" name="Picture 2" descr="http://www.chem.ubc.ca/courseware/pH/section17/salt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981200"/>
            <a:ext cx="3200400" cy="4005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1013805" y="533400"/>
            <a:ext cx="7024687" cy="762000"/>
          </a:xfrm>
        </p:spPr>
        <p:txBody>
          <a:bodyPr/>
          <a:lstStyle/>
          <a:p>
            <a:pPr algn="ctr" eaLnBrk="1" hangingPunct="1"/>
            <a:r>
              <a:rPr lang="en-US" b="1" dirty="0"/>
              <a:t>SOLUTION EQUILIBRIUM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62000" y="1447800"/>
            <a:ext cx="7848600" cy="4419600"/>
          </a:xfrm>
        </p:spPr>
        <p:txBody>
          <a:bodyPr rtlCol="0">
            <a:normAutofit/>
          </a:bodyPr>
          <a:lstStyle/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dirty="0"/>
              <a:t>A </a:t>
            </a:r>
            <a:r>
              <a:rPr lang="en-US" b="1" dirty="0">
                <a:solidFill>
                  <a:srgbClr val="FF0000"/>
                </a:solidFill>
              </a:rPr>
              <a:t>SATURATED</a:t>
            </a:r>
            <a:r>
              <a:rPr lang="en-US" dirty="0"/>
              <a:t> solution is a solution with the maximum amount of solute dissolved at a given temperature (Any more added goes to the bottom).  It has reached dynamic equilibrium.  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dirty="0"/>
              <a:t>An </a:t>
            </a:r>
            <a:r>
              <a:rPr lang="en-US" b="1" dirty="0">
                <a:solidFill>
                  <a:srgbClr val="FF0000"/>
                </a:solidFill>
              </a:rPr>
              <a:t>UNSATURATED</a:t>
            </a:r>
            <a:r>
              <a:rPr lang="en-US" b="1" dirty="0"/>
              <a:t> </a:t>
            </a:r>
            <a:r>
              <a:rPr lang="en-US" dirty="0"/>
              <a:t>solution has the ability to dissolve more solute at a given temperature</a:t>
            </a:r>
          </a:p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399" y="4065904"/>
            <a:ext cx="4555331" cy="26777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024687" cy="762000"/>
          </a:xfrm>
        </p:spPr>
        <p:txBody>
          <a:bodyPr/>
          <a:lstStyle/>
          <a:p>
            <a:pPr algn="ctr" eaLnBrk="1" hangingPunct="1"/>
            <a:r>
              <a:rPr lang="en-US" b="1" dirty="0"/>
              <a:t>SOLUTION EQUILIBRIUM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90600" y="1447800"/>
            <a:ext cx="7262812" cy="4419600"/>
          </a:xfrm>
        </p:spPr>
        <p:txBody>
          <a:bodyPr rtlCol="0">
            <a:normAutofit/>
          </a:bodyPr>
          <a:lstStyle/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dirty="0"/>
              <a:t>If a solution is </a:t>
            </a:r>
            <a:r>
              <a:rPr lang="en-US" b="1" dirty="0">
                <a:solidFill>
                  <a:srgbClr val="FF0000"/>
                </a:solidFill>
              </a:rPr>
              <a:t>SUPERSATURATED</a:t>
            </a:r>
            <a:r>
              <a:rPr lang="en-US" dirty="0"/>
              <a:t>, then a hot solution is saturated and cooled.  An unstable condition results because the solution holds more solute that it normally does at a given temperature.</a:t>
            </a:r>
          </a:p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3438877"/>
            <a:ext cx="5114925" cy="338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898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1042988" y="914400"/>
            <a:ext cx="7024687" cy="762000"/>
          </a:xfrm>
        </p:spPr>
        <p:txBody>
          <a:bodyPr/>
          <a:lstStyle/>
          <a:p>
            <a:pPr algn="ctr" eaLnBrk="1" hangingPunct="1"/>
            <a:r>
              <a:rPr lang="en-US" b="1"/>
              <a:t>SOLUTION EQUILIBRIUM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42988" y="1752600"/>
            <a:ext cx="7262812" cy="4419600"/>
          </a:xfrm>
        </p:spPr>
        <p:txBody>
          <a:bodyPr rtlCol="0">
            <a:normAutofit/>
          </a:bodyPr>
          <a:lstStyle/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Give and example of each type of solution: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dirty="0"/>
              <a:t>Unsaturated</a:t>
            </a:r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dirty="0"/>
              <a:t>Saturated</a:t>
            </a:r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dirty="0"/>
              <a:t>Supersaturated</a:t>
            </a:r>
          </a:p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54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2988" y="304800"/>
            <a:ext cx="7024687" cy="1143000"/>
          </a:xfrm>
        </p:spPr>
        <p:txBody>
          <a:bodyPr/>
          <a:lstStyle/>
          <a:p>
            <a:r>
              <a:rPr lang="en-US" sz="4800" b="1" dirty="0"/>
              <a:t>VIDEOS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/>
              <a:t>Supersaturation</a:t>
            </a:r>
          </a:p>
          <a:p>
            <a:r>
              <a:rPr lang="en-US" sz="2800" b="1" dirty="0"/>
              <a:t>A large </a:t>
            </a:r>
            <a:r>
              <a:rPr lang="en-US" sz="2800" b="1" dirty="0" err="1"/>
              <a:t>supersaturation</a:t>
            </a:r>
            <a:r>
              <a:rPr lang="en-US" sz="2800" b="1" dirty="0"/>
              <a:t>:</a:t>
            </a:r>
          </a:p>
          <a:p>
            <a:pPr marL="69850" indent="0">
              <a:buNone/>
            </a:pPr>
            <a:r>
              <a:rPr lang="en-US" sz="2800" b="1" dirty="0">
                <a:hlinkClick r:id="rId2"/>
              </a:rPr>
              <a:t>Rapid Crystallization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489186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9162" y="381000"/>
            <a:ext cx="7024687" cy="1143000"/>
          </a:xfrm>
        </p:spPr>
        <p:txBody>
          <a:bodyPr/>
          <a:lstStyle/>
          <a:p>
            <a:r>
              <a:rPr lang="en-US" sz="4800" b="1" dirty="0"/>
              <a:t>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6" y="1600200"/>
            <a:ext cx="6777037" cy="3508375"/>
          </a:xfrm>
        </p:spPr>
        <p:txBody>
          <a:bodyPr/>
          <a:lstStyle/>
          <a:p>
            <a:pPr marL="69850" indent="0">
              <a:buNone/>
            </a:pPr>
            <a:r>
              <a:rPr lang="en-US" b="1" dirty="0"/>
              <a:t>VIDEO:  Solutions  </a:t>
            </a:r>
          </a:p>
          <a:p>
            <a:pPr marL="527050" lvl="0" indent="-457200">
              <a:buAutoNum type="arabicPeriod"/>
            </a:pPr>
            <a:r>
              <a:rPr lang="en-US" dirty="0"/>
              <a:t>What are ion-dipole attractions?  </a:t>
            </a:r>
          </a:p>
          <a:p>
            <a:pPr marL="527050" lvl="0" indent="-457200">
              <a:buAutoNum type="arabicPeriod"/>
            </a:pPr>
            <a:r>
              <a:rPr lang="en-US" dirty="0"/>
              <a:t>During the process of solvation, how do ion-dipole attractions compare to the ionic bonds inside an ionic crystal?</a:t>
            </a:r>
          </a:p>
          <a:p>
            <a:pPr marL="527050" lvl="0" indent="-457200">
              <a:buAutoNum type="arabicPeriod"/>
            </a:pPr>
            <a:r>
              <a:rPr lang="en-US" dirty="0"/>
              <a:t>Describe the processes that are balanced when solubility equilibrium has been reached.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264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9162" y="381000"/>
            <a:ext cx="7024687" cy="1143000"/>
          </a:xfrm>
        </p:spPr>
        <p:txBody>
          <a:bodyPr/>
          <a:lstStyle/>
          <a:p>
            <a:r>
              <a:rPr lang="en-US" sz="4800" b="1" dirty="0"/>
              <a:t>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6" y="1600200"/>
            <a:ext cx="6777037" cy="3508375"/>
          </a:xfrm>
        </p:spPr>
        <p:txBody>
          <a:bodyPr/>
          <a:lstStyle/>
          <a:p>
            <a:pPr marL="69850" indent="0">
              <a:buNone/>
            </a:pPr>
            <a:r>
              <a:rPr lang="en-US" b="1" dirty="0"/>
              <a:t>VIDEO:  Solutions  </a:t>
            </a:r>
          </a:p>
          <a:p>
            <a:pPr marL="457200" lvl="0" indent="-387350">
              <a:buNone/>
            </a:pPr>
            <a:r>
              <a:rPr lang="en-US" dirty="0"/>
              <a:t>4. If more solute is added to a solution in equilibrium, will this always result in more dissolved solute particles in the solution?  Explain.</a:t>
            </a:r>
          </a:p>
          <a:p>
            <a:pPr marL="457200" indent="-387350">
              <a:buNone/>
            </a:pPr>
            <a:r>
              <a:rPr lang="en-US" dirty="0"/>
              <a:t>5. How does a solution become supersaturated?  </a:t>
            </a:r>
          </a:p>
          <a:p>
            <a:pPr marL="457200" indent="-387350">
              <a:buNone/>
            </a:pPr>
            <a:r>
              <a:rPr lang="en-US" dirty="0"/>
              <a:t>6. After crystals precipitate out of a supersaturated solution, would you still call it supersaturated?  Explain.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011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1143000" y="381000"/>
            <a:ext cx="7024687" cy="1066800"/>
          </a:xfrm>
        </p:spPr>
        <p:txBody>
          <a:bodyPr/>
          <a:lstStyle/>
          <a:p>
            <a:pPr algn="ctr" eaLnBrk="1" hangingPunct="1"/>
            <a:r>
              <a:rPr lang="en-US" b="1" dirty="0"/>
              <a:t>THE DISSOLVING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696200" cy="4343400"/>
          </a:xfrm>
        </p:spPr>
        <p:txBody>
          <a:bodyPr rtlCol="0">
            <a:normAutofit/>
          </a:bodyPr>
          <a:lstStyle/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dirty="0"/>
              <a:t>Dissolving occurs when the solute is </a:t>
            </a:r>
            <a:r>
              <a:rPr lang="en-US" b="1" dirty="0">
                <a:solidFill>
                  <a:srgbClr val="FF0000"/>
                </a:solidFill>
              </a:rPr>
              <a:t>pulled apart </a:t>
            </a:r>
            <a:r>
              <a:rPr lang="en-US" dirty="0"/>
              <a:t>by the solvent.  </a:t>
            </a:r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443" y="2590800"/>
            <a:ext cx="7543800" cy="371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54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1143000" y="381000"/>
            <a:ext cx="7024687" cy="1066800"/>
          </a:xfrm>
        </p:spPr>
        <p:txBody>
          <a:bodyPr/>
          <a:lstStyle/>
          <a:p>
            <a:pPr algn="ctr" eaLnBrk="1" hangingPunct="1"/>
            <a:r>
              <a:rPr lang="en-US" b="1" dirty="0"/>
              <a:t>THE DISSOLVING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696200" cy="4343400"/>
          </a:xfrm>
        </p:spPr>
        <p:txBody>
          <a:bodyPr rtlCol="0">
            <a:normAutofit/>
          </a:bodyPr>
          <a:lstStyle/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dirty="0"/>
              <a:t>This takes place at the </a:t>
            </a:r>
            <a:r>
              <a:rPr lang="en-US" b="1" dirty="0">
                <a:solidFill>
                  <a:srgbClr val="FF0000"/>
                </a:solidFill>
              </a:rPr>
              <a:t>surface</a:t>
            </a:r>
            <a:r>
              <a:rPr lang="en-US" dirty="0"/>
              <a:t> of the solute.  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dirty="0"/>
              <a:t>The solvent </a:t>
            </a:r>
            <a:r>
              <a:rPr lang="en-US" b="1" dirty="0">
                <a:solidFill>
                  <a:srgbClr val="FF0000"/>
                </a:solidFill>
              </a:rPr>
              <a:t>surrounds</a:t>
            </a:r>
            <a:r>
              <a:rPr lang="en-US" dirty="0"/>
              <a:t> the solute.  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dirty="0"/>
              <a:t>This process of surrounding the solute is called </a:t>
            </a:r>
            <a:r>
              <a:rPr lang="en-US" b="1" dirty="0">
                <a:solidFill>
                  <a:srgbClr val="FF0000"/>
                </a:solidFill>
              </a:rPr>
              <a:t>SOLVATION</a:t>
            </a:r>
            <a:r>
              <a:rPr lang="en-US" dirty="0"/>
              <a:t>. </a:t>
            </a:r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3429000"/>
            <a:ext cx="5043487" cy="315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689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1042988" y="762000"/>
            <a:ext cx="7024687" cy="1066800"/>
          </a:xfrm>
        </p:spPr>
        <p:txBody>
          <a:bodyPr/>
          <a:lstStyle/>
          <a:p>
            <a:pPr algn="ctr" eaLnBrk="1" hangingPunct="1"/>
            <a:r>
              <a:rPr lang="en-US" b="1"/>
              <a:t>THE DISSOLVING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3657600" cy="4343400"/>
          </a:xfrm>
        </p:spPr>
        <p:txBody>
          <a:bodyPr rtlCol="0">
            <a:normAutofit lnSpcReduction="10000"/>
          </a:bodyPr>
          <a:lstStyle/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dirty="0"/>
              <a:t>When the surrounding is done by water, this is called </a:t>
            </a:r>
            <a:r>
              <a:rPr lang="en-US" b="1" dirty="0">
                <a:solidFill>
                  <a:srgbClr val="FF0000"/>
                </a:solidFill>
              </a:rPr>
              <a:t>HYDRATION</a:t>
            </a:r>
            <a:r>
              <a:rPr lang="en-US" dirty="0"/>
              <a:t>, a particular type of solvation.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dirty="0"/>
              <a:t>When ionic compounds separate into their ions in a solvent, </a:t>
            </a:r>
            <a:r>
              <a:rPr lang="en-US" b="1" dirty="0">
                <a:solidFill>
                  <a:srgbClr val="FF0000"/>
                </a:solidFill>
              </a:rPr>
              <a:t>DISSOCIATION</a:t>
            </a:r>
            <a:r>
              <a:rPr lang="en-US" b="1" dirty="0"/>
              <a:t> </a:t>
            </a:r>
            <a:r>
              <a:rPr lang="en-US" dirty="0"/>
              <a:t>occurs.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Content Placeholder 3" descr="dissociation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209800"/>
            <a:ext cx="4093277" cy="351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397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685800" y="990600"/>
            <a:ext cx="7772400" cy="762000"/>
          </a:xfrm>
        </p:spPr>
        <p:txBody>
          <a:bodyPr/>
          <a:lstStyle/>
          <a:p>
            <a:pPr algn="ctr" eaLnBrk="1" hangingPunct="1"/>
            <a:r>
              <a:rPr lang="en-US" sz="3600" b="1" dirty="0"/>
              <a:t>SOLUTE-SOLVENT COMBINATIONS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3200" b="1" dirty="0"/>
              <a:t>1.  </a:t>
            </a:r>
            <a:r>
              <a:rPr lang="en-US" sz="3200" b="1" dirty="0">
                <a:solidFill>
                  <a:srgbClr val="FF0000"/>
                </a:solidFill>
              </a:rPr>
              <a:t>Polar</a:t>
            </a:r>
            <a:r>
              <a:rPr lang="en-US" sz="3200" b="1" dirty="0"/>
              <a:t> Solvent – </a:t>
            </a:r>
            <a:r>
              <a:rPr lang="en-US" sz="3200" b="1" dirty="0">
                <a:solidFill>
                  <a:srgbClr val="FF0000"/>
                </a:solidFill>
              </a:rPr>
              <a:t>Polar</a:t>
            </a:r>
            <a:r>
              <a:rPr lang="en-US" sz="3200" b="1" dirty="0"/>
              <a:t> Solute:</a:t>
            </a:r>
            <a:endParaRPr lang="en-US" sz="3200" dirty="0"/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sz="3200" dirty="0"/>
              <a:t>The polar solvent is attracted to the polar solute.  The solvent gradually surrounds the solute.  The particles attach themselves due to polar attraction.  </a:t>
            </a:r>
            <a:r>
              <a:rPr lang="en-US" sz="3200" b="1" dirty="0">
                <a:solidFill>
                  <a:srgbClr val="FF0000"/>
                </a:solidFill>
              </a:rPr>
              <a:t>Solvation occurs</a:t>
            </a:r>
            <a:r>
              <a:rPr lang="en-US" sz="3200" b="1" dirty="0">
                <a:solidFill>
                  <a:schemeClr val="accent5"/>
                </a:solidFill>
              </a:rPr>
              <a:t>.  </a:t>
            </a:r>
            <a:r>
              <a:rPr lang="en-US" sz="3200" dirty="0"/>
              <a:t>Like dissolves like.  </a:t>
            </a:r>
            <a:r>
              <a:rPr lang="en-US" sz="3200" i="1" dirty="0"/>
              <a:t>Ex. Salt and water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234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76962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SOLUTE-SOLVENT COMBINATIONS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1828800"/>
            <a:ext cx="7491412" cy="4003675"/>
          </a:xfrm>
        </p:spPr>
        <p:txBody>
          <a:bodyPr rtlCol="0">
            <a:normAutofit/>
          </a:bodyPr>
          <a:lstStyle/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3200" b="1" dirty="0"/>
              <a:t>2.  </a:t>
            </a:r>
            <a:r>
              <a:rPr lang="en-US" sz="3200" b="1" dirty="0">
                <a:solidFill>
                  <a:srgbClr val="FF0000"/>
                </a:solidFill>
              </a:rPr>
              <a:t>Polar</a:t>
            </a:r>
            <a:r>
              <a:rPr lang="en-US" sz="3200" b="1" dirty="0"/>
              <a:t> Solvent – </a:t>
            </a:r>
            <a:r>
              <a:rPr lang="en-US" sz="3200" b="1" dirty="0">
                <a:solidFill>
                  <a:srgbClr val="FF0000"/>
                </a:solidFill>
              </a:rPr>
              <a:t>Nonpolar</a:t>
            </a:r>
            <a:r>
              <a:rPr lang="en-US" sz="3200" b="1" dirty="0"/>
              <a:t> Solute:</a:t>
            </a:r>
            <a:endParaRPr lang="en-US" sz="3200" dirty="0"/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sz="3200" dirty="0"/>
              <a:t>Polar solvent particles are attracted to each other and not the solute.  </a:t>
            </a:r>
            <a:r>
              <a:rPr lang="en-US" sz="3200" b="1" dirty="0">
                <a:solidFill>
                  <a:srgbClr val="FF0000"/>
                </a:solidFill>
              </a:rPr>
              <a:t>Solvation</a:t>
            </a:r>
            <a:r>
              <a:rPr lang="en-US" sz="3200" dirty="0"/>
              <a:t> does not occur and a solution is </a:t>
            </a:r>
            <a:r>
              <a:rPr lang="en-US" sz="3200" b="1" dirty="0">
                <a:solidFill>
                  <a:srgbClr val="FF0000"/>
                </a:solidFill>
              </a:rPr>
              <a:t>unlikely</a:t>
            </a:r>
            <a:r>
              <a:rPr lang="en-US" sz="3200" dirty="0"/>
              <a:t>. </a:t>
            </a:r>
            <a:r>
              <a:rPr lang="en-US" sz="3200" i="1" dirty="0"/>
              <a:t>Ex. oil and water</a:t>
            </a:r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578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33400"/>
            <a:ext cx="7620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SOLUTE-SOLVENT COMBINATIONS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1981200"/>
            <a:ext cx="7110412" cy="3851275"/>
          </a:xfrm>
        </p:spPr>
        <p:txBody>
          <a:bodyPr rtlCol="0">
            <a:normAutofit/>
          </a:bodyPr>
          <a:lstStyle/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3200" b="1" dirty="0"/>
              <a:t>3.  </a:t>
            </a:r>
            <a:r>
              <a:rPr lang="en-US" sz="3200" b="1" dirty="0">
                <a:solidFill>
                  <a:srgbClr val="FF0000"/>
                </a:solidFill>
              </a:rPr>
              <a:t>Nonpolar</a:t>
            </a:r>
            <a:r>
              <a:rPr lang="en-US" sz="3200" b="1" dirty="0"/>
              <a:t> Solvent – </a:t>
            </a:r>
            <a:r>
              <a:rPr lang="en-US" sz="3200" b="1" dirty="0">
                <a:solidFill>
                  <a:srgbClr val="FF0000"/>
                </a:solidFill>
              </a:rPr>
              <a:t>Polar</a:t>
            </a:r>
            <a:r>
              <a:rPr lang="en-US" sz="3200" b="1" dirty="0"/>
              <a:t> Solute:</a:t>
            </a:r>
            <a:endParaRPr lang="en-US" sz="3200" dirty="0"/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sz="3200" dirty="0"/>
              <a:t>Nonpolar solvent particles have little attraction to the polar solute.  </a:t>
            </a:r>
            <a:r>
              <a:rPr lang="en-US" sz="3200" b="1" dirty="0">
                <a:solidFill>
                  <a:srgbClr val="FF0000"/>
                </a:solidFill>
              </a:rPr>
              <a:t>Solvation</a:t>
            </a:r>
            <a:r>
              <a:rPr lang="en-US" sz="3200" dirty="0"/>
              <a:t> does not occur and a solution is </a:t>
            </a:r>
            <a:r>
              <a:rPr lang="en-US" sz="3200" b="1" dirty="0">
                <a:solidFill>
                  <a:srgbClr val="FF0000"/>
                </a:solidFill>
              </a:rPr>
              <a:t>unlikely</a:t>
            </a:r>
            <a:r>
              <a:rPr lang="en-US" sz="3200" dirty="0"/>
              <a:t>.  </a:t>
            </a:r>
            <a:r>
              <a:rPr lang="en-US" sz="3200" i="1" dirty="0"/>
              <a:t>Ex. Salt and oil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90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01000" cy="114300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1" dirty="0"/>
              <a:t>SOLUTE-SOLVENT COMBINATIONS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28800"/>
            <a:ext cx="7848600" cy="4003675"/>
          </a:xfrm>
        </p:spPr>
        <p:txBody>
          <a:bodyPr rtlCol="0">
            <a:normAutofit/>
          </a:bodyPr>
          <a:lstStyle/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3200" b="1" dirty="0"/>
              <a:t>4.  </a:t>
            </a:r>
            <a:r>
              <a:rPr lang="en-US" sz="3200" b="1" dirty="0">
                <a:solidFill>
                  <a:srgbClr val="FF0000"/>
                </a:solidFill>
              </a:rPr>
              <a:t>Nonpolar</a:t>
            </a:r>
            <a:r>
              <a:rPr lang="en-US" sz="3200" b="1" dirty="0"/>
              <a:t> solvent – </a:t>
            </a:r>
            <a:r>
              <a:rPr lang="en-US" sz="3200" b="1" dirty="0">
                <a:solidFill>
                  <a:srgbClr val="FF0000"/>
                </a:solidFill>
              </a:rPr>
              <a:t>nonpolar</a:t>
            </a:r>
            <a:r>
              <a:rPr lang="en-US" sz="3200" b="1" dirty="0"/>
              <a:t> solute:</a:t>
            </a:r>
            <a:endParaRPr lang="en-US" sz="3200" dirty="0"/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sz="3200" dirty="0"/>
              <a:t>Random motion of solute particles causes them to leave the surface of the solute and become evenly dispersed in the nonpolar solvent.  </a:t>
            </a:r>
            <a:r>
              <a:rPr lang="en-US" sz="3200" b="1" dirty="0">
                <a:solidFill>
                  <a:srgbClr val="FF0000"/>
                </a:solidFill>
              </a:rPr>
              <a:t>Solvation occurs</a:t>
            </a:r>
            <a:r>
              <a:rPr lang="en-US" sz="3200" dirty="0"/>
              <a:t>.  Like dissolves like.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89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7024687" cy="1143000"/>
          </a:xfrm>
        </p:spPr>
        <p:txBody>
          <a:bodyPr/>
          <a:lstStyle/>
          <a:p>
            <a:pPr eaLnBrk="1" hangingPunct="1"/>
            <a:r>
              <a:rPr lang="en-US" b="1" dirty="0"/>
              <a:t>LASERDISC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1042988" y="1828800"/>
            <a:ext cx="7186612" cy="4800600"/>
          </a:xfrm>
        </p:spPr>
        <p:txBody>
          <a:bodyPr/>
          <a:lstStyle/>
          <a:p>
            <a:pPr marL="68263" indent="0" eaLnBrk="1" hangingPunct="1">
              <a:buFont typeface="Wingdings 2" pitchFamily="18" charset="2"/>
              <a:buNone/>
            </a:pPr>
            <a:r>
              <a:rPr lang="en-US" b="1" dirty="0"/>
              <a:t>Polar and Nonpolar Solvents – Chapter 30</a:t>
            </a:r>
          </a:p>
          <a:p>
            <a:pPr marL="527050" lvl="0" indent="-457200">
              <a:buAutoNum type="arabicPeriod"/>
            </a:pPr>
            <a:r>
              <a:rPr lang="en-US" sz="2000" dirty="0"/>
              <a:t>How would you predict whether carbon tetrachloride is a polar or nonpolar solvent?  What evidence have you observed that supports your prediction?</a:t>
            </a:r>
          </a:p>
          <a:p>
            <a:pPr marL="527050" lvl="0" indent="-457200">
              <a:buAutoNum type="arabicPeriod"/>
            </a:pPr>
            <a:r>
              <a:rPr lang="en-US" sz="2000" dirty="0"/>
              <a:t>Based on chemical formula alone, can you tell whether iodine, I</a:t>
            </a:r>
            <a:r>
              <a:rPr lang="en-US" sz="2000" baseline="-25000" dirty="0"/>
              <a:t>2</a:t>
            </a:r>
            <a:r>
              <a:rPr lang="en-US" sz="2000" dirty="0"/>
              <a:t>, is a polar or nonpolar solute? What evidence have you observed that supports your prediction?</a:t>
            </a:r>
          </a:p>
          <a:p>
            <a:pPr marL="527050" lvl="0" indent="-457200">
              <a:buAutoNum type="arabicPeriod"/>
            </a:pPr>
            <a:r>
              <a:rPr lang="en-US" sz="2000" dirty="0"/>
              <a:t>Based on the chemical formula alone, can you tell whether copper (II) chloride, CuCl</a:t>
            </a:r>
            <a:r>
              <a:rPr lang="en-US" sz="2000" baseline="-25000" dirty="0"/>
              <a:t>2</a:t>
            </a:r>
            <a:r>
              <a:rPr lang="en-US" sz="2000" dirty="0"/>
              <a:t>, is a polar or nonpolar solute? What evidence have you observed that supports your prediction?</a:t>
            </a:r>
          </a:p>
          <a:p>
            <a:pPr marL="68263" indent="0" eaLnBrk="1" hangingPunct="1">
              <a:buFont typeface="Wingdings 2" pitchFamily="18" charset="2"/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141528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762000"/>
            <a:ext cx="7024687" cy="1143000"/>
          </a:xfrm>
        </p:spPr>
        <p:txBody>
          <a:bodyPr/>
          <a:lstStyle/>
          <a:p>
            <a:r>
              <a:rPr lang="en-US" sz="4800" b="1" dirty="0"/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2324100"/>
            <a:ext cx="7262812" cy="3508375"/>
          </a:xfrm>
        </p:spPr>
        <p:txBody>
          <a:bodyPr/>
          <a:lstStyle/>
          <a:p>
            <a:r>
              <a:rPr lang="en-US" sz="2800" dirty="0"/>
              <a:t>Handout is due tomorrow.</a:t>
            </a:r>
          </a:p>
        </p:txBody>
      </p:sp>
    </p:spTree>
    <p:extLst>
      <p:ext uri="{BB962C8B-B14F-4D97-AF65-F5344CB8AC3E}">
        <p14:creationId xmlns:p14="http://schemas.microsoft.com/office/powerpoint/2010/main" val="28744416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6652</TotalTime>
  <Words>901</Words>
  <Application>Microsoft Office PowerPoint</Application>
  <PresentationFormat>On-screen Show (4:3)</PresentationFormat>
  <Paragraphs>106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Century Gothic</vt:lpstr>
      <vt:lpstr>Narkisim</vt:lpstr>
      <vt:lpstr>Wingdings</vt:lpstr>
      <vt:lpstr>Wingdings 2</vt:lpstr>
      <vt:lpstr>Austin</vt:lpstr>
      <vt:lpstr>DO NOW</vt:lpstr>
      <vt:lpstr>HANDOUT – due Wednesday</vt:lpstr>
      <vt:lpstr>SOLUTIONS</vt:lpstr>
      <vt:lpstr>THREE TYPES OF MIXTURES</vt:lpstr>
      <vt:lpstr>MIXTURES</vt:lpstr>
      <vt:lpstr>DEMO</vt:lpstr>
      <vt:lpstr>SOLUTIONS</vt:lpstr>
      <vt:lpstr>SOLUTIONS</vt:lpstr>
      <vt:lpstr>SOLUTIONS</vt:lpstr>
      <vt:lpstr>SOLUTIONS</vt:lpstr>
      <vt:lpstr>QUESTION?</vt:lpstr>
      <vt:lpstr>NINE BASIC TYPES OF SOLUTIONS</vt:lpstr>
      <vt:lpstr>SOLUTION EQUILIBRIUM</vt:lpstr>
      <vt:lpstr>SOLUTION EQUILIBRIUM</vt:lpstr>
      <vt:lpstr>SOLUTION EQUILIBRIUM</vt:lpstr>
      <vt:lpstr>SOLUTION EQUILIBRIUM</vt:lpstr>
      <vt:lpstr>VIDEOS</vt:lpstr>
      <vt:lpstr>SOLUTIONS</vt:lpstr>
      <vt:lpstr>SOLUTIONS</vt:lpstr>
      <vt:lpstr>THE DISSOLVING PRACTICE</vt:lpstr>
      <vt:lpstr>THE DISSOLVING PRACTICE</vt:lpstr>
      <vt:lpstr>THE DISSOLVING PRACTICE</vt:lpstr>
      <vt:lpstr>SOLUTE-SOLVENT COMBINATIONS</vt:lpstr>
      <vt:lpstr>SOLUTE-SOLVENT COMBINATIONS</vt:lpstr>
      <vt:lpstr>SOLUTE-SOLVENT COMBINATIONS</vt:lpstr>
      <vt:lpstr>SOLUTE-SOLVENT COMBINATIONS</vt:lpstr>
      <vt:lpstr>LASERDISC</vt:lpstr>
      <vt:lpstr>HOMEWORK</vt:lpstr>
    </vt:vector>
  </TitlesOfParts>
  <Company>DeKalb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SOLUTIONS</dc:title>
  <dc:creator>Nancy Brim</dc:creator>
  <cp:lastModifiedBy>Nancy Brim</cp:lastModifiedBy>
  <cp:revision>125</cp:revision>
  <dcterms:created xsi:type="dcterms:W3CDTF">2011-03-01T17:41:06Z</dcterms:created>
  <dcterms:modified xsi:type="dcterms:W3CDTF">2017-03-16T00:20:39Z</dcterms:modified>
</cp:coreProperties>
</file>