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9" r:id="rId2"/>
    <p:sldId id="356" r:id="rId3"/>
    <p:sldId id="358" r:id="rId4"/>
    <p:sldId id="360" r:id="rId5"/>
    <p:sldId id="359" r:id="rId6"/>
    <p:sldId id="256" r:id="rId7"/>
    <p:sldId id="260" r:id="rId8"/>
    <p:sldId id="261" r:id="rId9"/>
    <p:sldId id="262" r:id="rId10"/>
    <p:sldId id="335" r:id="rId11"/>
    <p:sldId id="336" r:id="rId12"/>
    <p:sldId id="337" r:id="rId13"/>
    <p:sldId id="264" r:id="rId14"/>
    <p:sldId id="265" r:id="rId15"/>
    <p:sldId id="266" r:id="rId16"/>
    <p:sldId id="268" r:id="rId17"/>
    <p:sldId id="338"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76" autoAdjust="0"/>
    <p:restoredTop sz="94660"/>
  </p:normalViewPr>
  <p:slideViewPr>
    <p:cSldViewPr>
      <p:cViewPr varScale="1">
        <p:scale>
          <a:sx n="70" d="100"/>
          <a:sy n="70" d="100"/>
        </p:scale>
        <p:origin x="-1152"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7" name="Freeform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smtClean="0">
                <a:solidFill>
                  <a:srgbClr val="FFFFFF"/>
                </a:solidFill>
              </a:defRPr>
            </a:lvl1pPr>
            <a:extLst/>
          </a:lstStyle>
          <a:p>
            <a:pPr>
              <a:defRPr/>
            </a:pPr>
            <a:fld id="{18C7B1BE-27DB-4846-B48D-C60CD8261F06}" type="datetimeFigureOut">
              <a:rPr lang="en-US"/>
              <a:pPr>
                <a:defRPr/>
              </a:pPr>
              <a:t>1/18/2017</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smtClean="0">
                <a:solidFill>
                  <a:srgbClr val="FFFFFF"/>
                </a:solidFill>
              </a:defRPr>
            </a:lvl1pPr>
            <a:extLst/>
          </a:lstStyle>
          <a:p>
            <a:pPr>
              <a:defRPr/>
            </a:pPr>
            <a:fld id="{1F231BBC-40DD-43BD-8B83-7FEE25EB346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fld id="{7758EC10-3A78-4900-9465-6187748FDD70}" type="datetimeFigureOut">
              <a:rPr lang="en-US"/>
              <a:pPr>
                <a:defRPr/>
              </a:pPr>
              <a:t>1/18/2017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FBC015B-6501-49F4-A9E1-D1623160F3E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20A8773F-0185-49FA-BCA9-7AA96311309F}" type="datetimeFigureOut">
              <a:rPr lang="en-US"/>
              <a:pPr>
                <a:defRPr/>
              </a:pPr>
              <a:t>1/18/2017</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8D5A1244-A4BF-44AB-8EC0-51CE473D403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p:cNvSpPr>
            <a:spLocks noGrp="1"/>
          </p:cNvSpPr>
          <p:nvPr>
            <p:ph type="dt" sz="half" idx="10"/>
          </p:nvPr>
        </p:nvSpPr>
        <p:spPr/>
        <p:txBody>
          <a:bodyPr/>
          <a:lstStyle>
            <a:lvl1pPr>
              <a:defRPr/>
            </a:lvl1pPr>
            <a:extLst/>
          </a:lstStyle>
          <a:p>
            <a:pPr>
              <a:defRPr/>
            </a:pPr>
            <a:fld id="{4BDF8AF4-D6CF-4BC1-B331-6E225F4722AB}" type="datetimeFigureOut">
              <a:rPr lang="en-US"/>
              <a:pPr>
                <a:defRPr/>
              </a:pPr>
              <a:t>1/18/2017</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CF094BB-DB89-413B-B96A-C934896465A1}"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fld id="{3C1E0559-B99D-4F56-A26D-95F537164938}" type="datetimeFigureOut">
              <a:rPr lang="en-US"/>
              <a:pPr>
                <a:defRPr/>
              </a:pPr>
              <a:t>1/18/2017</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CC555F61-AAEB-4921-A384-FCEFD0A4669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p:cNvSpPr>
            <a:spLocks noGrp="1"/>
          </p:cNvSpPr>
          <p:nvPr>
            <p:ph type="dt" sz="half" idx="10"/>
          </p:nvPr>
        </p:nvSpPr>
        <p:spPr/>
        <p:txBody>
          <a:bodyPr/>
          <a:lstStyle>
            <a:lvl1pPr>
              <a:defRPr/>
            </a:lvl1pPr>
            <a:extLst/>
          </a:lstStyle>
          <a:p>
            <a:pPr>
              <a:defRPr/>
            </a:pPr>
            <a:fld id="{2591A657-5AC6-4E6C-AEB3-45D871DEBC67}" type="datetimeFigureOut">
              <a:rPr lang="en-US"/>
              <a:pPr>
                <a:defRPr/>
              </a:pPr>
              <a:t>1/18/2017</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CD95F907-52DA-4466-879A-70BFC71D3297}"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B50B62C-AB50-4811-AE10-DD7389F6A58F}" type="datetimeFigureOut">
              <a:rPr lang="en-US"/>
              <a:pPr>
                <a:defRPr/>
              </a:pPr>
              <a:t>1/18/2017</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87A1B9D-8295-4616-BC5D-97599365BB2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fld id="{A9B43687-585A-46B9-AA77-213AC77A2B8E}" type="datetimeFigureOut">
              <a:rPr lang="en-US"/>
              <a:pPr>
                <a:defRPr/>
              </a:pPr>
              <a:t>1/18/2017</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7F1297A8-494E-478E-9FBE-8D9D093CB0B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Freeform 8"/>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7" name="Right Triangle 9"/>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smtClean="0">
                <a:solidFill>
                  <a:schemeClr val="tx1"/>
                </a:solidFill>
              </a:defRPr>
            </a:lvl1pPr>
            <a:extLst/>
          </a:lstStyle>
          <a:p>
            <a:pPr>
              <a:defRPr/>
            </a:pPr>
            <a:fld id="{E250B238-3871-4AD8-9020-0A4FC563CD09}" type="datetimeFigureOut">
              <a:rPr lang="en-US"/>
              <a:pPr>
                <a:defRPr/>
              </a:pPr>
              <a:t>1/18/2017</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smtClean="0">
                <a:solidFill>
                  <a:schemeClr val="tx1"/>
                </a:solidFill>
              </a:defRPr>
            </a:lvl1pPr>
            <a:extLst/>
          </a:lstStyle>
          <a:p>
            <a:pPr>
              <a:defRPr/>
            </a:pPr>
            <a:fld id="{0E6D881F-6E3B-492C-A655-E7A590E21B61}"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9577B1D1-B94B-4BCE-846D-3656970846C3}" type="datetimeFigureOut">
              <a:rPr lang="en-US"/>
              <a:pPr>
                <a:defRPr/>
              </a:pPr>
              <a:t>1/18/2017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B31A284-82AE-4169-B4C7-BBAD689C572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ECB39327-D306-48CD-8831-4A0D63515E41}" type="datetimeFigureOut">
              <a:rPr lang="en-US"/>
              <a:pPr>
                <a:defRPr/>
              </a:pPr>
              <a:t>1/18/2017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BEB2EAA-6173-4AF1-996E-41B2334D5A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defRPr>
            </a:lvl1pPr>
            <a:extLst/>
          </a:lstStyle>
          <a:p>
            <a:pPr>
              <a:defRPr/>
            </a:pPr>
            <a:fld id="{44EDE507-DFC0-4DB8-BA75-433F72A25539}" type="datetimeFigureOut">
              <a:rPr lang="en-US"/>
              <a:pPr>
                <a:defRPr/>
              </a:pPr>
              <a:t>1/18/2017</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defRPr>
            </a:lvl1pPr>
            <a:extLst/>
          </a:lstStyle>
          <a:p>
            <a:pPr>
              <a:defRPr/>
            </a:pPr>
            <a:fld id="{4BB77156-34F0-4401-9450-9381FA86380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68" r:id="rId2"/>
    <p:sldLayoutId id="2147483673" r:id="rId3"/>
    <p:sldLayoutId id="2147483674" r:id="rId4"/>
    <p:sldLayoutId id="2147483675" r:id="rId5"/>
    <p:sldLayoutId id="2147483676" r:id="rId6"/>
    <p:sldLayoutId id="2147483669" r:id="rId7"/>
    <p:sldLayoutId id="2147483677" r:id="rId8"/>
    <p:sldLayoutId id="2147483678" r:id="rId9"/>
    <p:sldLayoutId id="2147483670" r:id="rId10"/>
    <p:sldLayoutId id="2147483671"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Turn in hydrate lab (is your lab partner’s name on </a:t>
            </a:r>
            <a:r>
              <a:rPr lang="en-US" smtClean="0"/>
              <a:t>it?</a:t>
            </a:r>
          </a:p>
          <a:p>
            <a:r>
              <a:rPr lang="en-US" smtClean="0"/>
              <a:t>Pick </a:t>
            </a:r>
            <a:r>
              <a:rPr lang="en-US" dirty="0"/>
              <a:t>up the notes and handout.</a:t>
            </a:r>
          </a:p>
          <a:p>
            <a:r>
              <a:rPr lang="en-US" dirty="0"/>
              <a:t>Do the INTRODUCTION TO STOICHIOMETRY handout with your lab partner(s) NOW.  You have 10 minutes.  Then turn it in.</a:t>
            </a:r>
          </a:p>
          <a:p>
            <a:pPr marL="109537" indent="0">
              <a:buNone/>
            </a:pPr>
            <a:endParaRPr lang="en-US" dirty="0"/>
          </a:p>
        </p:txBody>
      </p:sp>
      <p:sp>
        <p:nvSpPr>
          <p:cNvPr id="3" name="Title 2"/>
          <p:cNvSpPr>
            <a:spLocks noGrp="1"/>
          </p:cNvSpPr>
          <p:nvPr>
            <p:ph type="title"/>
          </p:nvPr>
        </p:nvSpPr>
        <p:spPr/>
        <p:txBody>
          <a:bodyPr>
            <a:normAutofit/>
          </a:bodyPr>
          <a:lstStyle/>
          <a:p>
            <a:r>
              <a:rPr lang="en-US" sz="4800" dirty="0"/>
              <a:t>DO NOW</a:t>
            </a:r>
          </a:p>
        </p:txBody>
      </p:sp>
    </p:spTree>
    <p:extLst>
      <p:ext uri="{BB962C8B-B14F-4D97-AF65-F5344CB8AC3E}">
        <p14:creationId xmlns:p14="http://schemas.microsoft.com/office/powerpoint/2010/main" val="2949379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537" indent="0">
              <a:buNone/>
            </a:pPr>
            <a:r>
              <a:rPr lang="en-US" b="1" dirty="0"/>
              <a:t>Ingredients:</a:t>
            </a:r>
          </a:p>
          <a:p>
            <a:r>
              <a:rPr lang="en-US" dirty="0"/>
              <a:t>(B) Sliced Bread, (H) Ham, (R) Turkey, (S) Salami, (C) Sliced cheese, (L) Lettuce, (T) Tomatoes, (P) Sliced Pickles </a:t>
            </a:r>
          </a:p>
          <a:p>
            <a:pPr marL="109537" indent="0">
              <a:buNone/>
            </a:pPr>
            <a:r>
              <a:rPr lang="en-US" b="1" dirty="0"/>
              <a:t>Directions:</a:t>
            </a:r>
          </a:p>
          <a:p>
            <a:r>
              <a:rPr lang="en-US" dirty="0"/>
              <a:t>On one slice of bread, layer 2 pieces of ham, one piece of turkey, 3 slices of salami, one piece of cheese, 2 pieces of lettuce, 3 slices of tomato, and 6 slices of pickles.  Top with second slice of bread.  Makes one ultimate sandwich with a formula of B</a:t>
            </a:r>
            <a:r>
              <a:rPr lang="en-US" baseline="-25000" dirty="0"/>
              <a:t>2</a:t>
            </a:r>
            <a:r>
              <a:rPr lang="en-US" dirty="0"/>
              <a:t>H</a:t>
            </a:r>
            <a:r>
              <a:rPr lang="en-US" baseline="-25000" dirty="0"/>
              <a:t>2</a:t>
            </a:r>
            <a:r>
              <a:rPr lang="en-US" dirty="0"/>
              <a:t>RS</a:t>
            </a:r>
            <a:r>
              <a:rPr lang="en-US" baseline="-25000" dirty="0"/>
              <a:t>3</a:t>
            </a:r>
            <a:r>
              <a:rPr lang="en-US" dirty="0"/>
              <a:t>CL</a:t>
            </a:r>
            <a:r>
              <a:rPr lang="en-US" baseline="-25000" dirty="0"/>
              <a:t>2</a:t>
            </a:r>
            <a:r>
              <a:rPr lang="en-US" dirty="0"/>
              <a:t>T</a:t>
            </a:r>
            <a:r>
              <a:rPr lang="en-US" baseline="-25000" dirty="0"/>
              <a:t>3</a:t>
            </a:r>
            <a:r>
              <a:rPr lang="en-US" dirty="0"/>
              <a:t>P</a:t>
            </a:r>
            <a:r>
              <a:rPr lang="en-US" baseline="-25000" dirty="0"/>
              <a:t>6</a:t>
            </a:r>
            <a:r>
              <a:rPr lang="en-US" dirty="0"/>
              <a:t>.</a:t>
            </a:r>
          </a:p>
        </p:txBody>
      </p:sp>
      <p:sp>
        <p:nvSpPr>
          <p:cNvPr id="3" name="Title 2"/>
          <p:cNvSpPr>
            <a:spLocks noGrp="1"/>
          </p:cNvSpPr>
          <p:nvPr>
            <p:ph type="title"/>
          </p:nvPr>
        </p:nvSpPr>
        <p:spPr/>
        <p:txBody>
          <a:bodyPr>
            <a:noAutofit/>
          </a:bodyPr>
          <a:lstStyle/>
          <a:p>
            <a:r>
              <a:rPr lang="en-US" sz="4800" dirty="0"/>
              <a:t>INTRODUCTION TO STOICHIOMETRY</a:t>
            </a:r>
          </a:p>
        </p:txBody>
      </p:sp>
    </p:spTree>
    <p:extLst>
      <p:ext uri="{BB962C8B-B14F-4D97-AF65-F5344CB8AC3E}">
        <p14:creationId xmlns:p14="http://schemas.microsoft.com/office/powerpoint/2010/main" val="63220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6725" y="1676400"/>
            <a:ext cx="8229600" cy="4525962"/>
          </a:xfrm>
        </p:spPr>
        <p:txBody>
          <a:bodyPr/>
          <a:lstStyle/>
          <a:p>
            <a:pPr marL="571500" lvl="0" indent="-463550">
              <a:buNone/>
            </a:pPr>
            <a:r>
              <a:rPr lang="en-US" dirty="0"/>
              <a:t>1. Read the recipe above.  Use the ingredients to write an equation representing the process of making the sandwich.  Use the abbreviations given to represent each of the ingredients just like you would use chemical symbols for the elements and compounds.</a:t>
            </a:r>
          </a:p>
          <a:p>
            <a:pPr marL="571500" lvl="0" indent="-463550">
              <a:buNone/>
            </a:pPr>
            <a:endParaRPr lang="en-US" dirty="0"/>
          </a:p>
          <a:p>
            <a:pPr marL="571500" lvl="0" indent="-463550">
              <a:buNone/>
            </a:pPr>
            <a:r>
              <a:rPr lang="en-US" dirty="0"/>
              <a:t>2. Balance the equation using the amounts given for each of the ingredients.  </a:t>
            </a:r>
          </a:p>
          <a:p>
            <a:pPr marL="109537" indent="0">
              <a:buNone/>
            </a:pPr>
            <a:endParaRPr lang="en-US" dirty="0"/>
          </a:p>
        </p:txBody>
      </p:sp>
      <p:sp>
        <p:nvSpPr>
          <p:cNvPr id="3" name="Title 2"/>
          <p:cNvSpPr>
            <a:spLocks noGrp="1"/>
          </p:cNvSpPr>
          <p:nvPr>
            <p:ph type="title"/>
          </p:nvPr>
        </p:nvSpPr>
        <p:spPr/>
        <p:txBody>
          <a:bodyPr>
            <a:noAutofit/>
          </a:bodyPr>
          <a:lstStyle/>
          <a:p>
            <a:r>
              <a:rPr lang="en-US" sz="4800" dirty="0"/>
              <a:t>INTRODUCTION TO STOICHIOMETRY</a:t>
            </a:r>
          </a:p>
        </p:txBody>
      </p:sp>
    </p:spTree>
    <p:extLst>
      <p:ext uri="{BB962C8B-B14F-4D97-AF65-F5344CB8AC3E}">
        <p14:creationId xmlns:p14="http://schemas.microsoft.com/office/powerpoint/2010/main" val="336942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25962"/>
          </a:xfrm>
        </p:spPr>
        <p:txBody>
          <a:bodyPr/>
          <a:lstStyle/>
          <a:p>
            <a:pPr marL="571500" lvl="0" indent="-463550">
              <a:buNone/>
            </a:pPr>
            <a:r>
              <a:rPr lang="en-US" dirty="0"/>
              <a:t>3. If you wanted to make two sandwiches, how many slices of pickles would you need?</a:t>
            </a:r>
          </a:p>
          <a:p>
            <a:pPr marL="571500" lvl="0" indent="-463550">
              <a:buNone/>
            </a:pPr>
            <a:endParaRPr lang="en-US" dirty="0"/>
          </a:p>
          <a:p>
            <a:pPr marL="571500" lvl="0" indent="-463550">
              <a:buNone/>
            </a:pPr>
            <a:r>
              <a:rPr lang="en-US" dirty="0"/>
              <a:t>4. You want to make enough sandwiches for the entire school.  Let’s say the enrollment is currently 912 students.  One whole pickle can make 25 slices.  How many whole pickles will you need?  Be sure to show how you got your answer.</a:t>
            </a:r>
          </a:p>
          <a:p>
            <a:pPr marL="109537" indent="0">
              <a:buNone/>
            </a:pPr>
            <a:endParaRPr lang="en-US" dirty="0"/>
          </a:p>
        </p:txBody>
      </p:sp>
      <p:sp>
        <p:nvSpPr>
          <p:cNvPr id="3" name="Title 2"/>
          <p:cNvSpPr>
            <a:spLocks noGrp="1"/>
          </p:cNvSpPr>
          <p:nvPr>
            <p:ph type="title"/>
          </p:nvPr>
        </p:nvSpPr>
        <p:spPr/>
        <p:txBody>
          <a:bodyPr>
            <a:noAutofit/>
          </a:bodyPr>
          <a:lstStyle/>
          <a:p>
            <a:r>
              <a:rPr lang="en-US" sz="4800" dirty="0"/>
              <a:t>INTRODUCTION TO STOICHIOMETRY</a:t>
            </a:r>
          </a:p>
        </p:txBody>
      </p:sp>
    </p:spTree>
    <p:extLst>
      <p:ext uri="{BB962C8B-B14F-4D97-AF65-F5344CB8AC3E}">
        <p14:creationId xmlns:p14="http://schemas.microsoft.com/office/powerpoint/2010/main" val="398092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6725" y="1905000"/>
            <a:ext cx="8229600" cy="4525962"/>
          </a:xfrm>
        </p:spPr>
        <p:txBody>
          <a:bodyPr/>
          <a:lstStyle/>
          <a:p>
            <a:pPr marL="571500" lvl="0" indent="-463550">
              <a:buNone/>
            </a:pPr>
            <a:r>
              <a:rPr lang="en-US" dirty="0"/>
              <a:t>5. You are having a party for 40 people and you just discovered that you only have 3 whole pickles.  What is the maximum number of sandwiches you can make?  Is this enough for everyone at the party?  Be sure to show how you got your answer.</a:t>
            </a:r>
          </a:p>
          <a:p>
            <a:pPr marL="109537" indent="0">
              <a:buNone/>
            </a:pPr>
            <a:endParaRPr lang="en-US" dirty="0"/>
          </a:p>
        </p:txBody>
      </p:sp>
      <p:sp>
        <p:nvSpPr>
          <p:cNvPr id="3" name="Title 2"/>
          <p:cNvSpPr>
            <a:spLocks noGrp="1"/>
          </p:cNvSpPr>
          <p:nvPr>
            <p:ph type="title"/>
          </p:nvPr>
        </p:nvSpPr>
        <p:spPr/>
        <p:txBody>
          <a:bodyPr>
            <a:noAutofit/>
          </a:bodyPr>
          <a:lstStyle/>
          <a:p>
            <a:r>
              <a:rPr lang="en-US" sz="4800" dirty="0"/>
              <a:t>INTRODUCTION TO STOICHIOMETRY</a:t>
            </a:r>
          </a:p>
        </p:txBody>
      </p:sp>
    </p:spTree>
    <p:extLst>
      <p:ext uri="{BB962C8B-B14F-4D97-AF65-F5344CB8AC3E}">
        <p14:creationId xmlns:p14="http://schemas.microsoft.com/office/powerpoint/2010/main" val="961031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a:t>STOICHIOMETRY</a:t>
            </a:r>
          </a:p>
        </p:txBody>
      </p:sp>
      <p:sp>
        <p:nvSpPr>
          <p:cNvPr id="13314" name="Subtitle 2"/>
          <p:cNvSpPr>
            <a:spLocks noGrp="1"/>
          </p:cNvSpPr>
          <p:nvPr>
            <p:ph type="subTitle" idx="1"/>
          </p:nvPr>
        </p:nvSpPr>
        <p:spPr>
          <a:xfrm>
            <a:off x="685800" y="3611563"/>
            <a:ext cx="7772400" cy="1200150"/>
          </a:xfrm>
        </p:spPr>
        <p:txBody>
          <a:bodyPr/>
          <a:lstStyle/>
          <a:p>
            <a:pPr marR="0"/>
            <a:r>
              <a:rPr lang="en-US"/>
              <a:t>The method you use when you don’t want to spend too much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365760" indent="-256032" fontAlgn="auto">
              <a:spcAft>
                <a:spcPts val="0"/>
              </a:spcAft>
              <a:buFont typeface="Wingdings 3"/>
              <a:buNone/>
              <a:defRPr/>
            </a:pPr>
            <a:r>
              <a:rPr lang="en-US" dirty="0"/>
              <a:t>Look at the following equation – you can talk about it in </a:t>
            </a:r>
            <a:r>
              <a:rPr lang="en-US" b="1" dirty="0">
                <a:solidFill>
                  <a:srgbClr val="FF0000"/>
                </a:solidFill>
              </a:rPr>
              <a:t>three</a:t>
            </a:r>
            <a:r>
              <a:rPr lang="en-US" dirty="0"/>
              <a:t> different ways:		</a:t>
            </a:r>
          </a:p>
          <a:p>
            <a:pPr marL="365760" indent="-256032" algn="ctr" fontAlgn="auto">
              <a:spcAft>
                <a:spcPts val="0"/>
              </a:spcAft>
              <a:buFont typeface="Wingdings 3"/>
              <a:buNone/>
              <a:defRPr/>
            </a:pPr>
            <a:r>
              <a:rPr lang="en-US" dirty="0"/>
              <a:t>4Al</a:t>
            </a:r>
            <a:r>
              <a:rPr lang="en-US" baseline="-25000" dirty="0"/>
              <a:t>(s)</a:t>
            </a:r>
            <a:r>
              <a:rPr lang="en-US" dirty="0"/>
              <a:t>  +  3O</a:t>
            </a:r>
            <a:r>
              <a:rPr lang="en-US" baseline="-25000" dirty="0"/>
              <a:t>2 (g)</a:t>
            </a:r>
            <a:r>
              <a:rPr lang="en-US" dirty="0"/>
              <a:t>  </a:t>
            </a:r>
            <a:r>
              <a:rPr lang="en-US" dirty="0">
                <a:sym typeface="Wingdings"/>
              </a:rPr>
              <a:t></a:t>
            </a:r>
            <a:r>
              <a:rPr lang="en-US" dirty="0"/>
              <a:t>  2Al</a:t>
            </a:r>
            <a:r>
              <a:rPr lang="en-US" baseline="-25000" dirty="0"/>
              <a:t>2</a:t>
            </a:r>
            <a:r>
              <a:rPr lang="en-US" dirty="0"/>
              <a:t>O</a:t>
            </a:r>
            <a:r>
              <a:rPr lang="en-US" baseline="-25000" dirty="0"/>
              <a:t>3 (s)</a:t>
            </a:r>
            <a:endParaRPr lang="en-US" dirty="0"/>
          </a:p>
          <a:p>
            <a:pPr marL="365760" indent="-256032" fontAlgn="auto">
              <a:spcAft>
                <a:spcPts val="0"/>
              </a:spcAft>
              <a:buFont typeface="Wingdings 3"/>
              <a:buNone/>
              <a:defRPr/>
            </a:pPr>
            <a:r>
              <a:rPr lang="en-US" dirty="0"/>
              <a:t> </a:t>
            </a:r>
          </a:p>
          <a:p>
            <a:pPr marL="457200" indent="-457200" fontAlgn="auto">
              <a:spcAft>
                <a:spcPts val="0"/>
              </a:spcAft>
              <a:buFont typeface="Wingdings 3"/>
              <a:buNone/>
              <a:defRPr/>
            </a:pPr>
            <a:r>
              <a:rPr lang="en-US" dirty="0"/>
              <a:t>1.  </a:t>
            </a:r>
            <a:r>
              <a:rPr lang="en-US" b="1" dirty="0">
                <a:solidFill>
                  <a:srgbClr val="FF0000"/>
                </a:solidFill>
              </a:rPr>
              <a:t>Particles</a:t>
            </a:r>
            <a:r>
              <a:rPr lang="en-US" b="1" dirty="0"/>
              <a:t>:</a:t>
            </a:r>
            <a:r>
              <a:rPr lang="en-US" dirty="0"/>
              <a:t>  4 atoms of Al react with 3 molecules of oxygen gas to form 2 formula units of aluminum oxide.</a:t>
            </a:r>
          </a:p>
          <a:p>
            <a:pPr marL="457200" indent="-457200" fontAlgn="auto">
              <a:spcAft>
                <a:spcPts val="0"/>
              </a:spcAft>
              <a:buFont typeface="Wingdings 3"/>
              <a:buNone/>
              <a:defRPr/>
            </a:pPr>
            <a:r>
              <a:rPr lang="en-US" dirty="0"/>
              <a:t>2.  </a:t>
            </a:r>
            <a:r>
              <a:rPr lang="en-US" b="1" dirty="0">
                <a:solidFill>
                  <a:srgbClr val="FF0000"/>
                </a:solidFill>
              </a:rPr>
              <a:t>Moles</a:t>
            </a:r>
            <a:r>
              <a:rPr lang="en-US" b="1" dirty="0"/>
              <a:t>:</a:t>
            </a:r>
            <a:r>
              <a:rPr lang="en-US" dirty="0"/>
              <a:t>  4 moles of Al react with 3 moles of oxygen gas to form 2 moles of aluminum oxide.</a:t>
            </a:r>
          </a:p>
          <a:p>
            <a:pPr marL="457200" indent="-457200" fontAlgn="auto">
              <a:spcAft>
                <a:spcPts val="0"/>
              </a:spcAft>
              <a:buFont typeface="Wingdings 3"/>
              <a:buNone/>
              <a:defRPr/>
            </a:pPr>
            <a:r>
              <a:rPr lang="en-US" dirty="0"/>
              <a:t>3.  </a:t>
            </a:r>
            <a:r>
              <a:rPr lang="en-US" b="1" dirty="0">
                <a:solidFill>
                  <a:srgbClr val="FF0000"/>
                </a:solidFill>
              </a:rPr>
              <a:t>Mass</a:t>
            </a:r>
            <a:r>
              <a:rPr lang="en-US" b="1" dirty="0"/>
              <a:t>:</a:t>
            </a:r>
            <a:r>
              <a:rPr lang="en-US" dirty="0"/>
              <a:t>  107.92g Al  +  96.00g O</a:t>
            </a:r>
            <a:r>
              <a:rPr lang="en-US" baseline="-25000" dirty="0"/>
              <a:t>2</a:t>
            </a:r>
            <a:r>
              <a:rPr lang="en-US" dirty="0"/>
              <a:t>  </a:t>
            </a:r>
            <a:r>
              <a:rPr lang="en-US" dirty="0">
                <a:sym typeface="Wingdings"/>
              </a:rPr>
              <a:t></a:t>
            </a:r>
            <a:r>
              <a:rPr lang="en-US" dirty="0"/>
              <a:t>  203.92g Al</a:t>
            </a:r>
            <a:r>
              <a:rPr lang="en-US" baseline="-25000" dirty="0"/>
              <a:t>2</a:t>
            </a:r>
            <a:r>
              <a:rPr lang="en-US" dirty="0"/>
              <a:t>O</a:t>
            </a:r>
            <a:r>
              <a:rPr lang="en-US" baseline="-25000" dirty="0"/>
              <a:t>3</a:t>
            </a:r>
            <a:endParaRPr lang="en-US" dirty="0"/>
          </a:p>
          <a:p>
            <a:pPr marL="365760" indent="-256032" fontAlgn="auto">
              <a:spcAft>
                <a:spcPts val="0"/>
              </a:spcAft>
              <a:buFont typeface="Wingdings 3"/>
              <a:buNone/>
              <a:defRPr/>
            </a:pPr>
            <a:r>
              <a:rPr lang="en-US" dirty="0"/>
              <a:t> </a:t>
            </a:r>
          </a:p>
          <a:p>
            <a:pPr marL="365760" indent="-256032" fontAlgn="auto">
              <a:spcAft>
                <a:spcPts val="0"/>
              </a:spcAft>
              <a:buFont typeface="Wingdings 3"/>
              <a:buNone/>
              <a:defRPr/>
            </a:pPr>
            <a:r>
              <a:rPr lang="en-US" dirty="0"/>
              <a:t>Thanks to the Law of Conservation of Mass, we know that mass must be </a:t>
            </a:r>
            <a:r>
              <a:rPr lang="en-US" b="1" dirty="0">
                <a:solidFill>
                  <a:srgbClr val="FF0000"/>
                </a:solidFill>
              </a:rPr>
              <a:t>conserved</a:t>
            </a:r>
            <a:r>
              <a:rPr lang="en-US" dirty="0"/>
              <a:t>:</a:t>
            </a:r>
          </a:p>
          <a:p>
            <a:pPr marL="365760" indent="-256032" fontAlgn="auto">
              <a:spcAft>
                <a:spcPts val="0"/>
              </a:spcAft>
              <a:buFont typeface="Wingdings 3"/>
              <a:buNone/>
              <a:defRPr/>
            </a:pPr>
            <a:r>
              <a:rPr lang="en-US" dirty="0"/>
              <a:t> </a:t>
            </a:r>
          </a:p>
          <a:p>
            <a:pPr marL="365760" indent="-256032" algn="ctr" fontAlgn="auto">
              <a:spcAft>
                <a:spcPts val="0"/>
              </a:spcAft>
              <a:buFont typeface="Wingdings 3"/>
              <a:buNone/>
              <a:defRPr/>
            </a:pPr>
            <a:r>
              <a:rPr lang="en-US" dirty="0"/>
              <a:t>203.92g Al and O</a:t>
            </a:r>
            <a:r>
              <a:rPr lang="en-US" baseline="-25000" dirty="0"/>
              <a:t>2</a:t>
            </a:r>
            <a:r>
              <a:rPr lang="en-US" dirty="0"/>
              <a:t> </a:t>
            </a:r>
            <a:r>
              <a:rPr lang="en-US" dirty="0">
                <a:sym typeface="Wingdings"/>
              </a:rPr>
              <a:t></a:t>
            </a:r>
            <a:r>
              <a:rPr lang="en-US" dirty="0"/>
              <a:t> 203.92g Al</a:t>
            </a:r>
            <a:r>
              <a:rPr lang="en-US" baseline="-25000" dirty="0"/>
              <a:t>2</a:t>
            </a:r>
            <a:r>
              <a:rPr lang="en-US" dirty="0"/>
              <a:t>O</a:t>
            </a:r>
            <a:r>
              <a:rPr lang="en-US" baseline="-25000" dirty="0"/>
              <a:t>3</a:t>
            </a:r>
            <a:endParaRPr lang="en-US" dirty="0"/>
          </a:p>
          <a:p>
            <a:pPr marL="365760" indent="-256032" fontAlgn="auto">
              <a:spcAft>
                <a:spcPts val="0"/>
              </a:spcAft>
              <a:buFont typeface="Wingdings 3"/>
              <a:buNone/>
              <a:defRPr/>
            </a:pPr>
            <a:r>
              <a:rPr lang="en-US" dirty="0"/>
              <a:t> </a:t>
            </a:r>
          </a:p>
          <a:p>
            <a:pPr marL="365760" indent="-256032" fontAlgn="auto">
              <a:spcAft>
                <a:spcPts val="0"/>
              </a:spcAft>
              <a:buFont typeface="Wingdings 3"/>
              <a:buChar char=""/>
              <a:defRPr/>
            </a:pPr>
            <a:endParaRPr lang="en-US" dirty="0"/>
          </a:p>
        </p:txBody>
      </p:sp>
      <p:sp>
        <p:nvSpPr>
          <p:cNvPr id="3" name="Title 2"/>
          <p:cNvSpPr>
            <a:spLocks noGrp="1"/>
          </p:cNvSpPr>
          <p:nvPr>
            <p:ph type="title"/>
          </p:nvPr>
        </p:nvSpPr>
        <p:spPr/>
        <p:txBody>
          <a:bodyPr>
            <a:normAutofit fontScale="90000"/>
          </a:bodyPr>
          <a:lstStyle/>
          <a:p>
            <a:pPr fontAlgn="auto">
              <a:spcAft>
                <a:spcPts val="0"/>
              </a:spcAft>
              <a:defRPr/>
            </a:pPr>
            <a:r>
              <a:rPr lang="en-US" dirty="0"/>
              <a:t>EXAMPLE – THIS IS ON THE TEST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Content Placeholder 1"/>
          <p:cNvSpPr>
            <a:spLocks noGrp="1"/>
          </p:cNvSpPr>
          <p:nvPr>
            <p:ph idx="1"/>
          </p:nvPr>
        </p:nvSpPr>
        <p:spPr/>
        <p:txBody>
          <a:bodyPr/>
          <a:lstStyle/>
          <a:p>
            <a:pPr>
              <a:buFont typeface="Wingdings" panose="05000000000000000000" pitchFamily="2" charset="2"/>
              <a:buChar char="§"/>
            </a:pPr>
            <a:r>
              <a:rPr lang="en-US" dirty="0"/>
              <a:t>The mole ratio is the </a:t>
            </a:r>
            <a:r>
              <a:rPr lang="en-US" b="1" dirty="0">
                <a:solidFill>
                  <a:srgbClr val="FF0000"/>
                </a:solidFill>
              </a:rPr>
              <a:t>ratio</a:t>
            </a:r>
            <a:r>
              <a:rPr lang="en-US" dirty="0"/>
              <a:t> between the </a:t>
            </a:r>
            <a:r>
              <a:rPr lang="en-US" b="1" dirty="0">
                <a:solidFill>
                  <a:srgbClr val="FF0000"/>
                </a:solidFill>
              </a:rPr>
              <a:t>numbers of moles </a:t>
            </a:r>
            <a:r>
              <a:rPr lang="en-US" dirty="0"/>
              <a:t>of any two substances in a </a:t>
            </a:r>
            <a:r>
              <a:rPr lang="en-US" b="1" dirty="0">
                <a:solidFill>
                  <a:srgbClr val="FF0000"/>
                </a:solidFill>
              </a:rPr>
              <a:t>balanced</a:t>
            </a:r>
            <a:r>
              <a:rPr lang="en-US" dirty="0"/>
              <a:t> chemical equation.  </a:t>
            </a:r>
          </a:p>
          <a:p>
            <a:pPr>
              <a:buFont typeface="Wingdings" panose="05000000000000000000" pitchFamily="2" charset="2"/>
              <a:buChar char="§"/>
            </a:pPr>
            <a:r>
              <a:rPr lang="en-US" dirty="0"/>
              <a:t>These </a:t>
            </a:r>
            <a:r>
              <a:rPr lang="en-US" b="1" dirty="0">
                <a:solidFill>
                  <a:srgbClr val="FF0000"/>
                </a:solidFill>
              </a:rPr>
              <a:t>define</a:t>
            </a:r>
            <a:r>
              <a:rPr lang="en-US" dirty="0"/>
              <a:t> all the mole relationships in the chemical equation.</a:t>
            </a:r>
          </a:p>
          <a:p>
            <a:pPr>
              <a:buFont typeface="Wingdings 3" pitchFamily="18" charset="2"/>
              <a:buNone/>
            </a:pPr>
            <a:r>
              <a:rPr lang="en-US" dirty="0"/>
              <a:t> </a:t>
            </a:r>
          </a:p>
          <a:p>
            <a:pPr algn="ctr">
              <a:buFont typeface="Wingdings 3" pitchFamily="18" charset="2"/>
              <a:buNone/>
            </a:pPr>
            <a:r>
              <a:rPr lang="en-US" dirty="0"/>
              <a:t>4Al</a:t>
            </a:r>
            <a:r>
              <a:rPr lang="en-US" baseline="-25000" dirty="0"/>
              <a:t>(s)</a:t>
            </a:r>
            <a:r>
              <a:rPr lang="en-US" dirty="0"/>
              <a:t>  +  3O</a:t>
            </a:r>
            <a:r>
              <a:rPr lang="en-US" baseline="-25000" dirty="0"/>
              <a:t>2 (g)</a:t>
            </a:r>
            <a:r>
              <a:rPr lang="en-US" dirty="0"/>
              <a:t>  </a:t>
            </a:r>
            <a:r>
              <a:rPr lang="en-US" dirty="0">
                <a:sym typeface="Wingdings" pitchFamily="2" charset="2"/>
              </a:rPr>
              <a:t></a:t>
            </a:r>
            <a:r>
              <a:rPr lang="en-US" dirty="0"/>
              <a:t>  2Al</a:t>
            </a:r>
            <a:r>
              <a:rPr lang="en-US" baseline="-25000" dirty="0"/>
              <a:t>2</a:t>
            </a:r>
            <a:r>
              <a:rPr lang="en-US" dirty="0"/>
              <a:t>O</a:t>
            </a:r>
            <a:r>
              <a:rPr lang="en-US" baseline="-25000" dirty="0"/>
              <a:t>3 (s)</a:t>
            </a:r>
            <a:endParaRPr lang="en-US" dirty="0"/>
          </a:p>
          <a:p>
            <a:pPr>
              <a:buFont typeface="Wingdings 3" pitchFamily="18" charset="2"/>
              <a:buNone/>
            </a:pPr>
            <a:r>
              <a:rPr lang="en-US" dirty="0"/>
              <a:t> </a:t>
            </a:r>
          </a:p>
          <a:p>
            <a:pPr>
              <a:buFont typeface="Wingdings" panose="05000000000000000000" pitchFamily="2" charset="2"/>
              <a:buChar char="§"/>
            </a:pPr>
            <a:r>
              <a:rPr lang="en-US" b="1" dirty="0">
                <a:solidFill>
                  <a:srgbClr val="FF0000"/>
                </a:solidFill>
              </a:rPr>
              <a:t>4</a:t>
            </a:r>
            <a:r>
              <a:rPr lang="en-US" dirty="0"/>
              <a:t> moles of Al react with </a:t>
            </a:r>
            <a:r>
              <a:rPr lang="en-US" b="1" dirty="0">
                <a:solidFill>
                  <a:srgbClr val="FF0000"/>
                </a:solidFill>
              </a:rPr>
              <a:t>3</a:t>
            </a:r>
            <a:r>
              <a:rPr lang="en-US" dirty="0"/>
              <a:t> moles of oxygen gas to form </a:t>
            </a:r>
            <a:r>
              <a:rPr lang="en-US" b="1" dirty="0">
                <a:solidFill>
                  <a:srgbClr val="FF0000"/>
                </a:solidFill>
              </a:rPr>
              <a:t>2</a:t>
            </a:r>
            <a:r>
              <a:rPr lang="en-US" dirty="0"/>
              <a:t> moles of aluminum oxide.</a:t>
            </a:r>
          </a:p>
          <a:p>
            <a:endParaRPr lang="en-US" dirty="0"/>
          </a:p>
        </p:txBody>
      </p:sp>
      <p:sp>
        <p:nvSpPr>
          <p:cNvPr id="3" name="Title 2"/>
          <p:cNvSpPr>
            <a:spLocks noGrp="1"/>
          </p:cNvSpPr>
          <p:nvPr>
            <p:ph type="title"/>
          </p:nvPr>
        </p:nvSpPr>
        <p:spPr/>
        <p:txBody>
          <a:bodyPr>
            <a:normAutofit/>
          </a:bodyPr>
          <a:lstStyle/>
          <a:p>
            <a:pPr fontAlgn="auto">
              <a:spcAft>
                <a:spcPts val="0"/>
              </a:spcAft>
              <a:defRPr/>
            </a:pPr>
            <a:r>
              <a:rPr lang="en-US" sz="4800" dirty="0"/>
              <a:t>MOLE RATIOS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1">
                                            <p:txEl>
                                              <p:pRg st="0" end="0"/>
                                            </p:txEl>
                                          </p:spTgt>
                                        </p:tgtEl>
                                        <p:attrNameLst>
                                          <p:attrName>style.visibility</p:attrName>
                                        </p:attrNameLst>
                                      </p:cBhvr>
                                      <p:to>
                                        <p:strVal val="visible"/>
                                      </p:to>
                                    </p:set>
                                    <p:anim calcmode="lin" valueType="num">
                                      <p:cBhvr additive="base">
                                        <p:cTn id="7" dur="500" fill="hold"/>
                                        <p:tgtEl>
                                          <p:spTgt spid="2048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1">
                                            <p:txEl>
                                              <p:pRg st="1" end="1"/>
                                            </p:txEl>
                                          </p:spTgt>
                                        </p:tgtEl>
                                        <p:attrNameLst>
                                          <p:attrName>style.visibility</p:attrName>
                                        </p:attrNameLst>
                                      </p:cBhvr>
                                      <p:to>
                                        <p:strVal val="visible"/>
                                      </p:to>
                                    </p:set>
                                    <p:anim calcmode="lin" valueType="num">
                                      <p:cBhvr additive="base">
                                        <p:cTn id="13" dur="500" fill="hold"/>
                                        <p:tgtEl>
                                          <p:spTgt spid="2048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481">
                                            <p:txEl>
                                              <p:pRg st="2" end="2"/>
                                            </p:txEl>
                                          </p:spTgt>
                                        </p:tgtEl>
                                        <p:attrNameLst>
                                          <p:attrName>style.visibility</p:attrName>
                                        </p:attrNameLst>
                                      </p:cBhvr>
                                      <p:to>
                                        <p:strVal val="visible"/>
                                      </p:to>
                                    </p:set>
                                    <p:anim calcmode="lin" valueType="num">
                                      <p:cBhvr additive="base">
                                        <p:cTn id="19" dur="500" fill="hold"/>
                                        <p:tgtEl>
                                          <p:spTgt spid="2048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481">
                                            <p:txEl>
                                              <p:pRg st="3" end="3"/>
                                            </p:txEl>
                                          </p:spTgt>
                                        </p:tgtEl>
                                        <p:attrNameLst>
                                          <p:attrName>style.visibility</p:attrName>
                                        </p:attrNameLst>
                                      </p:cBhvr>
                                      <p:to>
                                        <p:strVal val="visible"/>
                                      </p:to>
                                    </p:set>
                                    <p:anim calcmode="lin" valueType="num">
                                      <p:cBhvr additive="base">
                                        <p:cTn id="25" dur="500" fill="hold"/>
                                        <p:tgtEl>
                                          <p:spTgt spid="2048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481">
                                            <p:txEl>
                                              <p:pRg st="4" end="4"/>
                                            </p:txEl>
                                          </p:spTgt>
                                        </p:tgtEl>
                                        <p:attrNameLst>
                                          <p:attrName>style.visibility</p:attrName>
                                        </p:attrNameLst>
                                      </p:cBhvr>
                                      <p:to>
                                        <p:strVal val="visible"/>
                                      </p:to>
                                    </p:set>
                                    <p:anim calcmode="lin" valueType="num">
                                      <p:cBhvr additive="base">
                                        <p:cTn id="31" dur="500" fill="hold"/>
                                        <p:tgtEl>
                                          <p:spTgt spid="2048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48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481">
                                            <p:txEl>
                                              <p:pRg st="5" end="5"/>
                                            </p:txEl>
                                          </p:spTgt>
                                        </p:tgtEl>
                                        <p:attrNameLst>
                                          <p:attrName>style.visibility</p:attrName>
                                        </p:attrNameLst>
                                      </p:cBhvr>
                                      <p:to>
                                        <p:strVal val="visible"/>
                                      </p:to>
                                    </p:set>
                                    <p:anim calcmode="lin" valueType="num">
                                      <p:cBhvr additive="base">
                                        <p:cTn id="37" dur="500" fill="hold"/>
                                        <p:tgtEl>
                                          <p:spTgt spid="2048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48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Content Placeholder 1"/>
          <p:cNvSpPr>
            <a:spLocks noGrp="1"/>
          </p:cNvSpPr>
          <p:nvPr>
            <p:ph idx="1"/>
          </p:nvPr>
        </p:nvSpPr>
        <p:spPr/>
        <p:txBody>
          <a:bodyPr/>
          <a:lstStyle/>
          <a:p>
            <a:pPr>
              <a:buFont typeface="Wingdings 3" pitchFamily="18" charset="2"/>
              <a:buNone/>
            </a:pPr>
            <a:r>
              <a:rPr lang="en-US" u="sng" dirty="0"/>
              <a:t>4 </a:t>
            </a:r>
            <a:r>
              <a:rPr lang="en-US" u="sng" dirty="0" err="1"/>
              <a:t>mol</a:t>
            </a:r>
            <a:r>
              <a:rPr lang="en-US" u="sng" dirty="0"/>
              <a:t> Al</a:t>
            </a:r>
            <a:r>
              <a:rPr lang="en-US" dirty="0"/>
              <a:t>			</a:t>
            </a:r>
            <a:r>
              <a:rPr lang="en-US" u="sng" dirty="0"/>
              <a:t>3 </a:t>
            </a:r>
            <a:r>
              <a:rPr lang="en-US" u="sng" dirty="0" err="1"/>
              <a:t>mol</a:t>
            </a:r>
            <a:r>
              <a:rPr lang="en-US" u="sng" dirty="0"/>
              <a:t> O</a:t>
            </a:r>
            <a:r>
              <a:rPr lang="en-US" u="sng" baseline="-25000" dirty="0"/>
              <a:t>2</a:t>
            </a:r>
            <a:r>
              <a:rPr lang="en-US" dirty="0"/>
              <a:t>		</a:t>
            </a:r>
          </a:p>
          <a:p>
            <a:pPr>
              <a:buFont typeface="Wingdings 3" pitchFamily="18" charset="2"/>
              <a:buNone/>
            </a:pPr>
            <a:r>
              <a:rPr lang="en-US" dirty="0"/>
              <a:t>3 </a:t>
            </a:r>
            <a:r>
              <a:rPr lang="en-US" dirty="0" err="1"/>
              <a:t>mol</a:t>
            </a:r>
            <a:r>
              <a:rPr lang="en-US" dirty="0"/>
              <a:t> O</a:t>
            </a:r>
            <a:r>
              <a:rPr lang="en-US" baseline="-25000" dirty="0"/>
              <a:t>2</a:t>
            </a:r>
            <a:r>
              <a:rPr lang="en-US" dirty="0"/>
              <a:t>			4 </a:t>
            </a:r>
            <a:r>
              <a:rPr lang="en-US" dirty="0" err="1"/>
              <a:t>mol</a:t>
            </a:r>
            <a:r>
              <a:rPr lang="en-US" dirty="0"/>
              <a:t> Al		</a:t>
            </a:r>
            <a:endParaRPr lang="en-US" u="sng" dirty="0"/>
          </a:p>
          <a:p>
            <a:pPr>
              <a:buFont typeface="Wingdings 3" pitchFamily="18" charset="2"/>
              <a:buNone/>
            </a:pPr>
            <a:endParaRPr lang="en-US" u="sng" dirty="0"/>
          </a:p>
          <a:p>
            <a:pPr>
              <a:buFont typeface="Wingdings 3" pitchFamily="18" charset="2"/>
              <a:buNone/>
            </a:pPr>
            <a:r>
              <a:rPr lang="en-US" u="sng" dirty="0"/>
              <a:t>2 </a:t>
            </a:r>
            <a:r>
              <a:rPr lang="en-US" u="sng" dirty="0" err="1"/>
              <a:t>mol</a:t>
            </a:r>
            <a:r>
              <a:rPr lang="en-US" u="sng" dirty="0"/>
              <a:t> Al</a:t>
            </a:r>
            <a:r>
              <a:rPr lang="en-US" u="sng" baseline="-25000" dirty="0"/>
              <a:t>2</a:t>
            </a:r>
            <a:r>
              <a:rPr lang="en-US" u="sng" dirty="0"/>
              <a:t>O</a:t>
            </a:r>
            <a:r>
              <a:rPr lang="en-US" u="sng" baseline="-25000" dirty="0"/>
              <a:t>3</a:t>
            </a:r>
            <a:r>
              <a:rPr lang="en-US" baseline="-25000" dirty="0"/>
              <a:t>		</a:t>
            </a:r>
            <a:r>
              <a:rPr lang="en-US" u="sng" dirty="0"/>
              <a:t> 4 </a:t>
            </a:r>
            <a:r>
              <a:rPr lang="en-US" u="sng" dirty="0" err="1"/>
              <a:t>mol</a:t>
            </a:r>
            <a:r>
              <a:rPr lang="en-US" u="sng" dirty="0"/>
              <a:t> Al</a:t>
            </a:r>
            <a:r>
              <a:rPr lang="en-US" dirty="0"/>
              <a:t>	</a:t>
            </a:r>
          </a:p>
          <a:p>
            <a:pPr>
              <a:buFont typeface="Wingdings 3" pitchFamily="18" charset="2"/>
              <a:buNone/>
            </a:pPr>
            <a:r>
              <a:rPr lang="en-US" dirty="0"/>
              <a:t>  4 </a:t>
            </a:r>
            <a:r>
              <a:rPr lang="en-US" dirty="0" err="1"/>
              <a:t>mol</a:t>
            </a:r>
            <a:r>
              <a:rPr lang="en-US" dirty="0"/>
              <a:t> Al			 2 </a:t>
            </a:r>
            <a:r>
              <a:rPr lang="en-US" dirty="0" err="1"/>
              <a:t>mol</a:t>
            </a:r>
            <a:r>
              <a:rPr lang="en-US" dirty="0"/>
              <a:t> Al</a:t>
            </a:r>
            <a:r>
              <a:rPr lang="en-US" baseline="-25000" dirty="0"/>
              <a:t>2</a:t>
            </a:r>
            <a:r>
              <a:rPr lang="en-US" dirty="0"/>
              <a:t>O</a:t>
            </a:r>
            <a:r>
              <a:rPr lang="en-US" baseline="-25000" dirty="0"/>
              <a:t>3</a:t>
            </a:r>
            <a:endParaRPr lang="en-US" dirty="0"/>
          </a:p>
          <a:p>
            <a:pPr>
              <a:buFont typeface="Wingdings 3" pitchFamily="18" charset="2"/>
              <a:buNone/>
            </a:pPr>
            <a:endParaRPr lang="en-US" dirty="0"/>
          </a:p>
          <a:p>
            <a:pPr>
              <a:buFont typeface="Wingdings 3" pitchFamily="18" charset="2"/>
              <a:buNone/>
            </a:pPr>
            <a:r>
              <a:rPr lang="en-US" u="sng" dirty="0"/>
              <a:t>3 </a:t>
            </a:r>
            <a:r>
              <a:rPr lang="en-US" u="sng" dirty="0" err="1"/>
              <a:t>mol</a:t>
            </a:r>
            <a:r>
              <a:rPr lang="en-US" u="sng" dirty="0"/>
              <a:t> O</a:t>
            </a:r>
            <a:r>
              <a:rPr lang="en-US" u="sng" baseline="-25000" dirty="0"/>
              <a:t>2</a:t>
            </a:r>
            <a:r>
              <a:rPr lang="en-US" dirty="0"/>
              <a:t>			</a:t>
            </a:r>
            <a:r>
              <a:rPr lang="en-US" u="sng" dirty="0"/>
              <a:t>2 </a:t>
            </a:r>
            <a:r>
              <a:rPr lang="en-US" u="sng" dirty="0" err="1"/>
              <a:t>mol</a:t>
            </a:r>
            <a:r>
              <a:rPr lang="en-US" u="sng" dirty="0"/>
              <a:t> Al</a:t>
            </a:r>
            <a:r>
              <a:rPr lang="en-US" u="sng" baseline="-25000" dirty="0"/>
              <a:t>2</a:t>
            </a:r>
            <a:r>
              <a:rPr lang="en-US" u="sng" dirty="0"/>
              <a:t>O</a:t>
            </a:r>
            <a:r>
              <a:rPr lang="en-US" u="sng" baseline="-25000" dirty="0"/>
              <a:t>3</a:t>
            </a:r>
            <a:endParaRPr lang="en-US" dirty="0"/>
          </a:p>
          <a:p>
            <a:pPr>
              <a:buFont typeface="Wingdings 3" pitchFamily="18" charset="2"/>
              <a:buNone/>
            </a:pPr>
            <a:r>
              <a:rPr lang="en-US" dirty="0"/>
              <a:t>2 </a:t>
            </a:r>
            <a:r>
              <a:rPr lang="en-US" dirty="0" err="1"/>
              <a:t>mol</a:t>
            </a:r>
            <a:r>
              <a:rPr lang="en-US" dirty="0"/>
              <a:t> Al</a:t>
            </a:r>
            <a:r>
              <a:rPr lang="en-US" baseline="-25000" dirty="0"/>
              <a:t>2</a:t>
            </a:r>
            <a:r>
              <a:rPr lang="en-US" dirty="0"/>
              <a:t>O</a:t>
            </a:r>
            <a:r>
              <a:rPr lang="en-US" baseline="-25000" dirty="0"/>
              <a:t>3	    	</a:t>
            </a:r>
            <a:r>
              <a:rPr lang="en-US" dirty="0"/>
              <a:t>3 </a:t>
            </a:r>
            <a:r>
              <a:rPr lang="en-US" dirty="0" err="1"/>
              <a:t>mol</a:t>
            </a:r>
            <a:r>
              <a:rPr lang="en-US" dirty="0"/>
              <a:t> O</a:t>
            </a:r>
            <a:r>
              <a:rPr lang="en-US" baseline="-25000" dirty="0"/>
              <a:t>2</a:t>
            </a:r>
            <a:endParaRPr lang="en-US" dirty="0"/>
          </a:p>
          <a:p>
            <a:endParaRPr lang="en-US" dirty="0"/>
          </a:p>
        </p:txBody>
      </p:sp>
      <p:sp>
        <p:nvSpPr>
          <p:cNvPr id="3" name="Title 2"/>
          <p:cNvSpPr>
            <a:spLocks noGrp="1"/>
          </p:cNvSpPr>
          <p:nvPr>
            <p:ph type="title"/>
          </p:nvPr>
        </p:nvSpPr>
        <p:spPr/>
        <p:txBody>
          <a:bodyPr>
            <a:normAutofit/>
          </a:bodyPr>
          <a:lstStyle/>
          <a:p>
            <a:pPr fontAlgn="auto">
              <a:spcAft>
                <a:spcPts val="0"/>
              </a:spcAft>
              <a:defRPr/>
            </a:pPr>
            <a:r>
              <a:rPr lang="en-US" sz="4800" dirty="0"/>
              <a:t>MOLE RATIOS</a:t>
            </a:r>
          </a:p>
        </p:txBody>
      </p:sp>
      <p:sp>
        <p:nvSpPr>
          <p:cNvPr id="2" name="TextBox 1"/>
          <p:cNvSpPr txBox="1"/>
          <p:nvPr/>
        </p:nvSpPr>
        <p:spPr>
          <a:xfrm>
            <a:off x="2667000" y="5576213"/>
            <a:ext cx="5943600" cy="861774"/>
          </a:xfrm>
          <a:prstGeom prst="rect">
            <a:avLst/>
          </a:prstGeom>
          <a:noFill/>
        </p:spPr>
        <p:txBody>
          <a:bodyPr wrap="square" rtlCol="0">
            <a:spAutoFit/>
          </a:bodyPr>
          <a:lstStyle/>
          <a:p>
            <a:r>
              <a:rPr lang="en-US" sz="3200" dirty="0"/>
              <a:t>4Al</a:t>
            </a:r>
            <a:r>
              <a:rPr lang="en-US" sz="3200" baseline="-25000" dirty="0"/>
              <a:t>(s)</a:t>
            </a:r>
            <a:r>
              <a:rPr lang="en-US" sz="3200" dirty="0"/>
              <a:t>  +  3O</a:t>
            </a:r>
            <a:r>
              <a:rPr lang="en-US" sz="3200" baseline="-25000" dirty="0"/>
              <a:t>2 (g)</a:t>
            </a:r>
            <a:r>
              <a:rPr lang="en-US" sz="3200" dirty="0"/>
              <a:t>  </a:t>
            </a:r>
            <a:r>
              <a:rPr lang="en-US" sz="3200" dirty="0">
                <a:sym typeface="Wingdings" pitchFamily="2" charset="2"/>
              </a:rPr>
              <a:t></a:t>
            </a:r>
            <a:r>
              <a:rPr lang="en-US" sz="3200" dirty="0"/>
              <a:t>  2Al</a:t>
            </a:r>
            <a:r>
              <a:rPr lang="en-US" sz="3200" baseline="-25000" dirty="0"/>
              <a:t>2</a:t>
            </a:r>
            <a:r>
              <a:rPr lang="en-US" sz="3200" dirty="0"/>
              <a:t>O</a:t>
            </a:r>
            <a:r>
              <a:rPr lang="en-US" sz="3200" baseline="-25000" dirty="0"/>
              <a:t>3 (s</a:t>
            </a:r>
            <a:r>
              <a:rPr lang="en-US" baseline="-25000" dirty="0"/>
              <a:t>)</a:t>
            </a: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505">
                                            <p:txEl>
                                              <p:pRg st="0" end="0"/>
                                            </p:txEl>
                                          </p:spTgt>
                                        </p:tgtEl>
                                        <p:attrNameLst>
                                          <p:attrName>style.visibility</p:attrName>
                                        </p:attrNameLst>
                                      </p:cBhvr>
                                      <p:to>
                                        <p:strVal val="visible"/>
                                      </p:to>
                                    </p:set>
                                    <p:anim calcmode="lin" valueType="num">
                                      <p:cBhvr additive="base">
                                        <p:cTn id="7" dur="500" fill="hold"/>
                                        <p:tgtEl>
                                          <p:spTgt spid="2150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505">
                                            <p:txEl>
                                              <p:pRg st="1" end="1"/>
                                            </p:txEl>
                                          </p:spTgt>
                                        </p:tgtEl>
                                        <p:attrNameLst>
                                          <p:attrName>style.visibility</p:attrName>
                                        </p:attrNameLst>
                                      </p:cBhvr>
                                      <p:to>
                                        <p:strVal val="visible"/>
                                      </p:to>
                                    </p:set>
                                    <p:anim calcmode="lin" valueType="num">
                                      <p:cBhvr additive="base">
                                        <p:cTn id="11" dur="500" fill="hold"/>
                                        <p:tgtEl>
                                          <p:spTgt spid="2150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50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1505">
                                            <p:txEl>
                                              <p:pRg st="3" end="3"/>
                                            </p:txEl>
                                          </p:spTgt>
                                        </p:tgtEl>
                                        <p:attrNameLst>
                                          <p:attrName>style.visibility</p:attrName>
                                        </p:attrNameLst>
                                      </p:cBhvr>
                                      <p:to>
                                        <p:strVal val="visible"/>
                                      </p:to>
                                    </p:set>
                                    <p:anim calcmode="lin" valueType="num">
                                      <p:cBhvr additive="base">
                                        <p:cTn id="17" dur="500" fill="hold"/>
                                        <p:tgtEl>
                                          <p:spTgt spid="2150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50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505">
                                            <p:txEl>
                                              <p:pRg st="4" end="4"/>
                                            </p:txEl>
                                          </p:spTgt>
                                        </p:tgtEl>
                                        <p:attrNameLst>
                                          <p:attrName>style.visibility</p:attrName>
                                        </p:attrNameLst>
                                      </p:cBhvr>
                                      <p:to>
                                        <p:strVal val="visible"/>
                                      </p:to>
                                    </p:set>
                                    <p:anim calcmode="lin" valueType="num">
                                      <p:cBhvr additive="base">
                                        <p:cTn id="21" dur="500" fill="hold"/>
                                        <p:tgtEl>
                                          <p:spTgt spid="2150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50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1505">
                                            <p:txEl>
                                              <p:pRg st="6" end="6"/>
                                            </p:txEl>
                                          </p:spTgt>
                                        </p:tgtEl>
                                        <p:attrNameLst>
                                          <p:attrName>style.visibility</p:attrName>
                                        </p:attrNameLst>
                                      </p:cBhvr>
                                      <p:to>
                                        <p:strVal val="visible"/>
                                      </p:to>
                                    </p:set>
                                    <p:anim calcmode="lin" valueType="num">
                                      <p:cBhvr additive="base">
                                        <p:cTn id="27" dur="500" fill="hold"/>
                                        <p:tgtEl>
                                          <p:spTgt spid="21505">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1505">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1505">
                                            <p:txEl>
                                              <p:pRg st="7" end="7"/>
                                            </p:txEl>
                                          </p:spTgt>
                                        </p:tgtEl>
                                        <p:attrNameLst>
                                          <p:attrName>style.visibility</p:attrName>
                                        </p:attrNameLst>
                                      </p:cBhvr>
                                      <p:to>
                                        <p:strVal val="visible"/>
                                      </p:to>
                                    </p:set>
                                    <p:anim calcmode="lin" valueType="num">
                                      <p:cBhvr additive="base">
                                        <p:cTn id="31" dur="500" fill="hold"/>
                                        <p:tgtEl>
                                          <p:spTgt spid="21505">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50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dirty="0"/>
              <a:t>This is the part of chemistry that deals with the </a:t>
            </a:r>
            <a:r>
              <a:rPr lang="en-US" b="1" dirty="0">
                <a:solidFill>
                  <a:srgbClr val="FF0000"/>
                </a:solidFill>
              </a:rPr>
              <a:t>amounts of substances </a:t>
            </a:r>
            <a:r>
              <a:rPr lang="en-US" dirty="0"/>
              <a:t>involved in chemical reactions (reactants and products). </a:t>
            </a:r>
          </a:p>
          <a:p>
            <a:pPr marL="109537" lvl="0" indent="0">
              <a:buNone/>
            </a:pPr>
            <a:r>
              <a:rPr lang="en-US" dirty="0"/>
              <a:t> </a:t>
            </a:r>
          </a:p>
          <a:p>
            <a:pPr lvl="0"/>
            <a:r>
              <a:rPr lang="en-US" b="1" dirty="0">
                <a:solidFill>
                  <a:srgbClr val="FF0000"/>
                </a:solidFill>
              </a:rPr>
              <a:t>Costs</a:t>
            </a:r>
            <a:r>
              <a:rPr lang="en-US" dirty="0"/>
              <a:t> for consumer products are kept low because stoichiometric calculations allow scientists to </a:t>
            </a:r>
            <a:r>
              <a:rPr lang="en-US" b="1" dirty="0">
                <a:solidFill>
                  <a:srgbClr val="FF0000"/>
                </a:solidFill>
              </a:rPr>
              <a:t>increase efficiency</a:t>
            </a:r>
            <a:r>
              <a:rPr lang="en-US" dirty="0"/>
              <a:t>.</a:t>
            </a:r>
          </a:p>
          <a:p>
            <a:pPr marL="365760" indent="-256032" fontAlgn="auto">
              <a:spcAft>
                <a:spcPts val="0"/>
              </a:spcAft>
              <a:buFont typeface="Wingdings 3"/>
              <a:buChar char=""/>
              <a:defRPr/>
            </a:pPr>
            <a:endParaRPr lang="en-US" dirty="0"/>
          </a:p>
        </p:txBody>
      </p:sp>
      <p:sp>
        <p:nvSpPr>
          <p:cNvPr id="3" name="Title 2"/>
          <p:cNvSpPr>
            <a:spLocks noGrp="1"/>
          </p:cNvSpPr>
          <p:nvPr>
            <p:ph type="title"/>
          </p:nvPr>
        </p:nvSpPr>
        <p:spPr/>
        <p:txBody>
          <a:bodyPr>
            <a:normAutofit/>
          </a:bodyPr>
          <a:lstStyle/>
          <a:p>
            <a:pPr fontAlgn="auto">
              <a:spcAft>
                <a:spcPts val="0"/>
              </a:spcAft>
              <a:defRPr/>
            </a:pPr>
            <a:r>
              <a:rPr lang="en-US" sz="4800" dirty="0"/>
              <a:t>STOICHIOMETRY</a:t>
            </a:r>
          </a:p>
        </p:txBody>
      </p:sp>
    </p:spTree>
    <p:extLst>
      <p:ext uri="{BB962C8B-B14F-4D97-AF65-F5344CB8AC3E}">
        <p14:creationId xmlns:p14="http://schemas.microsoft.com/office/powerpoint/2010/main" val="397535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1"/>
          <p:cNvSpPr>
            <a:spLocks noGrp="1"/>
          </p:cNvSpPr>
          <p:nvPr>
            <p:ph idx="1"/>
          </p:nvPr>
        </p:nvSpPr>
        <p:spPr/>
        <p:txBody>
          <a:bodyPr/>
          <a:lstStyle/>
          <a:p>
            <a:pPr algn="ctr">
              <a:buFont typeface="Wingdings 3" pitchFamily="18" charset="2"/>
              <a:buNone/>
            </a:pPr>
            <a:r>
              <a:rPr lang="en-US" dirty="0"/>
              <a:t>0.01</a:t>
            </a:r>
            <a:r>
              <a:rPr lang="en-US" i="1" dirty="0"/>
              <a:t>M</a:t>
            </a:r>
            <a:r>
              <a:rPr lang="en-US" dirty="0"/>
              <a:t> KMnO</a:t>
            </a:r>
            <a:r>
              <a:rPr lang="en-US" baseline="-25000" dirty="0"/>
              <a:t>4</a:t>
            </a:r>
            <a:r>
              <a:rPr lang="en-US" dirty="0"/>
              <a:t>  and 0.01</a:t>
            </a:r>
            <a:r>
              <a:rPr lang="en-US" i="1" dirty="0"/>
              <a:t>M</a:t>
            </a:r>
            <a:r>
              <a:rPr lang="en-US" dirty="0"/>
              <a:t> NaHSO</a:t>
            </a:r>
            <a:r>
              <a:rPr lang="en-US" baseline="-25000" dirty="0"/>
              <a:t>3</a:t>
            </a:r>
            <a:endParaRPr lang="en-US" dirty="0"/>
          </a:p>
          <a:p>
            <a:pPr>
              <a:buFont typeface="Wingdings 3" pitchFamily="18" charset="2"/>
              <a:buNone/>
            </a:pPr>
            <a:endParaRPr lang="en-US" dirty="0"/>
          </a:p>
          <a:p>
            <a:pPr marL="628650" indent="-519113">
              <a:buFont typeface="Wingdings 3" pitchFamily="18" charset="2"/>
              <a:buNone/>
            </a:pPr>
            <a:r>
              <a:rPr lang="en-US" dirty="0"/>
              <a:t>1. 	What is the evidence of a chemical reaction?</a:t>
            </a:r>
          </a:p>
          <a:p>
            <a:pPr>
              <a:buFont typeface="Wingdings 3" pitchFamily="18" charset="2"/>
              <a:buNone/>
            </a:pPr>
            <a:r>
              <a:rPr lang="en-US" dirty="0"/>
              <a:t> </a:t>
            </a:r>
          </a:p>
          <a:p>
            <a:pPr>
              <a:buFont typeface="Wingdings 3" pitchFamily="18" charset="2"/>
              <a:buNone/>
            </a:pPr>
            <a:r>
              <a:rPr lang="en-US" dirty="0"/>
              <a:t> </a:t>
            </a:r>
          </a:p>
          <a:p>
            <a:pPr marL="628650" indent="-519113">
              <a:buFont typeface="Wingdings 3" pitchFamily="18" charset="2"/>
              <a:buNone/>
            </a:pPr>
            <a:r>
              <a:rPr lang="en-US" dirty="0"/>
              <a:t>2.  If I continue to add NaHSO</a:t>
            </a:r>
            <a:r>
              <a:rPr lang="en-US" baseline="-25000" dirty="0"/>
              <a:t>3</a:t>
            </a:r>
            <a:r>
              <a:rPr lang="en-US" dirty="0"/>
              <a:t>, what will happen?</a:t>
            </a:r>
          </a:p>
          <a:p>
            <a:endParaRPr lang="en-US" dirty="0"/>
          </a:p>
        </p:txBody>
      </p:sp>
      <p:sp>
        <p:nvSpPr>
          <p:cNvPr id="3" name="Title 2"/>
          <p:cNvSpPr>
            <a:spLocks noGrp="1"/>
          </p:cNvSpPr>
          <p:nvPr>
            <p:ph type="title"/>
          </p:nvPr>
        </p:nvSpPr>
        <p:spPr/>
        <p:txBody>
          <a:bodyPr>
            <a:normAutofit/>
          </a:bodyPr>
          <a:lstStyle/>
          <a:p>
            <a:pPr fontAlgn="auto">
              <a:spcAft>
                <a:spcPts val="0"/>
              </a:spcAft>
              <a:defRPr/>
            </a:pPr>
            <a:r>
              <a:rPr lang="en-US" sz="4800" dirty="0"/>
              <a:t>DEMO</a:t>
            </a:r>
          </a:p>
        </p:txBody>
      </p:sp>
    </p:spTree>
    <p:extLst>
      <p:ext uri="{BB962C8B-B14F-4D97-AF65-F5344CB8AC3E}">
        <p14:creationId xmlns:p14="http://schemas.microsoft.com/office/powerpoint/2010/main" val="186177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1">
                                            <p:txEl>
                                              <p:pRg st="0" end="0"/>
                                            </p:txEl>
                                          </p:spTgt>
                                        </p:tgtEl>
                                        <p:attrNameLst>
                                          <p:attrName>style.visibility</p:attrName>
                                        </p:attrNameLst>
                                      </p:cBhvr>
                                      <p:to>
                                        <p:strVal val="visible"/>
                                      </p:to>
                                    </p:set>
                                    <p:anim calcmode="lin" valueType="num">
                                      <p:cBhvr additive="base">
                                        <p:cTn id="7" dur="500" fill="hold"/>
                                        <p:tgtEl>
                                          <p:spTgt spid="1536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61">
                                            <p:txEl>
                                              <p:pRg st="2" end="2"/>
                                            </p:txEl>
                                          </p:spTgt>
                                        </p:tgtEl>
                                        <p:attrNameLst>
                                          <p:attrName>style.visibility</p:attrName>
                                        </p:attrNameLst>
                                      </p:cBhvr>
                                      <p:to>
                                        <p:strVal val="visible"/>
                                      </p:to>
                                    </p:set>
                                    <p:anim calcmode="lin" valueType="num">
                                      <p:cBhvr additive="base">
                                        <p:cTn id="13" dur="500" fill="hold"/>
                                        <p:tgtEl>
                                          <p:spTgt spid="1536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361">
                                            <p:txEl>
                                              <p:pRg st="3" end="3"/>
                                            </p:txEl>
                                          </p:spTgt>
                                        </p:tgtEl>
                                        <p:attrNameLst>
                                          <p:attrName>style.visibility</p:attrName>
                                        </p:attrNameLst>
                                      </p:cBhvr>
                                      <p:to>
                                        <p:strVal val="visible"/>
                                      </p:to>
                                    </p:set>
                                    <p:anim calcmode="lin" valueType="num">
                                      <p:cBhvr additive="base">
                                        <p:cTn id="19" dur="500" fill="hold"/>
                                        <p:tgtEl>
                                          <p:spTgt spid="1536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36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361">
                                            <p:txEl>
                                              <p:pRg st="4" end="4"/>
                                            </p:txEl>
                                          </p:spTgt>
                                        </p:tgtEl>
                                        <p:attrNameLst>
                                          <p:attrName>style.visibility</p:attrName>
                                        </p:attrNameLst>
                                      </p:cBhvr>
                                      <p:to>
                                        <p:strVal val="visible"/>
                                      </p:to>
                                    </p:set>
                                    <p:anim calcmode="lin" valueType="num">
                                      <p:cBhvr additive="base">
                                        <p:cTn id="25" dur="500" fill="hold"/>
                                        <p:tgtEl>
                                          <p:spTgt spid="1536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36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361">
                                            <p:txEl>
                                              <p:pRg st="5" end="5"/>
                                            </p:txEl>
                                          </p:spTgt>
                                        </p:tgtEl>
                                        <p:attrNameLst>
                                          <p:attrName>style.visibility</p:attrName>
                                        </p:attrNameLst>
                                      </p:cBhvr>
                                      <p:to>
                                        <p:strVal val="visible"/>
                                      </p:to>
                                    </p:set>
                                    <p:anim calcmode="lin" valueType="num">
                                      <p:cBhvr additive="base">
                                        <p:cTn id="31" dur="500" fill="hold"/>
                                        <p:tgtEl>
                                          <p:spTgt spid="1536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36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ontent Placeholder 1"/>
          <p:cNvSpPr>
            <a:spLocks noGrp="1"/>
          </p:cNvSpPr>
          <p:nvPr>
            <p:ph idx="1"/>
          </p:nvPr>
        </p:nvSpPr>
        <p:spPr/>
        <p:txBody>
          <a:bodyPr/>
          <a:lstStyle/>
          <a:p>
            <a:r>
              <a:rPr lang="en-US" dirty="0"/>
              <a:t>Chemical reactions </a:t>
            </a:r>
            <a:r>
              <a:rPr lang="en-US" b="1" dirty="0">
                <a:solidFill>
                  <a:srgbClr val="FF0000"/>
                </a:solidFill>
              </a:rPr>
              <a:t>stop</a:t>
            </a:r>
            <a:r>
              <a:rPr lang="en-US" dirty="0"/>
              <a:t> when </a:t>
            </a:r>
            <a:r>
              <a:rPr lang="en-US" b="1" dirty="0">
                <a:solidFill>
                  <a:srgbClr val="FF0000"/>
                </a:solidFill>
              </a:rPr>
              <a:t>one</a:t>
            </a:r>
            <a:r>
              <a:rPr lang="en-US" dirty="0"/>
              <a:t> of the reactants is </a:t>
            </a:r>
            <a:r>
              <a:rPr lang="en-US" b="1" dirty="0">
                <a:solidFill>
                  <a:srgbClr val="FF0000"/>
                </a:solidFill>
              </a:rPr>
              <a:t>used up</a:t>
            </a:r>
            <a:r>
              <a:rPr lang="en-US" dirty="0"/>
              <a:t>.  </a:t>
            </a:r>
          </a:p>
          <a:p>
            <a:r>
              <a:rPr lang="en-US" dirty="0"/>
              <a:t>You need to know how many </a:t>
            </a:r>
            <a:r>
              <a:rPr lang="en-US" b="1" dirty="0">
                <a:solidFill>
                  <a:srgbClr val="FF0000"/>
                </a:solidFill>
              </a:rPr>
              <a:t>grams</a:t>
            </a:r>
            <a:r>
              <a:rPr lang="en-US" dirty="0"/>
              <a:t> of KMnO</a:t>
            </a:r>
            <a:r>
              <a:rPr lang="en-US" baseline="-25000" dirty="0"/>
              <a:t>4</a:t>
            </a:r>
            <a:r>
              <a:rPr lang="en-US" dirty="0"/>
              <a:t> will react with a </a:t>
            </a:r>
            <a:r>
              <a:rPr lang="en-US" b="1" dirty="0">
                <a:solidFill>
                  <a:srgbClr val="FF0000"/>
                </a:solidFill>
              </a:rPr>
              <a:t>known mass </a:t>
            </a:r>
            <a:r>
              <a:rPr lang="en-US" dirty="0"/>
              <a:t>of NaHSO</a:t>
            </a:r>
            <a:r>
              <a:rPr lang="en-US" baseline="-25000" dirty="0"/>
              <a:t>3</a:t>
            </a:r>
            <a:r>
              <a:rPr lang="en-US" dirty="0"/>
              <a:t>.  </a:t>
            </a:r>
          </a:p>
          <a:p>
            <a:r>
              <a:rPr lang="en-US" dirty="0"/>
              <a:t>This is why we have stoichiometry. </a:t>
            </a:r>
          </a:p>
          <a:p>
            <a:r>
              <a:rPr lang="en-US" dirty="0"/>
              <a:t>Stoichiometry is </a:t>
            </a:r>
            <a:r>
              <a:rPr lang="en-US" b="1" dirty="0">
                <a:solidFill>
                  <a:srgbClr val="FF0000"/>
                </a:solidFill>
              </a:rPr>
              <a:t>the study of quantitative relationships between amounts of reactants used and the products formed by a chemical reactions.</a:t>
            </a:r>
          </a:p>
          <a:p>
            <a:r>
              <a:rPr lang="en-US" dirty="0"/>
              <a:t>MUST START WITH A </a:t>
            </a:r>
            <a:r>
              <a:rPr lang="en-US" b="1" dirty="0">
                <a:solidFill>
                  <a:srgbClr val="FF0000"/>
                </a:solidFill>
              </a:rPr>
              <a:t>BALANCED</a:t>
            </a:r>
            <a:r>
              <a:rPr lang="en-US" dirty="0"/>
              <a:t> EQUATION!</a:t>
            </a:r>
          </a:p>
          <a:p>
            <a:endParaRPr lang="en-US" dirty="0"/>
          </a:p>
        </p:txBody>
      </p:sp>
      <p:sp>
        <p:nvSpPr>
          <p:cNvPr id="3" name="Title 2"/>
          <p:cNvSpPr>
            <a:spLocks noGrp="1"/>
          </p:cNvSpPr>
          <p:nvPr>
            <p:ph type="title"/>
          </p:nvPr>
        </p:nvSpPr>
        <p:spPr/>
        <p:txBody>
          <a:bodyPr>
            <a:normAutofit/>
          </a:bodyPr>
          <a:lstStyle/>
          <a:p>
            <a:pPr fontAlgn="auto">
              <a:spcAft>
                <a:spcPts val="0"/>
              </a:spcAft>
              <a:defRPr/>
            </a:pPr>
            <a:r>
              <a:rPr lang="en-US" sz="4800" dirty="0"/>
              <a:t>STOICHIOMETRY</a:t>
            </a:r>
          </a:p>
        </p:txBody>
      </p:sp>
    </p:spTree>
    <p:extLst>
      <p:ext uri="{BB962C8B-B14F-4D97-AF65-F5344CB8AC3E}">
        <p14:creationId xmlns:p14="http://schemas.microsoft.com/office/powerpoint/2010/main" val="219232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5">
                                            <p:txEl>
                                              <p:pRg st="0" end="0"/>
                                            </p:txEl>
                                          </p:spTgt>
                                        </p:tgtEl>
                                        <p:attrNameLst>
                                          <p:attrName>style.visibility</p:attrName>
                                        </p:attrNameLst>
                                      </p:cBhvr>
                                      <p:to>
                                        <p:strVal val="visible"/>
                                      </p:to>
                                    </p:set>
                                    <p:anim calcmode="lin" valueType="num">
                                      <p:cBhvr additive="base">
                                        <p:cTn id="7" dur="500" fill="hold"/>
                                        <p:tgtEl>
                                          <p:spTgt spid="1638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5">
                                            <p:txEl>
                                              <p:pRg st="1" end="1"/>
                                            </p:txEl>
                                          </p:spTgt>
                                        </p:tgtEl>
                                        <p:attrNameLst>
                                          <p:attrName>style.visibility</p:attrName>
                                        </p:attrNameLst>
                                      </p:cBhvr>
                                      <p:to>
                                        <p:strVal val="visible"/>
                                      </p:to>
                                    </p:set>
                                    <p:anim calcmode="lin" valueType="num">
                                      <p:cBhvr additive="base">
                                        <p:cTn id="13" dur="500" fill="hold"/>
                                        <p:tgtEl>
                                          <p:spTgt spid="1638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85">
                                            <p:txEl>
                                              <p:pRg st="2" end="2"/>
                                            </p:txEl>
                                          </p:spTgt>
                                        </p:tgtEl>
                                        <p:attrNameLst>
                                          <p:attrName>style.visibility</p:attrName>
                                        </p:attrNameLst>
                                      </p:cBhvr>
                                      <p:to>
                                        <p:strVal val="visible"/>
                                      </p:to>
                                    </p:set>
                                    <p:anim calcmode="lin" valueType="num">
                                      <p:cBhvr additive="base">
                                        <p:cTn id="19" dur="500" fill="hold"/>
                                        <p:tgtEl>
                                          <p:spTgt spid="1638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85">
                                            <p:txEl>
                                              <p:pRg st="3" end="3"/>
                                            </p:txEl>
                                          </p:spTgt>
                                        </p:tgtEl>
                                        <p:attrNameLst>
                                          <p:attrName>style.visibility</p:attrName>
                                        </p:attrNameLst>
                                      </p:cBhvr>
                                      <p:to>
                                        <p:strVal val="visible"/>
                                      </p:to>
                                    </p:set>
                                    <p:anim calcmode="lin" valueType="num">
                                      <p:cBhvr additive="base">
                                        <p:cTn id="25" dur="500" fill="hold"/>
                                        <p:tgtEl>
                                          <p:spTgt spid="1638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385">
                                            <p:txEl>
                                              <p:pRg st="4" end="4"/>
                                            </p:txEl>
                                          </p:spTgt>
                                        </p:tgtEl>
                                        <p:attrNameLst>
                                          <p:attrName>style.visibility</p:attrName>
                                        </p:attrNameLst>
                                      </p:cBhvr>
                                      <p:to>
                                        <p:strVal val="visible"/>
                                      </p:to>
                                    </p:set>
                                    <p:anim calcmode="lin" valueType="num">
                                      <p:cBhvr additive="base">
                                        <p:cTn id="31" dur="500" fill="hold"/>
                                        <p:tgtEl>
                                          <p:spTgt spid="1638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1"/>
          <p:cNvSpPr>
            <a:spLocks noGrp="1"/>
          </p:cNvSpPr>
          <p:nvPr>
            <p:ph idx="1"/>
          </p:nvPr>
        </p:nvSpPr>
        <p:spPr/>
        <p:txBody>
          <a:bodyPr/>
          <a:lstStyle/>
          <a:p>
            <a:pPr marL="571500" indent="-461963">
              <a:buFont typeface="Wingdings 3" pitchFamily="18" charset="2"/>
              <a:buNone/>
            </a:pPr>
            <a:r>
              <a:rPr lang="en-US" dirty="0"/>
              <a:t>1. </a:t>
            </a:r>
            <a:r>
              <a:rPr lang="en-US" b="1" dirty="0">
                <a:solidFill>
                  <a:srgbClr val="FF0000"/>
                </a:solidFill>
              </a:rPr>
              <a:t>Write down </a:t>
            </a:r>
            <a:r>
              <a:rPr lang="en-US" dirty="0"/>
              <a:t>what you know and what you need to find out.</a:t>
            </a:r>
          </a:p>
          <a:p>
            <a:pPr marL="571500" indent="-461963">
              <a:buFont typeface="Wingdings 3" pitchFamily="18" charset="2"/>
              <a:buNone/>
            </a:pPr>
            <a:r>
              <a:rPr lang="en-US" dirty="0"/>
              <a:t>2. Write the balanced chemical </a:t>
            </a:r>
            <a:r>
              <a:rPr lang="en-US" b="1" dirty="0">
                <a:solidFill>
                  <a:srgbClr val="FF0000"/>
                </a:solidFill>
              </a:rPr>
              <a:t>equation</a:t>
            </a:r>
            <a:r>
              <a:rPr lang="en-US" dirty="0"/>
              <a:t>.</a:t>
            </a:r>
          </a:p>
          <a:p>
            <a:pPr marL="571500" indent="-461963">
              <a:buFont typeface="Wingdings 3" pitchFamily="18" charset="2"/>
              <a:buNone/>
            </a:pPr>
            <a:r>
              <a:rPr lang="en-US" dirty="0"/>
              <a:t>3. Determine the number of </a:t>
            </a:r>
            <a:r>
              <a:rPr lang="en-US" b="1" dirty="0">
                <a:solidFill>
                  <a:srgbClr val="FF0000"/>
                </a:solidFill>
              </a:rPr>
              <a:t>moles</a:t>
            </a:r>
            <a:r>
              <a:rPr lang="en-US" dirty="0"/>
              <a:t> of the given substance.  You may have to convert it from </a:t>
            </a:r>
            <a:r>
              <a:rPr lang="en-US" b="1" dirty="0">
                <a:solidFill>
                  <a:srgbClr val="FF0000"/>
                </a:solidFill>
              </a:rPr>
              <a:t>grams to moles</a:t>
            </a:r>
            <a:r>
              <a:rPr lang="en-US" dirty="0"/>
              <a:t>.</a:t>
            </a:r>
          </a:p>
          <a:p>
            <a:pPr marL="571500" indent="-461963">
              <a:buFont typeface="Wingdings 3" pitchFamily="18" charset="2"/>
              <a:buNone/>
            </a:pPr>
            <a:r>
              <a:rPr lang="en-US" dirty="0"/>
              <a:t>4. Determine the </a:t>
            </a:r>
            <a:r>
              <a:rPr lang="en-US" b="1" dirty="0">
                <a:solidFill>
                  <a:srgbClr val="FF0000"/>
                </a:solidFill>
              </a:rPr>
              <a:t>mole ratio </a:t>
            </a:r>
            <a:r>
              <a:rPr lang="en-US" dirty="0"/>
              <a:t>between what is known and what is unknown.</a:t>
            </a:r>
          </a:p>
          <a:p>
            <a:pPr marL="571500" indent="-461963">
              <a:buFont typeface="Wingdings 3" pitchFamily="18" charset="2"/>
              <a:buNone/>
            </a:pPr>
            <a:r>
              <a:rPr lang="en-US" dirty="0"/>
              <a:t>5. Convert the unknown </a:t>
            </a:r>
            <a:r>
              <a:rPr lang="en-US" b="1" dirty="0">
                <a:solidFill>
                  <a:srgbClr val="FF0000"/>
                </a:solidFill>
              </a:rPr>
              <a:t>moles to grams </a:t>
            </a:r>
            <a:r>
              <a:rPr lang="en-US" dirty="0"/>
              <a:t>if needed.</a:t>
            </a:r>
          </a:p>
          <a:p>
            <a:endParaRPr lang="en-US" dirty="0"/>
          </a:p>
        </p:txBody>
      </p:sp>
      <p:sp>
        <p:nvSpPr>
          <p:cNvPr id="3" name="Title 2"/>
          <p:cNvSpPr>
            <a:spLocks noGrp="1"/>
          </p:cNvSpPr>
          <p:nvPr>
            <p:ph type="title"/>
          </p:nvPr>
        </p:nvSpPr>
        <p:spPr/>
        <p:txBody>
          <a:bodyPr/>
          <a:lstStyle/>
          <a:p>
            <a:pPr fontAlgn="auto">
              <a:spcAft>
                <a:spcPts val="0"/>
              </a:spcAft>
              <a:defRPr/>
            </a:pPr>
            <a:r>
              <a:rPr lang="en-US" dirty="0"/>
              <a:t>STEPS TO FOLLOW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3">
                                            <p:txEl>
                                              <p:pRg st="0" end="0"/>
                                            </p:txEl>
                                          </p:spTgt>
                                        </p:tgtEl>
                                        <p:attrNameLst>
                                          <p:attrName>style.visibility</p:attrName>
                                        </p:attrNameLst>
                                      </p:cBhvr>
                                      <p:to>
                                        <p:strVal val="visible"/>
                                      </p:to>
                                    </p:set>
                                    <p:anim calcmode="lin" valueType="num">
                                      <p:cBhvr additive="base">
                                        <p:cTn id="7" dur="500" fill="hold"/>
                                        <p:tgtEl>
                                          <p:spTgt spid="235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3">
                                            <p:txEl>
                                              <p:pRg st="1" end="1"/>
                                            </p:txEl>
                                          </p:spTgt>
                                        </p:tgtEl>
                                        <p:attrNameLst>
                                          <p:attrName>style.visibility</p:attrName>
                                        </p:attrNameLst>
                                      </p:cBhvr>
                                      <p:to>
                                        <p:strVal val="visible"/>
                                      </p:to>
                                    </p:set>
                                    <p:anim calcmode="lin" valueType="num">
                                      <p:cBhvr additive="base">
                                        <p:cTn id="13" dur="500" fill="hold"/>
                                        <p:tgtEl>
                                          <p:spTgt spid="2355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553">
                                            <p:txEl>
                                              <p:pRg st="2" end="2"/>
                                            </p:txEl>
                                          </p:spTgt>
                                        </p:tgtEl>
                                        <p:attrNameLst>
                                          <p:attrName>style.visibility</p:attrName>
                                        </p:attrNameLst>
                                      </p:cBhvr>
                                      <p:to>
                                        <p:strVal val="visible"/>
                                      </p:to>
                                    </p:set>
                                    <p:anim calcmode="lin" valueType="num">
                                      <p:cBhvr additive="base">
                                        <p:cTn id="19" dur="500" fill="hold"/>
                                        <p:tgtEl>
                                          <p:spTgt spid="2355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553">
                                            <p:txEl>
                                              <p:pRg st="3" end="3"/>
                                            </p:txEl>
                                          </p:spTgt>
                                        </p:tgtEl>
                                        <p:attrNameLst>
                                          <p:attrName>style.visibility</p:attrName>
                                        </p:attrNameLst>
                                      </p:cBhvr>
                                      <p:to>
                                        <p:strVal val="visible"/>
                                      </p:to>
                                    </p:set>
                                    <p:anim calcmode="lin" valueType="num">
                                      <p:cBhvr additive="base">
                                        <p:cTn id="25" dur="500" fill="hold"/>
                                        <p:tgtEl>
                                          <p:spTgt spid="2355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553">
                                            <p:txEl>
                                              <p:pRg st="4" end="4"/>
                                            </p:txEl>
                                          </p:spTgt>
                                        </p:tgtEl>
                                        <p:attrNameLst>
                                          <p:attrName>style.visibility</p:attrName>
                                        </p:attrNameLst>
                                      </p:cBhvr>
                                      <p:to>
                                        <p:strVal val="visible"/>
                                      </p:to>
                                    </p:set>
                                    <p:anim calcmode="lin" valueType="num">
                                      <p:cBhvr additive="base">
                                        <p:cTn id="31" dur="500" fill="hold"/>
                                        <p:tgtEl>
                                          <p:spTgt spid="2355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365760" indent="-256032" fontAlgn="auto">
              <a:spcAft>
                <a:spcPts val="0"/>
              </a:spcAft>
              <a:buFont typeface="Wingdings 3"/>
              <a:buNone/>
              <a:defRPr/>
            </a:pPr>
            <a:r>
              <a:rPr lang="en-US" b="1" dirty="0"/>
              <a:t>EXAMPLE</a:t>
            </a:r>
            <a:r>
              <a:rPr lang="en-US" dirty="0"/>
              <a:t>:	How many moles of H</a:t>
            </a:r>
            <a:r>
              <a:rPr lang="en-US" baseline="-25000" dirty="0"/>
              <a:t>2</a:t>
            </a:r>
            <a:r>
              <a:rPr lang="en-US" dirty="0"/>
              <a:t> are produced when 0.0400mol of Na is reacted with water?</a:t>
            </a:r>
          </a:p>
          <a:p>
            <a:pPr marL="365760" indent="-256032" fontAlgn="auto">
              <a:spcAft>
                <a:spcPts val="0"/>
              </a:spcAft>
              <a:buFont typeface="Wingdings 3"/>
              <a:buNone/>
              <a:defRPr/>
            </a:pPr>
            <a:r>
              <a:rPr lang="en-US" dirty="0"/>
              <a:t> </a:t>
            </a:r>
          </a:p>
          <a:p>
            <a:pPr marL="365760" indent="-256032" fontAlgn="auto">
              <a:spcAft>
                <a:spcPts val="0"/>
              </a:spcAft>
              <a:buFont typeface="Wingdings 3"/>
              <a:buNone/>
              <a:defRPr/>
            </a:pPr>
            <a:r>
              <a:rPr lang="en-US" b="1" dirty="0"/>
              <a:t>WYK:</a:t>
            </a:r>
            <a:r>
              <a:rPr lang="en-US" dirty="0"/>
              <a:t>		?moles H</a:t>
            </a:r>
            <a:r>
              <a:rPr lang="en-US" baseline="-25000" dirty="0"/>
              <a:t>2</a:t>
            </a:r>
            <a:r>
              <a:rPr lang="en-US" dirty="0"/>
              <a:t>	from		0.0400mol Na</a:t>
            </a:r>
          </a:p>
          <a:p>
            <a:pPr marL="365760" indent="-256032" fontAlgn="auto">
              <a:spcAft>
                <a:spcPts val="0"/>
              </a:spcAft>
              <a:buFont typeface="Wingdings 3"/>
              <a:buNone/>
              <a:defRPr/>
            </a:pPr>
            <a:r>
              <a:rPr lang="en-US" dirty="0"/>
              <a:t> </a:t>
            </a:r>
          </a:p>
          <a:p>
            <a:pPr marL="365760" indent="-256032" fontAlgn="auto">
              <a:spcAft>
                <a:spcPts val="0"/>
              </a:spcAft>
              <a:buFont typeface="Wingdings 3"/>
              <a:buNone/>
              <a:defRPr/>
            </a:pPr>
            <a:r>
              <a:rPr lang="en-US" b="1" dirty="0"/>
              <a:t>EQN:</a:t>
            </a:r>
            <a:r>
              <a:rPr lang="en-US" dirty="0"/>
              <a:t>		</a:t>
            </a:r>
            <a:r>
              <a:rPr lang="en-US" b="1" dirty="0">
                <a:solidFill>
                  <a:srgbClr val="FF0000"/>
                </a:solidFill>
              </a:rPr>
              <a:t>2</a:t>
            </a:r>
            <a:r>
              <a:rPr lang="en-US" dirty="0"/>
              <a:t>Na</a:t>
            </a:r>
            <a:r>
              <a:rPr lang="en-US" baseline="-25000" dirty="0"/>
              <a:t>(s)</a:t>
            </a:r>
            <a:r>
              <a:rPr lang="en-US" dirty="0"/>
              <a:t>  +  </a:t>
            </a:r>
            <a:r>
              <a:rPr lang="en-US" b="1" dirty="0">
                <a:solidFill>
                  <a:srgbClr val="FF0000"/>
                </a:solidFill>
              </a:rPr>
              <a:t>2</a:t>
            </a:r>
            <a:r>
              <a:rPr lang="en-US" dirty="0"/>
              <a:t>H</a:t>
            </a:r>
            <a:r>
              <a:rPr lang="en-US" baseline="-25000" dirty="0"/>
              <a:t>2</a:t>
            </a:r>
            <a:r>
              <a:rPr lang="en-US" dirty="0"/>
              <a:t>O</a:t>
            </a:r>
            <a:r>
              <a:rPr lang="en-US" baseline="-25000" dirty="0"/>
              <a:t>(l)  </a:t>
            </a:r>
            <a:r>
              <a:rPr lang="en-US" dirty="0">
                <a:sym typeface="Wingdings"/>
              </a:rPr>
              <a:t></a:t>
            </a:r>
            <a:r>
              <a:rPr lang="en-US" dirty="0"/>
              <a:t>  </a:t>
            </a:r>
            <a:r>
              <a:rPr lang="en-US" b="1" dirty="0">
                <a:solidFill>
                  <a:srgbClr val="FF0000"/>
                </a:solidFill>
              </a:rPr>
              <a:t>2</a:t>
            </a:r>
            <a:r>
              <a:rPr lang="en-US" dirty="0"/>
              <a:t>NaOH </a:t>
            </a:r>
            <a:r>
              <a:rPr lang="en-US" baseline="-25000" dirty="0"/>
              <a:t>(</a:t>
            </a:r>
            <a:r>
              <a:rPr lang="en-US" baseline="-25000" dirty="0" err="1"/>
              <a:t>aq</a:t>
            </a:r>
            <a:r>
              <a:rPr lang="en-US" baseline="-25000" dirty="0"/>
              <a:t>)</a:t>
            </a:r>
            <a:r>
              <a:rPr lang="en-US" dirty="0"/>
              <a:t>  +  H</a:t>
            </a:r>
            <a:r>
              <a:rPr lang="en-US" baseline="-25000" dirty="0"/>
              <a:t>2 (g)</a:t>
            </a:r>
            <a:endParaRPr lang="en-US" dirty="0"/>
          </a:p>
          <a:p>
            <a:pPr marL="365760" indent="-256032" fontAlgn="auto">
              <a:spcAft>
                <a:spcPts val="0"/>
              </a:spcAft>
              <a:buFont typeface="Wingdings 3"/>
              <a:buNone/>
              <a:defRPr/>
            </a:pPr>
            <a:r>
              <a:rPr lang="en-US" dirty="0"/>
              <a:t> </a:t>
            </a:r>
          </a:p>
          <a:p>
            <a:pPr marL="365760" indent="-256032" fontAlgn="auto">
              <a:spcAft>
                <a:spcPts val="0"/>
              </a:spcAft>
              <a:buFont typeface="Wingdings 3"/>
              <a:buNone/>
              <a:defRPr/>
            </a:pPr>
            <a:r>
              <a:rPr lang="en-US" b="1" dirty="0"/>
              <a:t>MOLE RATIO:</a:t>
            </a:r>
            <a:r>
              <a:rPr lang="en-US" dirty="0"/>
              <a:t> You already know the moles of the given. 				0.0400 mol Na</a:t>
            </a:r>
          </a:p>
          <a:p>
            <a:pPr marL="365760" indent="-256032" algn="ctr" fontAlgn="auto">
              <a:spcAft>
                <a:spcPts val="0"/>
              </a:spcAft>
              <a:buFont typeface="Wingdings 3"/>
              <a:buNone/>
              <a:defRPr/>
            </a:pPr>
            <a:r>
              <a:rPr lang="en-US" b="1" dirty="0"/>
              <a:t> </a:t>
            </a:r>
            <a:r>
              <a:rPr lang="en-US" b="1" dirty="0">
                <a:solidFill>
                  <a:srgbClr val="FF0000"/>
                </a:solidFill>
              </a:rPr>
              <a:t>1</a:t>
            </a:r>
            <a:r>
              <a:rPr lang="en-US" dirty="0"/>
              <a:t> mol H</a:t>
            </a:r>
            <a:r>
              <a:rPr lang="en-US" baseline="-25000" dirty="0"/>
              <a:t>2 </a:t>
            </a:r>
            <a:r>
              <a:rPr lang="en-US" dirty="0"/>
              <a:t>: </a:t>
            </a:r>
            <a:r>
              <a:rPr lang="en-US" b="1" dirty="0">
                <a:solidFill>
                  <a:srgbClr val="FF0000"/>
                </a:solidFill>
              </a:rPr>
              <a:t>2</a:t>
            </a:r>
            <a:r>
              <a:rPr lang="en-US" dirty="0"/>
              <a:t> mol Na</a:t>
            </a:r>
          </a:p>
          <a:p>
            <a:pPr marL="365760" indent="-256032" fontAlgn="auto">
              <a:spcAft>
                <a:spcPts val="0"/>
              </a:spcAft>
              <a:buFont typeface="Wingdings 3"/>
              <a:buNone/>
              <a:defRPr/>
            </a:pPr>
            <a:endParaRPr lang="en-US" b="1" dirty="0"/>
          </a:p>
          <a:p>
            <a:pPr marL="365760" indent="-256032" fontAlgn="auto">
              <a:spcAft>
                <a:spcPts val="0"/>
              </a:spcAft>
              <a:buFont typeface="Wingdings 3"/>
              <a:buNone/>
              <a:defRPr/>
            </a:pPr>
            <a:r>
              <a:rPr lang="en-US" b="1" dirty="0"/>
              <a:t>SOLVE:</a:t>
            </a:r>
            <a:r>
              <a:rPr lang="en-US" dirty="0"/>
              <a:t>    </a:t>
            </a:r>
            <a:r>
              <a:rPr lang="en-US" u="sng" dirty="0"/>
              <a:t>0.0400mol Na     1 mol H</a:t>
            </a:r>
            <a:r>
              <a:rPr lang="en-US" u="sng" baseline="-25000" dirty="0"/>
              <a:t>2</a:t>
            </a:r>
            <a:r>
              <a:rPr lang="en-US" dirty="0"/>
              <a:t>  = ________</a:t>
            </a:r>
            <a:r>
              <a:rPr lang="en-US" dirty="0" err="1"/>
              <a:t>mol</a:t>
            </a:r>
            <a:r>
              <a:rPr lang="en-US" dirty="0"/>
              <a:t> H</a:t>
            </a:r>
            <a:r>
              <a:rPr lang="en-US" baseline="-25000" dirty="0"/>
              <a:t>2</a:t>
            </a:r>
            <a:endParaRPr lang="en-US" dirty="0"/>
          </a:p>
          <a:p>
            <a:pPr marL="365760" indent="-256032" fontAlgn="auto">
              <a:spcAft>
                <a:spcPts val="0"/>
              </a:spcAft>
              <a:buFont typeface="Wingdings 3"/>
              <a:buNone/>
              <a:defRPr/>
            </a:pPr>
            <a:r>
              <a:rPr lang="en-US" dirty="0"/>
              <a:t>				             2 mol Na</a:t>
            </a:r>
          </a:p>
          <a:p>
            <a:pPr marL="365760" indent="-256032" fontAlgn="auto">
              <a:spcAft>
                <a:spcPts val="0"/>
              </a:spcAft>
              <a:buFont typeface="Wingdings 3"/>
              <a:buChar char=""/>
              <a:defRPr/>
            </a:pPr>
            <a:endParaRPr lang="en-US" dirty="0"/>
          </a:p>
        </p:txBody>
      </p:sp>
      <p:sp>
        <p:nvSpPr>
          <p:cNvPr id="3" name="Title 2"/>
          <p:cNvSpPr>
            <a:spLocks noGrp="1"/>
          </p:cNvSpPr>
          <p:nvPr>
            <p:ph type="title"/>
          </p:nvPr>
        </p:nvSpPr>
        <p:spPr/>
        <p:txBody>
          <a:bodyPr/>
          <a:lstStyle/>
          <a:p>
            <a:pPr fontAlgn="auto">
              <a:spcAft>
                <a:spcPts val="0"/>
              </a:spcAft>
              <a:defRPr/>
            </a:pPr>
            <a:r>
              <a:rPr lang="en-US" dirty="0"/>
              <a:t>MOLE – MOLE CONVERSIONS</a:t>
            </a:r>
          </a:p>
        </p:txBody>
      </p:sp>
      <p:cxnSp>
        <p:nvCxnSpPr>
          <p:cNvPr id="5" name="Straight Connector 4"/>
          <p:cNvCxnSpPr/>
          <p:nvPr/>
        </p:nvCxnSpPr>
        <p:spPr>
          <a:xfrm rot="5400000">
            <a:off x="3886200" y="5334000"/>
            <a:ext cx="7620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 calcmode="lin" valueType="num">
                                      <p:cBhvr additive="base">
                                        <p:cTn id="3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10" end="10"/>
                                            </p:txEl>
                                          </p:spTgt>
                                        </p:tgtEl>
                                        <p:attrNameLst>
                                          <p:attrName>style.visibility</p:attrName>
                                        </p:attrNameLst>
                                      </p:cBhvr>
                                      <p:to>
                                        <p:strVal val="visible"/>
                                      </p:to>
                                    </p:set>
                                    <p:anim calcmode="lin" valueType="num">
                                      <p:cBhvr additive="base">
                                        <p:cTn id="4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365760" indent="-256032" fontAlgn="auto">
              <a:spcAft>
                <a:spcPts val="0"/>
              </a:spcAft>
              <a:buNone/>
              <a:defRPr/>
            </a:pPr>
            <a:r>
              <a:rPr lang="en-US" sz="2200" dirty="0"/>
              <a:t>Aluminum hydroxide is taken to settle upset stomachs.  How many moles of stomach acid are neutralized if a tablet of aluminum hydroxide contains 0.200 moles? The unbalanced equation is Al(OH)</a:t>
            </a:r>
            <a:r>
              <a:rPr lang="en-US" sz="2200" baseline="-25000" dirty="0"/>
              <a:t>3</a:t>
            </a:r>
            <a:r>
              <a:rPr lang="en-US" sz="2200" dirty="0"/>
              <a:t> + HCl </a:t>
            </a:r>
            <a:r>
              <a:rPr lang="en-US" sz="2200" dirty="0">
                <a:sym typeface="Wingdings" panose="05000000000000000000" pitchFamily="2" charset="2"/>
              </a:rPr>
              <a:t></a:t>
            </a:r>
            <a:r>
              <a:rPr lang="en-US" sz="2200" dirty="0"/>
              <a:t>  AlCl</a:t>
            </a:r>
            <a:r>
              <a:rPr lang="en-US" sz="2200" baseline="-25000" dirty="0"/>
              <a:t>3</a:t>
            </a:r>
            <a:r>
              <a:rPr lang="en-US" sz="2200" dirty="0"/>
              <a:t> +  H</a:t>
            </a:r>
            <a:r>
              <a:rPr lang="en-US" sz="2200" baseline="-25000" dirty="0"/>
              <a:t>2</a:t>
            </a:r>
            <a:r>
              <a:rPr lang="en-US" sz="2200" dirty="0"/>
              <a:t>O.</a:t>
            </a:r>
          </a:p>
          <a:p>
            <a:pPr marL="365760" indent="-256032" fontAlgn="auto">
              <a:spcAft>
                <a:spcPts val="0"/>
              </a:spcAft>
              <a:buFont typeface="Wingdings 3"/>
              <a:buChar char=""/>
              <a:defRPr/>
            </a:pPr>
            <a:endParaRPr lang="en-US" dirty="0"/>
          </a:p>
          <a:p>
            <a:pPr marL="365760" indent="-256032" fontAlgn="auto">
              <a:spcAft>
                <a:spcPts val="0"/>
              </a:spcAft>
              <a:buFont typeface="Wingdings 3"/>
              <a:buNone/>
              <a:defRPr/>
            </a:pPr>
            <a:r>
              <a:rPr lang="en-US" b="1" dirty="0"/>
              <a:t>WYK:</a:t>
            </a:r>
          </a:p>
          <a:p>
            <a:pPr marL="365760" indent="-256032" fontAlgn="auto">
              <a:spcAft>
                <a:spcPts val="0"/>
              </a:spcAft>
              <a:buFont typeface="Wingdings 3"/>
              <a:buNone/>
              <a:defRPr/>
            </a:pPr>
            <a:endParaRPr lang="en-US" dirty="0"/>
          </a:p>
          <a:p>
            <a:pPr marL="365760" indent="-256032" fontAlgn="auto">
              <a:spcAft>
                <a:spcPts val="0"/>
              </a:spcAft>
              <a:buFont typeface="Wingdings 3"/>
              <a:buNone/>
              <a:defRPr/>
            </a:pPr>
            <a:r>
              <a:rPr lang="en-US" b="1" dirty="0"/>
              <a:t>EQN:</a:t>
            </a:r>
          </a:p>
          <a:p>
            <a:pPr marL="365760" indent="-256032" fontAlgn="auto">
              <a:spcAft>
                <a:spcPts val="0"/>
              </a:spcAft>
              <a:buFont typeface="Wingdings 3"/>
              <a:buNone/>
              <a:defRPr/>
            </a:pPr>
            <a:endParaRPr lang="en-US" b="1" dirty="0"/>
          </a:p>
          <a:p>
            <a:pPr marL="365760" indent="-256032" fontAlgn="auto">
              <a:spcAft>
                <a:spcPts val="0"/>
              </a:spcAft>
              <a:buFont typeface="Wingdings 3"/>
              <a:buNone/>
              <a:defRPr/>
            </a:pPr>
            <a:r>
              <a:rPr lang="en-US" b="1" dirty="0"/>
              <a:t>SOLVE:</a:t>
            </a:r>
            <a:r>
              <a:rPr lang="en-US" dirty="0"/>
              <a:t/>
            </a:r>
            <a:br>
              <a:rPr lang="en-US" dirty="0"/>
            </a:br>
            <a:r>
              <a:rPr lang="en-US" dirty="0"/>
              <a:t/>
            </a:r>
            <a:br>
              <a:rPr lang="en-US" dirty="0"/>
            </a:br>
            <a:endParaRPr lang="en-US" dirty="0"/>
          </a:p>
        </p:txBody>
      </p:sp>
      <p:sp>
        <p:nvSpPr>
          <p:cNvPr id="3" name="Title 2"/>
          <p:cNvSpPr>
            <a:spLocks noGrp="1"/>
          </p:cNvSpPr>
          <p:nvPr>
            <p:ph type="title"/>
          </p:nvPr>
        </p:nvSpPr>
        <p:spPr/>
        <p:txBody>
          <a:bodyPr/>
          <a:lstStyle/>
          <a:p>
            <a:pPr fontAlgn="auto">
              <a:spcAft>
                <a:spcPts val="0"/>
              </a:spcAft>
              <a:defRPr/>
            </a:pPr>
            <a:r>
              <a:rPr lang="en-US" dirty="0"/>
              <a:t>PRACTICE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1"/>
          <p:cNvSpPr>
            <a:spLocks noGrp="1"/>
          </p:cNvSpPr>
          <p:nvPr>
            <p:ph idx="1"/>
          </p:nvPr>
        </p:nvSpPr>
        <p:spPr>
          <a:xfrm>
            <a:off x="457200" y="1295400"/>
            <a:ext cx="8229600" cy="4525962"/>
          </a:xfrm>
        </p:spPr>
        <p:txBody>
          <a:bodyPr/>
          <a:lstStyle/>
          <a:p>
            <a:pPr>
              <a:buNone/>
            </a:pPr>
            <a:r>
              <a:rPr lang="en-US" sz="2000" b="1" dirty="0"/>
              <a:t>Practice:	</a:t>
            </a:r>
            <a:r>
              <a:rPr lang="en-US" sz="2000" dirty="0"/>
              <a:t>Lithium hydroxide is used aboard spacecraft to remove carbon dioxide from the air.</a:t>
            </a:r>
            <a:r>
              <a:rPr lang="en-US" sz="2000" b="1" dirty="0"/>
              <a:t>  </a:t>
            </a:r>
            <a:r>
              <a:rPr lang="en-US" sz="2000" dirty="0"/>
              <a:t>What is the mass of carbon dioxide removed from the craft if the space vehicle carried 42.0 </a:t>
            </a:r>
            <a:r>
              <a:rPr lang="en-US" sz="2000" dirty="0" err="1"/>
              <a:t>mol</a:t>
            </a:r>
            <a:r>
              <a:rPr lang="en-US" sz="2000" dirty="0"/>
              <a:t> </a:t>
            </a:r>
            <a:r>
              <a:rPr lang="en-US" sz="2000" dirty="0" err="1"/>
              <a:t>LiOH</a:t>
            </a:r>
            <a:r>
              <a:rPr lang="en-US" sz="2000" dirty="0"/>
              <a:t>? </a:t>
            </a:r>
            <a:r>
              <a:rPr lang="en-US" sz="2000" dirty="0" err="1"/>
              <a:t>LiOH</a:t>
            </a:r>
            <a:r>
              <a:rPr lang="en-US" sz="2000" dirty="0"/>
              <a:t>  +  CO</a:t>
            </a:r>
            <a:r>
              <a:rPr lang="en-US" sz="2000" baseline="-25000" dirty="0"/>
              <a:t>2</a:t>
            </a:r>
            <a:r>
              <a:rPr lang="en-US" sz="2000" dirty="0"/>
              <a:t>  </a:t>
            </a:r>
            <a:r>
              <a:rPr lang="en-US" sz="2000" dirty="0">
                <a:sym typeface="Wingdings" panose="05000000000000000000" pitchFamily="2" charset="2"/>
              </a:rPr>
              <a:t></a:t>
            </a:r>
            <a:r>
              <a:rPr lang="en-US" sz="2000" dirty="0"/>
              <a:t>  Li</a:t>
            </a:r>
            <a:r>
              <a:rPr lang="en-US" sz="2000" baseline="-25000" dirty="0"/>
              <a:t>2</a:t>
            </a:r>
            <a:r>
              <a:rPr lang="en-US" sz="2000" dirty="0"/>
              <a:t>CO</a:t>
            </a:r>
            <a:r>
              <a:rPr lang="en-US" sz="2000" baseline="-25000" dirty="0"/>
              <a:t>3</a:t>
            </a:r>
            <a:r>
              <a:rPr lang="en-US" sz="2000" dirty="0"/>
              <a:t>  + H</a:t>
            </a:r>
            <a:r>
              <a:rPr lang="en-US" sz="2000" baseline="-25000" dirty="0"/>
              <a:t>2</a:t>
            </a:r>
            <a:r>
              <a:rPr lang="en-US" sz="2000" dirty="0"/>
              <a:t>O.</a:t>
            </a:r>
          </a:p>
          <a:p>
            <a:pPr>
              <a:buFont typeface="Wingdings 3" pitchFamily="18" charset="2"/>
              <a:buNone/>
            </a:pPr>
            <a:r>
              <a:rPr lang="en-US" b="1" dirty="0"/>
              <a:t>WYK:</a:t>
            </a:r>
          </a:p>
          <a:p>
            <a:pPr>
              <a:buFont typeface="Wingdings 3" pitchFamily="18" charset="2"/>
              <a:buNone/>
            </a:pPr>
            <a:endParaRPr lang="en-US" dirty="0"/>
          </a:p>
          <a:p>
            <a:pPr>
              <a:buFont typeface="Wingdings 3" pitchFamily="18" charset="2"/>
              <a:buNone/>
            </a:pPr>
            <a:r>
              <a:rPr lang="en-US" b="1" dirty="0"/>
              <a:t>EQN:</a:t>
            </a:r>
          </a:p>
          <a:p>
            <a:pPr>
              <a:buFont typeface="Wingdings 3" pitchFamily="18" charset="2"/>
              <a:buNone/>
            </a:pPr>
            <a:endParaRPr lang="en-US" b="1" dirty="0"/>
          </a:p>
          <a:p>
            <a:pPr>
              <a:buFont typeface="Wingdings 3" pitchFamily="18" charset="2"/>
              <a:buNone/>
            </a:pPr>
            <a:r>
              <a:rPr lang="en-US" b="1" dirty="0"/>
              <a:t>SOLVE:</a:t>
            </a:r>
            <a:endParaRPr lang="en-US" dirty="0"/>
          </a:p>
        </p:txBody>
      </p:sp>
      <p:sp>
        <p:nvSpPr>
          <p:cNvPr id="3" name="Title 2"/>
          <p:cNvSpPr>
            <a:spLocks noGrp="1"/>
          </p:cNvSpPr>
          <p:nvPr>
            <p:ph type="title"/>
          </p:nvPr>
        </p:nvSpPr>
        <p:spPr>
          <a:xfrm>
            <a:off x="457200" y="457200"/>
            <a:ext cx="8229600" cy="960438"/>
          </a:xfrm>
        </p:spPr>
        <p:txBody>
          <a:bodyPr>
            <a:normAutofit fontScale="90000"/>
          </a:bodyPr>
          <a:lstStyle/>
          <a:p>
            <a:pPr fontAlgn="auto">
              <a:spcAft>
                <a:spcPts val="0"/>
              </a:spcAft>
              <a:defRPr/>
            </a:pPr>
            <a:r>
              <a:rPr lang="en-US" dirty="0"/>
              <a:t>MOLE – MASS (or MASS– MOLE) CONVERSIONS</a:t>
            </a:r>
            <a:br>
              <a:rPr lang="en-US" dirty="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Simple Stoichiometry (backside of notes) handout is due tomorrow.</a:t>
            </a:r>
          </a:p>
          <a:p>
            <a:r>
              <a:rPr lang="en-US" dirty="0"/>
              <a:t>Be sure to list substances, units, and correct significant figures.</a:t>
            </a:r>
          </a:p>
        </p:txBody>
      </p:sp>
      <p:sp>
        <p:nvSpPr>
          <p:cNvPr id="3" name="Title 2"/>
          <p:cNvSpPr>
            <a:spLocks noGrp="1"/>
          </p:cNvSpPr>
          <p:nvPr>
            <p:ph type="title"/>
          </p:nvPr>
        </p:nvSpPr>
        <p:spPr/>
        <p:txBody>
          <a:bodyPr/>
          <a:lstStyle/>
          <a:p>
            <a:r>
              <a:rPr lang="en-US" dirty="0"/>
              <a:t>TO DO</a:t>
            </a:r>
          </a:p>
        </p:txBody>
      </p:sp>
    </p:spTree>
    <p:extLst>
      <p:ext uri="{BB962C8B-B14F-4D97-AF65-F5344CB8AC3E}">
        <p14:creationId xmlns:p14="http://schemas.microsoft.com/office/powerpoint/2010/main" val="14232437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6009</TotalTime>
  <Words>709</Words>
  <Application>Microsoft Office PowerPoint</Application>
  <PresentationFormat>On-screen Show (4:3)</PresentationFormat>
  <Paragraphs>103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Concourse</vt:lpstr>
      <vt:lpstr>DO NOW</vt:lpstr>
      <vt:lpstr>INTRODUCTION TO STOICHIOMETRY</vt:lpstr>
      <vt:lpstr>INTRODUCTION TO STOICHIOMETRY</vt:lpstr>
      <vt:lpstr>INTRODUCTION TO STOICHIOMETRY</vt:lpstr>
      <vt:lpstr>INTRODUCTION TO STOICHIOMETRY</vt:lpstr>
      <vt:lpstr>STOICHIOMETRY</vt:lpstr>
      <vt:lpstr>EXAMPLE – THIS IS ON THE TEST</vt:lpstr>
      <vt:lpstr>MOLE RATIOS</vt:lpstr>
      <vt:lpstr>MOLE RATIOS</vt:lpstr>
      <vt:lpstr>STOICHIOMETRY</vt:lpstr>
      <vt:lpstr>DEMO</vt:lpstr>
      <vt:lpstr>STOICHIOMETRY</vt:lpstr>
      <vt:lpstr>STEPS TO FOLLOW</vt:lpstr>
      <vt:lpstr>MOLE – MOLE CONVERSIONS</vt:lpstr>
      <vt:lpstr>PRACTICE</vt:lpstr>
      <vt:lpstr>MOLE – MASS (or MASS– MOLE) CONVERSIONS </vt:lpstr>
      <vt:lpstr>TO 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STOICHIOMETRY</dc:title>
  <dc:creator>Camp Director</dc:creator>
  <cp:lastModifiedBy>JCBOE</cp:lastModifiedBy>
  <cp:revision>97</cp:revision>
  <dcterms:created xsi:type="dcterms:W3CDTF">2011-01-10T23:46:23Z</dcterms:created>
  <dcterms:modified xsi:type="dcterms:W3CDTF">2017-01-18T18:12:22Z</dcterms:modified>
</cp:coreProperties>
</file>