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handoutMasterIdLst>
    <p:handoutMasterId r:id="rId40"/>
  </p:handoutMasterIdLst>
  <p:sldIdLst>
    <p:sldId id="303" r:id="rId2"/>
    <p:sldId id="315" r:id="rId3"/>
    <p:sldId id="316" r:id="rId4"/>
    <p:sldId id="256" r:id="rId5"/>
    <p:sldId id="257" r:id="rId6"/>
    <p:sldId id="259" r:id="rId7"/>
    <p:sldId id="304" r:id="rId8"/>
    <p:sldId id="260" r:id="rId9"/>
    <p:sldId id="305" r:id="rId10"/>
    <p:sldId id="261" r:id="rId11"/>
    <p:sldId id="279" r:id="rId12"/>
    <p:sldId id="307" r:id="rId13"/>
    <p:sldId id="262" r:id="rId14"/>
    <p:sldId id="263" r:id="rId15"/>
    <p:sldId id="286" r:id="rId16"/>
    <p:sldId id="264" r:id="rId17"/>
    <p:sldId id="287" r:id="rId18"/>
    <p:sldId id="265" r:id="rId19"/>
    <p:sldId id="266" r:id="rId20"/>
    <p:sldId id="317" r:id="rId21"/>
    <p:sldId id="292" r:id="rId22"/>
    <p:sldId id="288" r:id="rId23"/>
    <p:sldId id="267" r:id="rId24"/>
    <p:sldId id="268" r:id="rId25"/>
    <p:sldId id="285" r:id="rId26"/>
    <p:sldId id="311" r:id="rId27"/>
    <p:sldId id="318" r:id="rId28"/>
    <p:sldId id="312" r:id="rId29"/>
    <p:sldId id="319" r:id="rId30"/>
    <p:sldId id="320" r:id="rId31"/>
    <p:sldId id="321" r:id="rId32"/>
    <p:sldId id="280" r:id="rId33"/>
    <p:sldId id="281" r:id="rId34"/>
    <p:sldId id="282" r:id="rId35"/>
    <p:sldId id="283" r:id="rId36"/>
    <p:sldId id="284" r:id="rId37"/>
    <p:sldId id="290" r:id="rId38"/>
    <p:sldId id="314" r:id="rId3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8" autoAdjust="0"/>
  </p:normalViewPr>
  <p:slideViewPr>
    <p:cSldViewPr>
      <p:cViewPr varScale="1">
        <p:scale>
          <a:sx n="66" d="100"/>
          <a:sy n="66" d="100"/>
        </p:scale>
        <p:origin x="-1422"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754095EB-D3CB-4C75-8B8B-D2FC3EC51C4B}" type="slidenum">
              <a:rPr lang="en-US"/>
              <a:pPr>
                <a:defRPr/>
              </a:pPr>
              <a:t>‹#›</a:t>
            </a:fld>
            <a:endParaRPr lang="en-US"/>
          </a:p>
        </p:txBody>
      </p:sp>
    </p:spTree>
    <p:extLst>
      <p:ext uri="{BB962C8B-B14F-4D97-AF65-F5344CB8AC3E}">
        <p14:creationId xmlns:p14="http://schemas.microsoft.com/office/powerpoint/2010/main" val="301359175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222625" y="304800"/>
            <a:ext cx="11909425" cy="4724400"/>
            <a:chOff x="-2030" y="192"/>
            <a:chExt cx="7502" cy="2976"/>
          </a:xfrm>
        </p:grpSpPr>
        <p:sp>
          <p:nvSpPr>
            <p:cNvPr id="5" name="Line 3"/>
            <p:cNvSpPr>
              <a:spLocks noChangeShapeType="1"/>
            </p:cNvSpPr>
            <p:nvPr/>
          </p:nvSpPr>
          <p:spPr bwMode="auto">
            <a:xfrm>
              <a:off x="912" y="1584"/>
              <a:ext cx="456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 name="AutoShape 4"/>
            <p:cNvSpPr>
              <a:spLocks noChangeArrowheads="1"/>
            </p:cNvSpPr>
            <p:nvPr/>
          </p:nvSpPr>
          <p:spPr bwMode="auto">
            <a:xfrm>
              <a:off x="-1584" y="864"/>
              <a:ext cx="2304" cy="2304"/>
            </a:xfrm>
            <a:custGeom>
              <a:avLst/>
              <a:gdLst>
                <a:gd name="T0" fmla="*/ 2 w 64000"/>
                <a:gd name="T1" fmla="*/ -1 h 64000"/>
                <a:gd name="T2" fmla="*/ 3 w 64000"/>
                <a:gd name="T3" fmla="*/ 0 h 64000"/>
                <a:gd name="T4" fmla="*/ 2 w 64000"/>
                <a:gd name="T5" fmla="*/ 1 h 64000"/>
                <a:gd name="T6" fmla="*/ 2 w 64000"/>
                <a:gd name="T7" fmla="*/ 1 h 64000"/>
                <a:gd name="T8" fmla="*/ 2 w 64000"/>
                <a:gd name="T9" fmla="*/ 1 h 64000"/>
                <a:gd name="T10" fmla="*/ 2 w 64000"/>
                <a:gd name="T11" fmla="*/ 1 h 64000"/>
                <a:gd name="T12" fmla="*/ 2 w 64000"/>
                <a:gd name="T13" fmla="*/ -1 h 64000"/>
                <a:gd name="T14" fmla="*/ 2 w 64000"/>
                <a:gd name="T15" fmla="*/ -1 h 64000"/>
                <a:gd name="T16" fmla="*/ 2 w 64000"/>
                <a:gd name="T17" fmla="*/ -1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44083 w 64000"/>
                <a:gd name="T28" fmla="*/ -29639 h 64000"/>
                <a:gd name="T29" fmla="*/ 44083 w 64000"/>
                <a:gd name="T30" fmla="*/ 29639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 name="AutoShape 5"/>
            <p:cNvSpPr>
              <a:spLocks noChangeArrowheads="1"/>
            </p:cNvSpPr>
            <p:nvPr/>
          </p:nvSpPr>
          <p:spPr bwMode="auto">
            <a:xfrm>
              <a:off x="-2030" y="192"/>
              <a:ext cx="2544" cy="2544"/>
            </a:xfrm>
            <a:custGeom>
              <a:avLst/>
              <a:gdLst>
                <a:gd name="T0" fmla="*/ 3 w 64000"/>
                <a:gd name="T1" fmla="*/ -2 h 64000"/>
                <a:gd name="T2" fmla="*/ 4 w 64000"/>
                <a:gd name="T3" fmla="*/ 0 h 64000"/>
                <a:gd name="T4" fmla="*/ 3 w 64000"/>
                <a:gd name="T5" fmla="*/ 2 h 64000"/>
                <a:gd name="T6" fmla="*/ 3 w 64000"/>
                <a:gd name="T7" fmla="*/ 2 h 64000"/>
                <a:gd name="T8" fmla="*/ 3 w 64000"/>
                <a:gd name="T9" fmla="*/ 2 h 64000"/>
                <a:gd name="T10" fmla="*/ 3 w 64000"/>
                <a:gd name="T11" fmla="*/ 2 h 64000"/>
                <a:gd name="T12" fmla="*/ 3 w 64000"/>
                <a:gd name="T13" fmla="*/ -2 h 64000"/>
                <a:gd name="T14" fmla="*/ 3 w 64000"/>
                <a:gd name="T15" fmla="*/ -2 h 64000"/>
                <a:gd name="T16" fmla="*/ 3 w 64000"/>
                <a:gd name="T17" fmla="*/ -2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994 w 64000"/>
                <a:gd name="T28" fmla="*/ -25761 h 64000"/>
                <a:gd name="T29" fmla="*/ 50994 w 64000"/>
                <a:gd name="T30" fmla="*/ 25761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sp>
        <p:nvSpPr>
          <p:cNvPr id="13318" name="Rectangle 6"/>
          <p:cNvSpPr>
            <a:spLocks noGrp="1" noChangeArrowheads="1"/>
          </p:cNvSpPr>
          <p:nvPr>
            <p:ph type="ctrTitle"/>
          </p:nvPr>
        </p:nvSpPr>
        <p:spPr>
          <a:xfrm>
            <a:off x="1443038" y="985838"/>
            <a:ext cx="7239000" cy="1444625"/>
          </a:xfrm>
        </p:spPr>
        <p:txBody>
          <a:bodyPr/>
          <a:lstStyle>
            <a:lvl1pPr>
              <a:defRPr sz="4000"/>
            </a:lvl1pPr>
          </a:lstStyle>
          <a:p>
            <a:pPr lvl="0"/>
            <a:r>
              <a:rPr lang="en-US" noProof="0"/>
              <a:t>Click to edit Master title style</a:t>
            </a:r>
          </a:p>
        </p:txBody>
      </p:sp>
      <p:sp>
        <p:nvSpPr>
          <p:cNvPr id="13319" name="Rectangle 7"/>
          <p:cNvSpPr>
            <a:spLocks noGrp="1" noChangeArrowheads="1"/>
          </p:cNvSpPr>
          <p:nvPr>
            <p:ph type="subTitle" idx="1"/>
          </p:nvPr>
        </p:nvSpPr>
        <p:spPr>
          <a:xfrm>
            <a:off x="1443038" y="3427413"/>
            <a:ext cx="7239000" cy="1752600"/>
          </a:xfrm>
        </p:spPr>
        <p:txBody>
          <a:bodyPr/>
          <a:lstStyle>
            <a:lvl1pPr marL="0" indent="0">
              <a:buFont typeface="Wingdings" pitchFamily="2" charset="2"/>
              <a:buNone/>
              <a:defRPr/>
            </a:lvl1pPr>
          </a:lstStyle>
          <a:p>
            <a:pPr lvl="0"/>
            <a:r>
              <a:rPr lang="en-US" noProof="0"/>
              <a:t>Click to edit Master subtitle style</a:t>
            </a:r>
          </a:p>
        </p:txBody>
      </p:sp>
      <p:sp>
        <p:nvSpPr>
          <p:cNvPr id="8" name="Rectangle 8"/>
          <p:cNvSpPr>
            <a:spLocks noGrp="1" noChangeArrowheads="1"/>
          </p:cNvSpPr>
          <p:nvPr>
            <p:ph type="dt" sz="half" idx="10"/>
          </p:nvPr>
        </p:nvSpPr>
        <p:spPr/>
        <p:txBody>
          <a:bodyPr/>
          <a:lstStyle>
            <a:lvl1pPr>
              <a:defRPr/>
            </a:lvl1pPr>
          </a:lstStyle>
          <a:p>
            <a:pPr>
              <a:defRPr/>
            </a:pPr>
            <a:endParaRPr lang="en-US"/>
          </a:p>
        </p:txBody>
      </p:sp>
      <p:sp>
        <p:nvSpPr>
          <p:cNvPr id="9" name="Rectangle 9"/>
          <p:cNvSpPr>
            <a:spLocks noGrp="1" noChangeArrowheads="1"/>
          </p:cNvSpPr>
          <p:nvPr>
            <p:ph type="ftr" sz="quarter" idx="11"/>
          </p:nvPr>
        </p:nvSpPr>
        <p:spPr/>
        <p:txBody>
          <a:bodyPr/>
          <a:lstStyle>
            <a:lvl1pPr>
              <a:defRPr/>
            </a:lvl1pPr>
          </a:lstStyle>
          <a:p>
            <a:pPr>
              <a:defRPr/>
            </a:pPr>
            <a:endParaRPr lang="en-US"/>
          </a:p>
        </p:txBody>
      </p:sp>
      <p:sp>
        <p:nvSpPr>
          <p:cNvPr id="10" name="Rectangle 10"/>
          <p:cNvSpPr>
            <a:spLocks noGrp="1" noChangeArrowheads="1"/>
          </p:cNvSpPr>
          <p:nvPr>
            <p:ph type="sldNum" sz="quarter" idx="12"/>
          </p:nvPr>
        </p:nvSpPr>
        <p:spPr/>
        <p:txBody>
          <a:bodyPr/>
          <a:lstStyle>
            <a:lvl1pPr>
              <a:defRPr/>
            </a:lvl1pPr>
          </a:lstStyle>
          <a:p>
            <a:pPr>
              <a:defRPr/>
            </a:pPr>
            <a:fld id="{53B05567-254C-400E-B2BD-999105E346C1}" type="slidenum">
              <a:rPr lang="en-US"/>
              <a:pPr>
                <a:defRPr/>
              </a:pPr>
              <a:t>‹#›</a:t>
            </a:fld>
            <a:endParaRPr lang="en-US"/>
          </a:p>
        </p:txBody>
      </p:sp>
    </p:spTree>
    <p:extLst>
      <p:ext uri="{BB962C8B-B14F-4D97-AF65-F5344CB8AC3E}">
        <p14:creationId xmlns:p14="http://schemas.microsoft.com/office/powerpoint/2010/main" val="2559737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3A956CE4-DA2D-486E-A13E-1548D9FB993D}" type="slidenum">
              <a:rPr lang="en-US"/>
              <a:pPr>
                <a:defRPr/>
              </a:pPr>
              <a:t>‹#›</a:t>
            </a:fld>
            <a:endParaRPr lang="en-US"/>
          </a:p>
        </p:txBody>
      </p:sp>
    </p:spTree>
    <p:extLst>
      <p:ext uri="{BB962C8B-B14F-4D97-AF65-F5344CB8AC3E}">
        <p14:creationId xmlns:p14="http://schemas.microsoft.com/office/powerpoint/2010/main" val="1063265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9FA3F570-F2F1-4EAA-9EA2-541C3CB13B26}" type="slidenum">
              <a:rPr lang="en-US"/>
              <a:pPr>
                <a:defRPr/>
              </a:pPr>
              <a:t>‹#›</a:t>
            </a:fld>
            <a:endParaRPr lang="en-US"/>
          </a:p>
        </p:txBody>
      </p:sp>
    </p:spTree>
    <p:extLst>
      <p:ext uri="{BB962C8B-B14F-4D97-AF65-F5344CB8AC3E}">
        <p14:creationId xmlns:p14="http://schemas.microsoft.com/office/powerpoint/2010/main" val="179833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70013"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41AD589A-8D9F-4015-89C9-074C677715A9}" type="slidenum">
              <a:rPr lang="en-US"/>
              <a:pPr>
                <a:defRPr/>
              </a:pPr>
              <a:t>‹#›</a:t>
            </a:fld>
            <a:endParaRPr lang="en-US"/>
          </a:p>
        </p:txBody>
      </p:sp>
    </p:spTree>
    <p:extLst>
      <p:ext uri="{BB962C8B-B14F-4D97-AF65-F5344CB8AC3E}">
        <p14:creationId xmlns:p14="http://schemas.microsoft.com/office/powerpoint/2010/main" val="14053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8"/>
          <p:cNvSpPr>
            <a:spLocks noGrp="1" noChangeArrowheads="1"/>
          </p:cNvSpPr>
          <p:nvPr>
            <p:ph type="dt" sz="half" idx="10"/>
          </p:nvPr>
        </p:nvSpPr>
        <p:spPr>
          <a:ln/>
        </p:spPr>
        <p:txBody>
          <a:bodyPr/>
          <a:lstStyle>
            <a:lvl1pPr>
              <a:defRPr/>
            </a:lvl1pPr>
          </a:lstStyle>
          <a:p>
            <a:pPr>
              <a:defRPr/>
            </a:pPr>
            <a:endParaRPr lang="en-US"/>
          </a:p>
        </p:txBody>
      </p:sp>
      <p:sp>
        <p:nvSpPr>
          <p:cNvPr id="8" name="Rectangle 9"/>
          <p:cNvSpPr>
            <a:spLocks noGrp="1" noChangeArrowheads="1"/>
          </p:cNvSpPr>
          <p:nvPr>
            <p:ph type="ftr" sz="quarter" idx="11"/>
          </p:nvPr>
        </p:nvSpPr>
        <p:spPr>
          <a:ln/>
        </p:spPr>
        <p:txBody>
          <a:bodyPr/>
          <a:lstStyle>
            <a:lvl1pPr>
              <a:defRPr/>
            </a:lvl1pPr>
          </a:lstStyle>
          <a:p>
            <a:pPr>
              <a:defRPr/>
            </a:pPr>
            <a:endParaRPr lang="en-US"/>
          </a:p>
        </p:txBody>
      </p:sp>
      <p:sp>
        <p:nvSpPr>
          <p:cNvPr id="9" name="Rectangle 10"/>
          <p:cNvSpPr>
            <a:spLocks noGrp="1" noChangeArrowheads="1"/>
          </p:cNvSpPr>
          <p:nvPr>
            <p:ph type="sldNum" sz="quarter" idx="12"/>
          </p:nvPr>
        </p:nvSpPr>
        <p:spPr>
          <a:ln/>
        </p:spPr>
        <p:txBody>
          <a:bodyPr/>
          <a:lstStyle>
            <a:lvl1pPr>
              <a:defRPr/>
            </a:lvl1pPr>
          </a:lstStyle>
          <a:p>
            <a:pPr>
              <a:defRPr/>
            </a:pPr>
            <a:fld id="{CC0EDFCA-98EA-4232-A679-3C8E7F2FD438}" type="slidenum">
              <a:rPr lang="en-US"/>
              <a:pPr>
                <a:defRPr/>
              </a:pPr>
              <a:t>‹#›</a:t>
            </a:fld>
            <a:endParaRPr lang="en-US"/>
          </a:p>
        </p:txBody>
      </p:sp>
    </p:spTree>
    <p:extLst>
      <p:ext uri="{BB962C8B-B14F-4D97-AF65-F5344CB8AC3E}">
        <p14:creationId xmlns:p14="http://schemas.microsoft.com/office/powerpoint/2010/main" val="1410597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8"/>
          <p:cNvSpPr>
            <a:spLocks noGrp="1" noChangeArrowheads="1"/>
          </p:cNvSpPr>
          <p:nvPr>
            <p:ph type="dt" sz="half" idx="10"/>
          </p:nvPr>
        </p:nvSpPr>
        <p:spPr>
          <a:ln/>
        </p:spPr>
        <p:txBody>
          <a:bodyPr/>
          <a:lstStyle>
            <a:lvl1pPr>
              <a:defRPr/>
            </a:lvl1pPr>
          </a:lstStyle>
          <a:p>
            <a:pPr>
              <a:defRPr/>
            </a:pPr>
            <a:endParaRPr lang="en-US"/>
          </a:p>
        </p:txBody>
      </p:sp>
      <p:sp>
        <p:nvSpPr>
          <p:cNvPr id="4" name="Rectangle 9"/>
          <p:cNvSpPr>
            <a:spLocks noGrp="1" noChangeArrowheads="1"/>
          </p:cNvSpPr>
          <p:nvPr>
            <p:ph type="ftr" sz="quarter" idx="11"/>
          </p:nvPr>
        </p:nvSpPr>
        <p:spPr>
          <a:ln/>
        </p:spPr>
        <p:txBody>
          <a:bodyPr/>
          <a:lstStyle>
            <a:lvl1pPr>
              <a:defRPr/>
            </a:lvl1pPr>
          </a:lstStyle>
          <a:p>
            <a:pPr>
              <a:defRPr/>
            </a:pPr>
            <a:endParaRPr lang="en-US"/>
          </a:p>
        </p:txBody>
      </p:sp>
      <p:sp>
        <p:nvSpPr>
          <p:cNvPr id="5" name="Rectangle 10"/>
          <p:cNvSpPr>
            <a:spLocks noGrp="1" noChangeArrowheads="1"/>
          </p:cNvSpPr>
          <p:nvPr>
            <p:ph type="sldNum" sz="quarter" idx="12"/>
          </p:nvPr>
        </p:nvSpPr>
        <p:spPr>
          <a:ln/>
        </p:spPr>
        <p:txBody>
          <a:bodyPr/>
          <a:lstStyle>
            <a:lvl1pPr>
              <a:defRPr/>
            </a:lvl1pPr>
          </a:lstStyle>
          <a:p>
            <a:pPr>
              <a:defRPr/>
            </a:pPr>
            <a:fld id="{E5A5FAAE-4374-4CE6-B3A6-E29433EF3320}" type="slidenum">
              <a:rPr lang="en-US"/>
              <a:pPr>
                <a:defRPr/>
              </a:pPr>
              <a:t>‹#›</a:t>
            </a:fld>
            <a:endParaRPr lang="en-US"/>
          </a:p>
        </p:txBody>
      </p:sp>
    </p:spTree>
    <p:extLst>
      <p:ext uri="{BB962C8B-B14F-4D97-AF65-F5344CB8AC3E}">
        <p14:creationId xmlns:p14="http://schemas.microsoft.com/office/powerpoint/2010/main" val="3574898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p>
        </p:txBody>
      </p:sp>
      <p:sp>
        <p:nvSpPr>
          <p:cNvPr id="3" name="Rectangle 9"/>
          <p:cNvSpPr>
            <a:spLocks noGrp="1" noChangeArrowheads="1"/>
          </p:cNvSpPr>
          <p:nvPr>
            <p:ph type="ftr" sz="quarter" idx="11"/>
          </p:nvPr>
        </p:nvSpPr>
        <p:spPr>
          <a:ln/>
        </p:spPr>
        <p:txBody>
          <a:bodyPr/>
          <a:lstStyle>
            <a:lvl1pPr>
              <a:defRPr/>
            </a:lvl1pPr>
          </a:lstStyle>
          <a:p>
            <a:pPr>
              <a:defRPr/>
            </a:pPr>
            <a:endParaRPr lang="en-US"/>
          </a:p>
        </p:txBody>
      </p:sp>
      <p:sp>
        <p:nvSpPr>
          <p:cNvPr id="4" name="Rectangle 10"/>
          <p:cNvSpPr>
            <a:spLocks noGrp="1" noChangeArrowheads="1"/>
          </p:cNvSpPr>
          <p:nvPr>
            <p:ph type="sldNum" sz="quarter" idx="12"/>
          </p:nvPr>
        </p:nvSpPr>
        <p:spPr>
          <a:ln/>
        </p:spPr>
        <p:txBody>
          <a:bodyPr/>
          <a:lstStyle>
            <a:lvl1pPr>
              <a:defRPr/>
            </a:lvl1pPr>
          </a:lstStyle>
          <a:p>
            <a:pPr>
              <a:defRPr/>
            </a:pPr>
            <a:fld id="{09A145C3-3388-450E-BF64-3DDB442E9E90}" type="slidenum">
              <a:rPr lang="en-US"/>
              <a:pPr>
                <a:defRPr/>
              </a:pPr>
              <a:t>‹#›</a:t>
            </a:fld>
            <a:endParaRPr lang="en-US"/>
          </a:p>
        </p:txBody>
      </p:sp>
    </p:spTree>
    <p:extLst>
      <p:ext uri="{BB962C8B-B14F-4D97-AF65-F5344CB8AC3E}">
        <p14:creationId xmlns:p14="http://schemas.microsoft.com/office/powerpoint/2010/main" val="2617429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012C2F9A-4208-41F4-927D-0C3809E2FE92}" type="slidenum">
              <a:rPr lang="en-US"/>
              <a:pPr>
                <a:defRPr/>
              </a:pPr>
              <a:t>‹#›</a:t>
            </a:fld>
            <a:endParaRPr lang="en-US"/>
          </a:p>
        </p:txBody>
      </p:sp>
    </p:spTree>
    <p:extLst>
      <p:ext uri="{BB962C8B-B14F-4D97-AF65-F5344CB8AC3E}">
        <p14:creationId xmlns:p14="http://schemas.microsoft.com/office/powerpoint/2010/main" val="3416757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85621855-F222-4769-8BA2-DAF7FE04F5FD}" type="slidenum">
              <a:rPr lang="en-US"/>
              <a:pPr>
                <a:defRPr/>
              </a:pPr>
              <a:t>‹#›</a:t>
            </a:fld>
            <a:endParaRPr lang="en-US"/>
          </a:p>
        </p:txBody>
      </p:sp>
    </p:spTree>
    <p:extLst>
      <p:ext uri="{BB962C8B-B14F-4D97-AF65-F5344CB8AC3E}">
        <p14:creationId xmlns:p14="http://schemas.microsoft.com/office/powerpoint/2010/main" val="1021883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9E930DD7-6FF9-44C6-8E1B-FCE191C59171}" type="slidenum">
              <a:rPr lang="en-US"/>
              <a:pPr>
                <a:defRPr/>
              </a:pPr>
              <a:t>‹#›</a:t>
            </a:fld>
            <a:endParaRPr lang="en-US"/>
          </a:p>
        </p:txBody>
      </p:sp>
    </p:spTree>
    <p:extLst>
      <p:ext uri="{BB962C8B-B14F-4D97-AF65-F5344CB8AC3E}">
        <p14:creationId xmlns:p14="http://schemas.microsoft.com/office/powerpoint/2010/main" val="2885398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301625"/>
            <a:ext cx="1827212" cy="56403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70013" y="301625"/>
            <a:ext cx="5334000" cy="56403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198B569D-E9B6-429D-B286-3CB041C35E5D}" type="slidenum">
              <a:rPr lang="en-US"/>
              <a:pPr>
                <a:defRPr/>
              </a:pPr>
              <a:t>‹#›</a:t>
            </a:fld>
            <a:endParaRPr lang="en-US"/>
          </a:p>
        </p:txBody>
      </p:sp>
    </p:spTree>
    <p:extLst>
      <p:ext uri="{BB962C8B-B14F-4D97-AF65-F5344CB8AC3E}">
        <p14:creationId xmlns:p14="http://schemas.microsoft.com/office/powerpoint/2010/main" val="3564888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238500" y="0"/>
            <a:ext cx="11925300" cy="3810000"/>
            <a:chOff x="-2040" y="0"/>
            <a:chExt cx="7512" cy="2400"/>
          </a:xfrm>
        </p:grpSpPr>
        <p:sp>
          <p:nvSpPr>
            <p:cNvPr id="1032" name="AutoShape 3"/>
            <p:cNvSpPr>
              <a:spLocks noChangeArrowheads="1"/>
            </p:cNvSpPr>
            <p:nvPr/>
          </p:nvSpPr>
          <p:spPr bwMode="auto">
            <a:xfrm>
              <a:off x="-2040" y="432"/>
              <a:ext cx="2592" cy="1968"/>
            </a:xfrm>
            <a:custGeom>
              <a:avLst/>
              <a:gdLst>
                <a:gd name="T0" fmla="*/ 3 w 64000"/>
                <a:gd name="T1" fmla="*/ -1 h 64000"/>
                <a:gd name="T2" fmla="*/ 4 w 64000"/>
                <a:gd name="T3" fmla="*/ 0 h 64000"/>
                <a:gd name="T4" fmla="*/ 3 w 64000"/>
                <a:gd name="T5" fmla="*/ 1 h 64000"/>
                <a:gd name="T6" fmla="*/ 3 w 64000"/>
                <a:gd name="T7" fmla="*/ 1 h 64000"/>
                <a:gd name="T8" fmla="*/ 3 w 64000"/>
                <a:gd name="T9" fmla="*/ 1 h 64000"/>
                <a:gd name="T10" fmla="*/ 3 w 64000"/>
                <a:gd name="T11" fmla="*/ 1 h 64000"/>
                <a:gd name="T12" fmla="*/ 3 w 64000"/>
                <a:gd name="T13" fmla="*/ -1 h 64000"/>
                <a:gd name="T14" fmla="*/ 3 w 64000"/>
                <a:gd name="T15" fmla="*/ -1 h 64000"/>
                <a:gd name="T16" fmla="*/ 3 w 64000"/>
                <a:gd name="T17" fmla="*/ -1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296 w 64000"/>
                <a:gd name="T28" fmla="*/ -26244 h 64000"/>
                <a:gd name="T29" fmla="*/ 50296 w 64000"/>
                <a:gd name="T30" fmla="*/ 26244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033" name="AutoShape 4"/>
            <p:cNvSpPr>
              <a:spLocks noChangeArrowheads="1"/>
            </p:cNvSpPr>
            <p:nvPr/>
          </p:nvSpPr>
          <p:spPr bwMode="auto">
            <a:xfrm>
              <a:off x="-1528" y="0"/>
              <a:ext cx="1949" cy="1987"/>
            </a:xfrm>
            <a:custGeom>
              <a:avLst/>
              <a:gdLst>
                <a:gd name="T0" fmla="*/ 1 w 64000"/>
                <a:gd name="T1" fmla="*/ -1 h 64000"/>
                <a:gd name="T2" fmla="*/ 2 w 64000"/>
                <a:gd name="T3" fmla="*/ 0 h 64000"/>
                <a:gd name="T4" fmla="*/ 1 w 64000"/>
                <a:gd name="T5" fmla="*/ 1 h 64000"/>
                <a:gd name="T6" fmla="*/ 1 w 64000"/>
                <a:gd name="T7" fmla="*/ 1 h 64000"/>
                <a:gd name="T8" fmla="*/ 1 w 64000"/>
                <a:gd name="T9" fmla="*/ 1 h 64000"/>
                <a:gd name="T10" fmla="*/ 1 w 64000"/>
                <a:gd name="T11" fmla="*/ 1 h 64000"/>
                <a:gd name="T12" fmla="*/ 1 w 64000"/>
                <a:gd name="T13" fmla="*/ -1 h 64000"/>
                <a:gd name="T14" fmla="*/ 1 w 64000"/>
                <a:gd name="T15" fmla="*/ -1 h 64000"/>
                <a:gd name="T16" fmla="*/ 1 w 64000"/>
                <a:gd name="T17" fmla="*/ -1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077 w 64000"/>
                <a:gd name="T28" fmla="*/ -26412 h 64000"/>
                <a:gd name="T29" fmla="*/ 50077 w 64000"/>
                <a:gd name="T30" fmla="*/ 26412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034" name="Line 5"/>
            <p:cNvSpPr>
              <a:spLocks noChangeShapeType="1"/>
            </p:cNvSpPr>
            <p:nvPr/>
          </p:nvSpPr>
          <p:spPr bwMode="auto">
            <a:xfrm>
              <a:off x="864" y="960"/>
              <a:ext cx="460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027" name="Rectangle 6"/>
          <p:cNvSpPr>
            <a:spLocks noGrp="1" noChangeArrowheads="1"/>
          </p:cNvSpPr>
          <p:nvPr>
            <p:ph type="title"/>
          </p:nvPr>
        </p:nvSpPr>
        <p:spPr bwMode="auto">
          <a:xfrm>
            <a:off x="1370013" y="301625"/>
            <a:ext cx="7313612"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7"/>
          <p:cNvSpPr>
            <a:spLocks noGrp="1" noChangeArrowheads="1"/>
          </p:cNvSpPr>
          <p:nvPr>
            <p:ph type="body" idx="1"/>
          </p:nvPr>
        </p:nvSpPr>
        <p:spPr bwMode="auto">
          <a:xfrm>
            <a:off x="1370013" y="1827213"/>
            <a:ext cx="7313612"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2296" name="Rectangle 8"/>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2297" name="Rectangle 9"/>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lvl1pPr>
          </a:lstStyle>
          <a:p>
            <a:pPr>
              <a:defRPr/>
            </a:pPr>
            <a:endParaRPr lang="en-US"/>
          </a:p>
        </p:txBody>
      </p:sp>
      <p:sp>
        <p:nvSpPr>
          <p:cNvPr id="12298" name="Rectangle 10"/>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74FC0EBA-04A8-4532-9930-FE943875C04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04"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late.msn.com/id/2122919/slideshow/2122960/entry/2122959/fs/0/"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en.wikipedia.org/wiki/Alternative_periodic_tables"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1625"/>
            <a:ext cx="7616825" cy="1143000"/>
          </a:xfrm>
        </p:spPr>
        <p:txBody>
          <a:bodyPr/>
          <a:lstStyle/>
          <a:p>
            <a:r>
              <a:rPr lang="en-US" b="1" dirty="0"/>
              <a:t>DO NOW</a:t>
            </a:r>
          </a:p>
        </p:txBody>
      </p:sp>
      <p:sp>
        <p:nvSpPr>
          <p:cNvPr id="3" name="Content Placeholder 2"/>
          <p:cNvSpPr>
            <a:spLocks noGrp="1"/>
          </p:cNvSpPr>
          <p:nvPr>
            <p:ph idx="1"/>
          </p:nvPr>
        </p:nvSpPr>
        <p:spPr>
          <a:xfrm>
            <a:off x="990600" y="1600200"/>
            <a:ext cx="8077200" cy="4341813"/>
          </a:xfrm>
        </p:spPr>
        <p:txBody>
          <a:bodyPr/>
          <a:lstStyle/>
          <a:p>
            <a:r>
              <a:rPr lang="en-US" dirty="0"/>
              <a:t>Pick up notes.</a:t>
            </a:r>
          </a:p>
        </p:txBody>
      </p:sp>
    </p:spTree>
    <p:extLst>
      <p:ext uri="{BB962C8B-B14F-4D97-AF65-F5344CB8AC3E}">
        <p14:creationId xmlns:p14="http://schemas.microsoft.com/office/powerpoint/2010/main" val="3842010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t>HALF-LIFE SIMULATION LAB</a:t>
            </a:r>
            <a:endParaRPr lang="en-US" sz="4400"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903194"/>
            <a:ext cx="4495800" cy="5785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13723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t>HALF-LIFE SIMULATION LAB</a:t>
            </a:r>
            <a:endParaRPr lang="en-US" sz="4400"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676400"/>
            <a:ext cx="7004271" cy="4542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77946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algn="ctr" eaLnBrk="1" hangingPunct="1"/>
            <a:r>
              <a:rPr lang="en-US" altLang="en-US" sz="4800" b="1" dirty="0"/>
              <a:t>THE PERIODIC TABLE</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2895600"/>
            <a:ext cx="7315200" cy="3833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sz="5400" b="1" dirty="0"/>
              <a:t>A BRIEF HISTORY</a:t>
            </a:r>
          </a:p>
        </p:txBody>
      </p:sp>
      <p:sp>
        <p:nvSpPr>
          <p:cNvPr id="4099" name="Rectangle 3"/>
          <p:cNvSpPr>
            <a:spLocks noGrp="1" noChangeArrowheads="1"/>
          </p:cNvSpPr>
          <p:nvPr>
            <p:ph type="body" idx="1"/>
          </p:nvPr>
        </p:nvSpPr>
        <p:spPr/>
        <p:txBody>
          <a:bodyPr/>
          <a:lstStyle/>
          <a:p>
            <a:pPr eaLnBrk="1" hangingPunct="1">
              <a:buFont typeface="Wingdings" pitchFamily="2" charset="2"/>
              <a:buNone/>
            </a:pPr>
            <a:r>
              <a:rPr lang="en-US" altLang="en-US"/>
              <a:t>We have not always had the periodic table.  </a:t>
            </a:r>
          </a:p>
          <a:p>
            <a:pPr eaLnBrk="1" hangingPunct="1">
              <a:buFont typeface="Wingdings" pitchFamily="2" charset="2"/>
              <a:buNone/>
            </a:pPr>
            <a:r>
              <a:rPr lang="en-US" altLang="en-US"/>
              <a:t>The modern table as we know it is only about 100 years old.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sz="5400" b="1" dirty="0"/>
              <a:t>A BRIEF HISTORY</a:t>
            </a:r>
            <a:endParaRPr lang="en-US" altLang="en-US" sz="5400" dirty="0"/>
          </a:p>
        </p:txBody>
      </p:sp>
      <p:sp>
        <p:nvSpPr>
          <p:cNvPr id="6147" name="Rectangle 3"/>
          <p:cNvSpPr>
            <a:spLocks noGrp="1" noChangeArrowheads="1"/>
          </p:cNvSpPr>
          <p:nvPr>
            <p:ph type="body" idx="1"/>
          </p:nvPr>
        </p:nvSpPr>
        <p:spPr/>
        <p:txBody>
          <a:bodyPr/>
          <a:lstStyle/>
          <a:p>
            <a:pPr eaLnBrk="1" hangingPunct="1">
              <a:lnSpc>
                <a:spcPct val="80000"/>
              </a:lnSpc>
              <a:buFont typeface="Wingdings" pitchFamily="2" charset="2"/>
              <a:buNone/>
            </a:pPr>
            <a:r>
              <a:rPr lang="en-US" altLang="en-US" sz="2400" b="1" dirty="0">
                <a:solidFill>
                  <a:schemeClr val="hlink"/>
                </a:solidFill>
              </a:rPr>
              <a:t>First Attempts at a Periodic table</a:t>
            </a:r>
          </a:p>
          <a:p>
            <a:pPr eaLnBrk="1" hangingPunct="1">
              <a:lnSpc>
                <a:spcPct val="80000"/>
              </a:lnSpc>
              <a:buFont typeface="Wingdings" pitchFamily="2" charset="2"/>
              <a:buNone/>
            </a:pPr>
            <a:r>
              <a:rPr lang="en-US" altLang="en-US" sz="2500" dirty="0"/>
              <a:t>Credit for the first periodic table (published in 1862) probably should be given to a French geologist, </a:t>
            </a:r>
            <a:r>
              <a:rPr lang="en-US" altLang="en-US" sz="2500" b="1" dirty="0" err="1"/>
              <a:t>A.E.Beguyer</a:t>
            </a:r>
            <a:r>
              <a:rPr lang="en-US" altLang="en-US" sz="2500" b="1" dirty="0"/>
              <a:t> de </a:t>
            </a:r>
            <a:r>
              <a:rPr lang="en-US" altLang="en-US" sz="2500" b="1" dirty="0" err="1"/>
              <a:t>Chancourtois</a:t>
            </a:r>
            <a:r>
              <a:rPr lang="en-US" altLang="en-US" sz="2500" b="1" dirty="0"/>
              <a:t>.  </a:t>
            </a:r>
          </a:p>
          <a:p>
            <a:pPr eaLnBrk="1" hangingPunct="1">
              <a:lnSpc>
                <a:spcPct val="80000"/>
              </a:lnSpc>
              <a:buFont typeface="Wingdings" pitchFamily="2" charset="2"/>
              <a:buNone/>
            </a:pPr>
            <a:r>
              <a:rPr lang="en-US" altLang="en-US" sz="2500" dirty="0"/>
              <a:t>De </a:t>
            </a:r>
            <a:r>
              <a:rPr lang="en-US" altLang="en-US" sz="2500" dirty="0" err="1"/>
              <a:t>Chancourtois</a:t>
            </a:r>
            <a:r>
              <a:rPr lang="en-US" altLang="en-US" sz="2500" dirty="0"/>
              <a:t> was first to recognize that elemental properties reoccur every seven elements, and using this chart, he was able to predict the stoichiometry of several metallic oxides. Unfortunately, his chart included some ions and compounds in addition to elements.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altLang="en-US" sz="4000" b="1" dirty="0"/>
              <a:t>De </a:t>
            </a:r>
            <a:r>
              <a:rPr lang="en-US" altLang="en-US" sz="4000" b="1" dirty="0" err="1"/>
              <a:t>Chancourtois</a:t>
            </a:r>
            <a:r>
              <a:rPr lang="en-US" altLang="en-US" sz="4000" b="1" dirty="0"/>
              <a:t>’ </a:t>
            </a:r>
            <a:br>
              <a:rPr lang="en-US" altLang="en-US" sz="4000" b="1" dirty="0"/>
            </a:br>
            <a:r>
              <a:rPr lang="en-US" altLang="en-US" sz="4000" b="1" dirty="0"/>
              <a:t>Periodic Table</a:t>
            </a:r>
            <a:endParaRPr lang="en-US" sz="4000" b="1" dirty="0"/>
          </a:p>
        </p:txBody>
      </p:sp>
      <p:pic>
        <p:nvPicPr>
          <p:cNvPr id="4" name="Picture 3"/>
          <p:cNvPicPr>
            <a:picLocks noChangeAspect="1"/>
          </p:cNvPicPr>
          <p:nvPr/>
        </p:nvPicPr>
        <p:blipFill>
          <a:blip r:embed="rId2"/>
          <a:stretch>
            <a:fillRect/>
          </a:stretch>
        </p:blipFill>
        <p:spPr>
          <a:xfrm>
            <a:off x="381000" y="457200"/>
            <a:ext cx="3314700" cy="5857875"/>
          </a:xfrm>
          <a:prstGeom prst="rect">
            <a:avLst/>
          </a:prstGeom>
        </p:spPr>
      </p:pic>
      <p:pic>
        <p:nvPicPr>
          <p:cNvPr id="5" name="Picture 4"/>
          <p:cNvPicPr>
            <a:picLocks noChangeAspect="1"/>
          </p:cNvPicPr>
          <p:nvPr/>
        </p:nvPicPr>
        <p:blipFill>
          <a:blip r:embed="rId3"/>
          <a:stretch>
            <a:fillRect/>
          </a:stretch>
        </p:blipFill>
        <p:spPr>
          <a:xfrm>
            <a:off x="4038600" y="1676400"/>
            <a:ext cx="4791075" cy="4076700"/>
          </a:xfrm>
          <a:prstGeom prst="rect">
            <a:avLst/>
          </a:prstGeom>
        </p:spPr>
      </p:pic>
    </p:spTree>
    <p:extLst>
      <p:ext uri="{BB962C8B-B14F-4D97-AF65-F5344CB8AC3E}">
        <p14:creationId xmlns:p14="http://schemas.microsoft.com/office/powerpoint/2010/main" val="1346806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z="4400" b="1" dirty="0"/>
              <a:t>A BRIEF HISTORY</a:t>
            </a:r>
            <a:endParaRPr lang="en-US" altLang="en-US" sz="4400" dirty="0"/>
          </a:p>
        </p:txBody>
      </p:sp>
      <p:sp>
        <p:nvSpPr>
          <p:cNvPr id="7171" name="Rectangle 3"/>
          <p:cNvSpPr>
            <a:spLocks noGrp="1" noChangeArrowheads="1"/>
          </p:cNvSpPr>
          <p:nvPr>
            <p:ph type="body" idx="1"/>
          </p:nvPr>
        </p:nvSpPr>
        <p:spPr>
          <a:xfrm>
            <a:off x="1066800" y="1827212"/>
            <a:ext cx="7924800" cy="4725987"/>
          </a:xfrm>
        </p:spPr>
        <p:txBody>
          <a:bodyPr/>
          <a:lstStyle/>
          <a:p>
            <a:pPr eaLnBrk="1" hangingPunct="1">
              <a:lnSpc>
                <a:spcPct val="90000"/>
              </a:lnSpc>
              <a:buFont typeface="Wingdings" pitchFamily="2" charset="2"/>
              <a:buNone/>
            </a:pPr>
            <a:r>
              <a:rPr lang="en-US" altLang="en-US" sz="2400" b="1" dirty="0">
                <a:solidFill>
                  <a:schemeClr val="hlink"/>
                </a:solidFill>
              </a:rPr>
              <a:t>Law of Octaves</a:t>
            </a:r>
          </a:p>
          <a:p>
            <a:pPr eaLnBrk="1" hangingPunct="1">
              <a:lnSpc>
                <a:spcPct val="90000"/>
              </a:lnSpc>
              <a:buFont typeface="Wingdings" pitchFamily="2" charset="2"/>
              <a:buNone/>
            </a:pPr>
            <a:r>
              <a:rPr lang="en-US" altLang="en-US" sz="2400" b="1" dirty="0"/>
              <a:t>John Newlands</a:t>
            </a:r>
            <a:r>
              <a:rPr lang="en-US" altLang="en-US" sz="2400" dirty="0"/>
              <a:t>, an English chemist, wrote a paper in 1863 which classified the 56 established elements into 11 groups based on similar physical properties, noting that many pairs of similar elements existed which differed by some multiple of eight in atomic weight. </a:t>
            </a:r>
          </a:p>
          <a:p>
            <a:pPr eaLnBrk="1" hangingPunct="1">
              <a:lnSpc>
                <a:spcPct val="90000"/>
              </a:lnSpc>
              <a:buFont typeface="Wingdings" pitchFamily="2" charset="2"/>
              <a:buNone/>
            </a:pPr>
            <a:r>
              <a:rPr lang="en-US" altLang="en-US" sz="2400" dirty="0"/>
              <a:t>In 1864 Newlands published his version of the periodic table and proposed the </a:t>
            </a:r>
            <a:r>
              <a:rPr lang="en-US" altLang="en-US" sz="2400" b="1" dirty="0"/>
              <a:t>Law of Octaves </a:t>
            </a:r>
            <a:r>
              <a:rPr lang="en-US" altLang="en-US" sz="2400" dirty="0"/>
              <a:t>(by analogy with the seven intervals of the musical scale). This law stated that any given element will exhibit analogous behavior to the eighth element following it in the table.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1625"/>
            <a:ext cx="7845425" cy="841375"/>
          </a:xfrm>
        </p:spPr>
        <p:txBody>
          <a:bodyPr/>
          <a:lstStyle/>
          <a:p>
            <a:r>
              <a:rPr lang="en-US" sz="4000" b="1" dirty="0"/>
              <a:t>NEWLAND’S PERIODIC TABLE</a:t>
            </a:r>
          </a:p>
        </p:txBody>
      </p:sp>
      <p:pic>
        <p:nvPicPr>
          <p:cNvPr id="4" name="Picture 3"/>
          <p:cNvPicPr>
            <a:picLocks noChangeAspect="1"/>
          </p:cNvPicPr>
          <p:nvPr/>
        </p:nvPicPr>
        <p:blipFill>
          <a:blip r:embed="rId2"/>
          <a:stretch>
            <a:fillRect/>
          </a:stretch>
        </p:blipFill>
        <p:spPr>
          <a:xfrm>
            <a:off x="615950" y="2514600"/>
            <a:ext cx="8067675" cy="3053180"/>
          </a:xfrm>
          <a:prstGeom prst="rect">
            <a:avLst/>
          </a:prstGeom>
        </p:spPr>
      </p:pic>
    </p:spTree>
    <p:extLst>
      <p:ext uri="{BB962C8B-B14F-4D97-AF65-F5344CB8AC3E}">
        <p14:creationId xmlns:p14="http://schemas.microsoft.com/office/powerpoint/2010/main" val="42551375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sz="4400" b="1" dirty="0"/>
              <a:t>A BRIEF HISTORY</a:t>
            </a:r>
            <a:endParaRPr lang="en-US" altLang="en-US" sz="4400" dirty="0"/>
          </a:p>
        </p:txBody>
      </p:sp>
      <p:sp>
        <p:nvSpPr>
          <p:cNvPr id="8195" name="Rectangle 3"/>
          <p:cNvSpPr>
            <a:spLocks noGrp="1" noChangeArrowheads="1"/>
          </p:cNvSpPr>
          <p:nvPr>
            <p:ph type="body" idx="1"/>
          </p:nvPr>
        </p:nvSpPr>
        <p:spPr>
          <a:xfrm>
            <a:off x="1348242" y="1600200"/>
            <a:ext cx="7313612" cy="4114800"/>
          </a:xfrm>
        </p:spPr>
        <p:txBody>
          <a:bodyPr/>
          <a:lstStyle/>
          <a:p>
            <a:pPr eaLnBrk="1" hangingPunct="1">
              <a:lnSpc>
                <a:spcPct val="90000"/>
              </a:lnSpc>
              <a:buFont typeface="Wingdings" pitchFamily="2" charset="2"/>
              <a:buNone/>
            </a:pPr>
            <a:r>
              <a:rPr lang="en-US" altLang="en-US" sz="2800" b="1" dirty="0">
                <a:solidFill>
                  <a:schemeClr val="hlink"/>
                </a:solidFill>
              </a:rPr>
              <a:t>Father of the Periodic Table</a:t>
            </a:r>
          </a:p>
          <a:p>
            <a:pPr eaLnBrk="1" hangingPunct="1">
              <a:lnSpc>
                <a:spcPct val="90000"/>
              </a:lnSpc>
              <a:buFont typeface="Wingdings" pitchFamily="2" charset="2"/>
              <a:buNone/>
            </a:pPr>
            <a:r>
              <a:rPr lang="en-US" altLang="en-US" sz="2800" b="1" dirty="0"/>
              <a:t>DMITRI MENDELEEV</a:t>
            </a:r>
            <a:r>
              <a:rPr lang="en-US" altLang="en-US" sz="2800" dirty="0"/>
              <a:t>	</a:t>
            </a:r>
            <a:r>
              <a:rPr lang="en-US" altLang="en-US" sz="2800" b="1" dirty="0"/>
              <a:t>1869</a:t>
            </a:r>
            <a:r>
              <a:rPr lang="en-US" altLang="en-US" sz="2500" b="1" dirty="0"/>
              <a:t>	</a:t>
            </a:r>
          </a:p>
          <a:p>
            <a:pPr eaLnBrk="1" hangingPunct="1">
              <a:lnSpc>
                <a:spcPct val="90000"/>
              </a:lnSpc>
              <a:buNone/>
            </a:pPr>
            <a:r>
              <a:rPr lang="en-US" altLang="en-US" sz="2500" dirty="0"/>
              <a:t>-  </a:t>
            </a:r>
            <a:r>
              <a:rPr lang="en-US" sz="2500" dirty="0"/>
              <a:t>discovered a basic chemistry principle.</a:t>
            </a:r>
          </a:p>
          <a:p>
            <a:pPr eaLnBrk="1" hangingPunct="1">
              <a:lnSpc>
                <a:spcPct val="90000"/>
              </a:lnSpc>
              <a:buFont typeface="Wingdings" pitchFamily="2" charset="2"/>
              <a:buNone/>
            </a:pPr>
            <a:r>
              <a:rPr lang="en-US" altLang="en-US" sz="2500" dirty="0"/>
              <a:t>-  felt there was a </a:t>
            </a:r>
            <a:r>
              <a:rPr lang="en-US" altLang="en-US" sz="2500" b="1" dirty="0">
                <a:solidFill>
                  <a:srgbClr val="FF0000"/>
                </a:solidFill>
              </a:rPr>
              <a:t>certain pattern</a:t>
            </a:r>
            <a:r>
              <a:rPr lang="en-US" altLang="en-US" sz="2500" dirty="0"/>
              <a:t> with the elements.</a:t>
            </a:r>
          </a:p>
          <a:p>
            <a:pPr eaLnBrk="1" hangingPunct="1">
              <a:lnSpc>
                <a:spcPct val="90000"/>
              </a:lnSpc>
              <a:buFont typeface="Wingdings" pitchFamily="2" charset="2"/>
              <a:buNone/>
            </a:pPr>
            <a:r>
              <a:rPr lang="en-US" altLang="en-US" sz="2500" dirty="0"/>
              <a:t>-  tested his hypothesis that there was a </a:t>
            </a:r>
            <a:r>
              <a:rPr lang="en-US" altLang="en-US" sz="2500" b="1" dirty="0">
                <a:solidFill>
                  <a:srgbClr val="FF0000"/>
                </a:solidFill>
              </a:rPr>
              <a:t>periodic relationship </a:t>
            </a:r>
            <a:r>
              <a:rPr lang="en-US" altLang="en-US" sz="2500" dirty="0"/>
              <a:t>among the elements.</a:t>
            </a:r>
          </a:p>
          <a:p>
            <a:pPr eaLnBrk="1" hangingPunct="1">
              <a:lnSpc>
                <a:spcPct val="90000"/>
              </a:lnSpc>
              <a:buFont typeface="Wingdings" pitchFamily="2" charset="2"/>
              <a:buNone/>
            </a:pPr>
            <a:r>
              <a:rPr lang="en-US" altLang="en-US" sz="2500" dirty="0"/>
              <a:t>-  set up the periodic table by </a:t>
            </a:r>
            <a:r>
              <a:rPr lang="en-US" altLang="en-US" sz="2500" b="1" dirty="0">
                <a:solidFill>
                  <a:srgbClr val="FF0000"/>
                </a:solidFill>
              </a:rPr>
              <a:t>atomic mass</a:t>
            </a:r>
            <a:r>
              <a:rPr lang="en-US" altLang="en-US" sz="2500" dirty="0"/>
              <a:t>.</a:t>
            </a:r>
          </a:p>
          <a:p>
            <a:pPr eaLnBrk="1" hangingPunct="1">
              <a:lnSpc>
                <a:spcPct val="90000"/>
              </a:lnSpc>
              <a:buFont typeface="Wingdings" pitchFamily="2" charset="2"/>
              <a:buNone/>
            </a:pPr>
            <a:r>
              <a:rPr lang="en-US" altLang="en-US" sz="2500" dirty="0"/>
              <a:t>-  left blanks for </a:t>
            </a:r>
            <a:r>
              <a:rPr lang="en-US" altLang="en-US" sz="2500" b="1" dirty="0">
                <a:solidFill>
                  <a:srgbClr val="FF0000"/>
                </a:solidFill>
              </a:rPr>
              <a:t>undiscovered </a:t>
            </a:r>
            <a:r>
              <a:rPr lang="en-US" altLang="en-US" sz="2500" dirty="0"/>
              <a:t>elements (three were later discovered).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5">
                                            <p:txEl>
                                              <p:pRg st="2" end="2"/>
                                            </p:txEl>
                                          </p:spTgt>
                                        </p:tgtEl>
                                        <p:attrNameLst>
                                          <p:attrName>style.visibility</p:attrName>
                                        </p:attrNameLst>
                                      </p:cBhvr>
                                      <p:to>
                                        <p:strVal val="visible"/>
                                      </p:to>
                                    </p:set>
                                    <p:anim calcmode="lin" valueType="num">
                                      <p:cBhvr additive="base">
                                        <p:cTn id="7"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195">
                                            <p:txEl>
                                              <p:pRg st="3" end="3"/>
                                            </p:txEl>
                                          </p:spTgt>
                                        </p:tgtEl>
                                        <p:attrNameLst>
                                          <p:attrName>style.visibility</p:attrName>
                                        </p:attrNameLst>
                                      </p:cBhvr>
                                      <p:to>
                                        <p:strVal val="visible"/>
                                      </p:to>
                                    </p:set>
                                    <p:anim calcmode="lin" valueType="num">
                                      <p:cBhvr additive="base">
                                        <p:cTn id="11"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195">
                                            <p:txEl>
                                              <p:pRg st="4" end="4"/>
                                            </p:txEl>
                                          </p:spTgt>
                                        </p:tgtEl>
                                        <p:attrNameLst>
                                          <p:attrName>style.visibility</p:attrName>
                                        </p:attrNameLst>
                                      </p:cBhvr>
                                      <p:to>
                                        <p:strVal val="visible"/>
                                      </p:to>
                                    </p:set>
                                    <p:anim calcmode="lin" valueType="num">
                                      <p:cBhvr additive="base">
                                        <p:cTn id="17" dur="500" fill="hold"/>
                                        <p:tgtEl>
                                          <p:spTgt spid="8195">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19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195">
                                            <p:txEl>
                                              <p:pRg st="5" end="5"/>
                                            </p:txEl>
                                          </p:spTgt>
                                        </p:tgtEl>
                                        <p:attrNameLst>
                                          <p:attrName>style.visibility</p:attrName>
                                        </p:attrNameLst>
                                      </p:cBhvr>
                                      <p:to>
                                        <p:strVal val="visible"/>
                                      </p:to>
                                    </p:set>
                                    <p:anim calcmode="lin" valueType="num">
                                      <p:cBhvr additive="base">
                                        <p:cTn id="23" dur="500" fill="hold"/>
                                        <p:tgtEl>
                                          <p:spTgt spid="8195">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19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8195">
                                            <p:txEl>
                                              <p:pRg st="6" end="6"/>
                                            </p:txEl>
                                          </p:spTgt>
                                        </p:tgtEl>
                                        <p:attrNameLst>
                                          <p:attrName>style.visibility</p:attrName>
                                        </p:attrNameLst>
                                      </p:cBhvr>
                                      <p:to>
                                        <p:strVal val="visible"/>
                                      </p:to>
                                    </p:set>
                                    <p:anim calcmode="lin" valueType="num">
                                      <p:cBhvr additive="base">
                                        <p:cTn id="29" dur="500" fill="hold"/>
                                        <p:tgtEl>
                                          <p:spTgt spid="8195">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19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algn="ctr" eaLnBrk="1" hangingPunct="1"/>
            <a:r>
              <a:rPr lang="en-US" altLang="en-US" sz="3200" b="1" dirty="0"/>
              <a:t>MENDELEEV’S TABLE</a:t>
            </a:r>
          </a:p>
        </p:txBody>
      </p:sp>
      <p:pic>
        <p:nvPicPr>
          <p:cNvPr id="9219" name="Picture 4" descr="Mendeleev P 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600200"/>
            <a:ext cx="7010400"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0" y="4648200"/>
            <a:ext cx="1524000" cy="1200329"/>
          </a:xfrm>
          <a:prstGeom prst="rect">
            <a:avLst/>
          </a:prstGeom>
          <a:noFill/>
        </p:spPr>
        <p:txBody>
          <a:bodyPr wrap="square" rtlCol="0">
            <a:spAutoFit/>
          </a:bodyPr>
          <a:lstStyle/>
          <a:p>
            <a:r>
              <a:rPr lang="en-US" b="1" dirty="0">
                <a:solidFill>
                  <a:srgbClr val="FF0000"/>
                </a:solidFill>
              </a:rPr>
              <a:t>Notice there are NO Noble Gases</a:t>
            </a:r>
          </a:p>
        </p:txBody>
      </p:sp>
      <p:sp>
        <p:nvSpPr>
          <p:cNvPr id="3" name="TextBox 2"/>
          <p:cNvSpPr txBox="1"/>
          <p:nvPr/>
        </p:nvSpPr>
        <p:spPr>
          <a:xfrm>
            <a:off x="685800" y="228600"/>
            <a:ext cx="1676400" cy="923330"/>
          </a:xfrm>
          <a:prstGeom prst="rect">
            <a:avLst/>
          </a:prstGeom>
          <a:noFill/>
        </p:spPr>
        <p:txBody>
          <a:bodyPr wrap="square" rtlCol="0">
            <a:spAutoFit/>
          </a:bodyPr>
          <a:lstStyle/>
          <a:p>
            <a:r>
              <a:rPr lang="en-US" b="1" dirty="0">
                <a:solidFill>
                  <a:srgbClr val="FF0000"/>
                </a:solidFill>
              </a:rPr>
              <a:t>Notice that he left some gaps</a:t>
            </a:r>
          </a:p>
        </p:txBody>
      </p:sp>
      <p:cxnSp>
        <p:nvCxnSpPr>
          <p:cNvPr id="5" name="Straight Arrow Connector 4"/>
          <p:cNvCxnSpPr/>
          <p:nvPr/>
        </p:nvCxnSpPr>
        <p:spPr bwMode="auto">
          <a:xfrm>
            <a:off x="2133600" y="1143000"/>
            <a:ext cx="1524000" cy="2057400"/>
          </a:xfrm>
          <a:prstGeom prst="straightConnector1">
            <a:avLst/>
          </a:prstGeom>
          <a:ln>
            <a:solidFill>
              <a:srgbClr val="FF0000"/>
            </a:solidFill>
            <a:headEnd type="none" w="med" len="med"/>
            <a:tailEnd type="triangle"/>
          </a:ln>
          <a:extLst/>
        </p:spPr>
        <p:style>
          <a:lnRef idx="3">
            <a:schemeClr val="accent4"/>
          </a:lnRef>
          <a:fillRef idx="0">
            <a:schemeClr val="accent4"/>
          </a:fillRef>
          <a:effectRef idx="2">
            <a:schemeClr val="accent4"/>
          </a:effectRef>
          <a:fontRef idx="minor">
            <a:schemeClr val="tx1"/>
          </a:fontRef>
        </p:style>
      </p:cxnSp>
      <p:cxnSp>
        <p:nvCxnSpPr>
          <p:cNvPr id="8" name="Straight Arrow Connector 7"/>
          <p:cNvCxnSpPr/>
          <p:nvPr/>
        </p:nvCxnSpPr>
        <p:spPr bwMode="auto">
          <a:xfrm>
            <a:off x="2247900" y="662980"/>
            <a:ext cx="2400300" cy="2842220"/>
          </a:xfrm>
          <a:prstGeom prst="straightConnector1">
            <a:avLst/>
          </a:prstGeom>
          <a:ln>
            <a:solidFill>
              <a:srgbClr val="FF0000"/>
            </a:solidFill>
            <a:headEnd type="none" w="med" len="med"/>
            <a:tailEnd type="triangle"/>
          </a:ln>
          <a:extLst/>
        </p:spPr>
        <p:style>
          <a:lnRef idx="3">
            <a:schemeClr val="accent4"/>
          </a:lnRef>
          <a:fillRef idx="0">
            <a:schemeClr val="accent4"/>
          </a:fillRef>
          <a:effectRef idx="2">
            <a:schemeClr val="accent4"/>
          </a:effectRef>
          <a:fontRef idx="minor">
            <a:schemeClr val="tx1"/>
          </a:fontRef>
        </p:style>
      </p:cxnSp>
      <p:cxnSp>
        <p:nvCxnSpPr>
          <p:cNvPr id="10" name="Straight Arrow Connector 9"/>
          <p:cNvCxnSpPr/>
          <p:nvPr/>
        </p:nvCxnSpPr>
        <p:spPr bwMode="auto">
          <a:xfrm>
            <a:off x="1370013" y="1143000"/>
            <a:ext cx="2401887" cy="2362200"/>
          </a:xfrm>
          <a:prstGeom prst="straightConnector1">
            <a:avLst/>
          </a:prstGeom>
          <a:ln>
            <a:solidFill>
              <a:srgbClr val="FF0000"/>
            </a:solidFill>
            <a:headEnd type="none" w="med" len="med"/>
            <a:tailEnd type="triangle"/>
          </a:ln>
          <a:extLst/>
        </p:spPr>
        <p:style>
          <a:lnRef idx="3">
            <a:schemeClr val="accent4"/>
          </a:lnRef>
          <a:fillRef idx="0">
            <a:schemeClr val="accent4"/>
          </a:fillRef>
          <a:effectRef idx="2">
            <a:schemeClr val="accent4"/>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sz="4400" b="1" dirty="0"/>
              <a:t>A BRIEF HISTORY</a:t>
            </a:r>
            <a:endParaRPr lang="en-US" altLang="en-US" sz="4400" dirty="0"/>
          </a:p>
        </p:txBody>
      </p:sp>
      <p:sp>
        <p:nvSpPr>
          <p:cNvPr id="10243" name="Rectangle 3"/>
          <p:cNvSpPr>
            <a:spLocks noGrp="1" noChangeArrowheads="1"/>
          </p:cNvSpPr>
          <p:nvPr>
            <p:ph type="body" idx="1"/>
          </p:nvPr>
        </p:nvSpPr>
        <p:spPr>
          <a:xfrm>
            <a:off x="1066800" y="1827212"/>
            <a:ext cx="7924800" cy="4802187"/>
          </a:xfrm>
        </p:spPr>
        <p:txBody>
          <a:bodyPr/>
          <a:lstStyle/>
          <a:p>
            <a:pPr eaLnBrk="1" hangingPunct="1">
              <a:lnSpc>
                <a:spcPct val="90000"/>
              </a:lnSpc>
              <a:buFont typeface="Wingdings" pitchFamily="2" charset="2"/>
              <a:buNone/>
            </a:pPr>
            <a:r>
              <a:rPr lang="en-US" altLang="en-US" sz="2800" b="1" dirty="0">
                <a:solidFill>
                  <a:schemeClr val="hlink"/>
                </a:solidFill>
              </a:rPr>
              <a:t>PROBLEMS WITH HIS TABLE</a:t>
            </a:r>
          </a:p>
          <a:p>
            <a:pPr eaLnBrk="1" hangingPunct="1">
              <a:lnSpc>
                <a:spcPct val="90000"/>
              </a:lnSpc>
            </a:pPr>
            <a:r>
              <a:rPr lang="en-US" altLang="en-US" sz="2800" dirty="0"/>
              <a:t>Problems arose as new elements were discovered and didn’t always fit nicely when ordered by mass.</a:t>
            </a:r>
          </a:p>
          <a:p>
            <a:pPr marL="0" indent="0" eaLnBrk="1" hangingPunct="1">
              <a:lnSpc>
                <a:spcPct val="90000"/>
              </a:lnSpc>
              <a:buNone/>
            </a:pPr>
            <a:endParaRPr lang="en-US" altLang="en-US" sz="2400" dirty="0"/>
          </a:p>
        </p:txBody>
      </p:sp>
    </p:spTree>
    <p:extLst>
      <p:ext uri="{BB962C8B-B14F-4D97-AF65-F5344CB8AC3E}">
        <p14:creationId xmlns:p14="http://schemas.microsoft.com/office/powerpoint/2010/main" val="23934416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sz="4400" b="1" dirty="0"/>
              <a:t>A BRIEF HISTORY</a:t>
            </a:r>
            <a:endParaRPr lang="en-US" altLang="en-US" sz="4400" dirty="0"/>
          </a:p>
        </p:txBody>
      </p:sp>
      <p:sp>
        <p:nvSpPr>
          <p:cNvPr id="10243" name="Rectangle 3"/>
          <p:cNvSpPr>
            <a:spLocks noGrp="1" noChangeArrowheads="1"/>
          </p:cNvSpPr>
          <p:nvPr>
            <p:ph type="body" idx="1"/>
          </p:nvPr>
        </p:nvSpPr>
        <p:spPr>
          <a:xfrm>
            <a:off x="1066800" y="1827212"/>
            <a:ext cx="7924800" cy="4802187"/>
          </a:xfrm>
        </p:spPr>
        <p:txBody>
          <a:bodyPr/>
          <a:lstStyle/>
          <a:p>
            <a:pPr eaLnBrk="1" hangingPunct="1">
              <a:lnSpc>
                <a:spcPct val="90000"/>
              </a:lnSpc>
              <a:buFont typeface="Wingdings" pitchFamily="2" charset="2"/>
              <a:buNone/>
            </a:pPr>
            <a:r>
              <a:rPr lang="en-US" altLang="en-US" sz="2800" b="1" dirty="0">
                <a:solidFill>
                  <a:schemeClr val="hlink"/>
                </a:solidFill>
              </a:rPr>
              <a:t>Discovery of the Noble Gases</a:t>
            </a:r>
          </a:p>
          <a:p>
            <a:pPr eaLnBrk="1" hangingPunct="1">
              <a:lnSpc>
                <a:spcPct val="90000"/>
              </a:lnSpc>
            </a:pPr>
            <a:r>
              <a:rPr lang="en-US" altLang="en-US" sz="2400" dirty="0"/>
              <a:t>In 1895 </a:t>
            </a:r>
            <a:r>
              <a:rPr lang="en-US" altLang="en-US" sz="2400" b="1" dirty="0"/>
              <a:t>Lord Rayleigh </a:t>
            </a:r>
            <a:r>
              <a:rPr lang="en-US" altLang="en-US" sz="2400" dirty="0"/>
              <a:t>reported the discovery of a new gaseous element named argon which proved to be chemically inert. This element did not fit any of the known periodic groups. </a:t>
            </a:r>
          </a:p>
          <a:p>
            <a:pPr eaLnBrk="1" hangingPunct="1">
              <a:lnSpc>
                <a:spcPct val="90000"/>
              </a:lnSpc>
            </a:pPr>
            <a:r>
              <a:rPr lang="en-US" altLang="en-US" sz="2400" dirty="0"/>
              <a:t>In 1898, </a:t>
            </a:r>
            <a:r>
              <a:rPr lang="en-US" altLang="en-US" sz="2400" b="1" dirty="0"/>
              <a:t>William Ramsey </a:t>
            </a:r>
            <a:r>
              <a:rPr lang="en-US" altLang="en-US" sz="2400" dirty="0"/>
              <a:t>suggested that argon be placed into the periodic table between chlorine and potassium in a family with helium, despite the fact that argon's atomic weight was greater than that of potassium. This group was termed the "zero" group due to the zero valency of the elements. Ramsey accurately predicted the future discovery and properties neon.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sz="4400" b="1" dirty="0"/>
              <a:t>A BRIEF HISTORY</a:t>
            </a:r>
            <a:endParaRPr lang="en-US" altLang="en-US" sz="4400" dirty="0"/>
          </a:p>
        </p:txBody>
      </p:sp>
      <p:sp>
        <p:nvSpPr>
          <p:cNvPr id="11267" name="Rectangle 3"/>
          <p:cNvSpPr>
            <a:spLocks noGrp="1" noChangeArrowheads="1"/>
          </p:cNvSpPr>
          <p:nvPr>
            <p:ph type="body" idx="1"/>
          </p:nvPr>
        </p:nvSpPr>
        <p:spPr>
          <a:xfrm>
            <a:off x="990600" y="1827213"/>
            <a:ext cx="8001000" cy="4114800"/>
          </a:xfrm>
        </p:spPr>
        <p:txBody>
          <a:bodyPr/>
          <a:lstStyle/>
          <a:p>
            <a:pPr eaLnBrk="1" hangingPunct="1">
              <a:lnSpc>
                <a:spcPct val="90000"/>
              </a:lnSpc>
              <a:buFont typeface="Wingdings" pitchFamily="2" charset="2"/>
              <a:buNone/>
            </a:pPr>
            <a:r>
              <a:rPr lang="en-US" altLang="en-US" sz="2800" b="1" dirty="0">
                <a:solidFill>
                  <a:schemeClr val="hlink"/>
                </a:solidFill>
              </a:rPr>
              <a:t>Father of the Modern Periodic Table</a:t>
            </a:r>
          </a:p>
          <a:p>
            <a:pPr eaLnBrk="1" hangingPunct="1">
              <a:lnSpc>
                <a:spcPct val="90000"/>
              </a:lnSpc>
              <a:buFont typeface="Wingdings" pitchFamily="2" charset="2"/>
              <a:buNone/>
            </a:pPr>
            <a:r>
              <a:rPr lang="en-US" altLang="en-US" sz="2800" b="1" dirty="0"/>
              <a:t>HENRY MOSELEY      1913	</a:t>
            </a:r>
            <a:r>
              <a:rPr lang="en-US" altLang="en-US" sz="2100" dirty="0"/>
              <a:t>	</a:t>
            </a:r>
          </a:p>
          <a:p>
            <a:pPr eaLnBrk="1" hangingPunct="1">
              <a:lnSpc>
                <a:spcPct val="90000"/>
              </a:lnSpc>
              <a:buFont typeface="Wingdings" pitchFamily="2" charset="2"/>
              <a:buNone/>
            </a:pPr>
            <a:r>
              <a:rPr lang="en-US" altLang="en-US" sz="2400" dirty="0"/>
              <a:t>-  some elements were </a:t>
            </a:r>
            <a:r>
              <a:rPr lang="en-US" altLang="en-US" sz="2400" b="1" dirty="0">
                <a:solidFill>
                  <a:srgbClr val="FF0000"/>
                </a:solidFill>
              </a:rPr>
              <a:t>out of place </a:t>
            </a:r>
            <a:r>
              <a:rPr lang="en-US" altLang="en-US" sz="2400" dirty="0"/>
              <a:t>in Mendeleev’s table.</a:t>
            </a:r>
          </a:p>
          <a:p>
            <a:pPr eaLnBrk="1" hangingPunct="1">
              <a:lnSpc>
                <a:spcPct val="90000"/>
              </a:lnSpc>
              <a:buFontTx/>
              <a:buChar char="-"/>
            </a:pPr>
            <a:r>
              <a:rPr lang="en-US" altLang="en-US" sz="2400" dirty="0"/>
              <a:t>published results of his measurements of x-ray spectral lines.</a:t>
            </a:r>
          </a:p>
          <a:p>
            <a:pPr eaLnBrk="1" hangingPunct="1">
              <a:lnSpc>
                <a:spcPct val="90000"/>
              </a:lnSpc>
              <a:buFontTx/>
              <a:buChar char="-"/>
            </a:pPr>
            <a:r>
              <a:rPr lang="en-US" altLang="en-US" sz="2400" dirty="0"/>
              <a:t>He was able to derive the relationship between the square root of the x-ray frequency and </a:t>
            </a:r>
            <a:r>
              <a:rPr lang="en-US" altLang="en-US" sz="2400" b="1" dirty="0">
                <a:solidFill>
                  <a:srgbClr val="FF0000"/>
                </a:solidFill>
              </a:rPr>
              <a:t>number of protons</a:t>
            </a:r>
            <a:r>
              <a:rPr lang="en-US" altLang="en-US" sz="2400" dirty="0"/>
              <a:t> – the atomic number.	</a:t>
            </a:r>
          </a:p>
          <a:p>
            <a:pPr eaLnBrk="1" hangingPunct="1">
              <a:lnSpc>
                <a:spcPct val="90000"/>
              </a:lnSpc>
              <a:buFontTx/>
              <a:buChar char="-"/>
            </a:pPr>
            <a:r>
              <a:rPr lang="en-US" altLang="en-US" sz="2400" dirty="0"/>
              <a:t>elements were then placed according to </a:t>
            </a:r>
            <a:r>
              <a:rPr lang="en-US" altLang="en-US" sz="2400" b="1" dirty="0">
                <a:solidFill>
                  <a:srgbClr val="FF0000"/>
                </a:solidFill>
              </a:rPr>
              <a:t>atomic number </a:t>
            </a:r>
            <a:r>
              <a:rPr lang="en-US" altLang="en-US" sz="2400" dirty="0"/>
              <a:t>in the periodic table.  This was an important change.</a:t>
            </a:r>
          </a:p>
          <a:p>
            <a:pPr eaLnBrk="1" hangingPunct="1">
              <a:lnSpc>
                <a:spcPct val="90000"/>
              </a:lnSpc>
              <a:buFont typeface="Wingdings" pitchFamily="2" charset="2"/>
              <a:buNone/>
            </a:pPr>
            <a:r>
              <a:rPr lang="en-US" altLang="en-US" sz="2400" dirty="0"/>
              <a:t>-  This is the </a:t>
            </a:r>
            <a:r>
              <a:rPr lang="en-US" altLang="en-US" sz="2400" b="1" dirty="0">
                <a:solidFill>
                  <a:srgbClr val="FF0000"/>
                </a:solidFill>
              </a:rPr>
              <a:t>modern</a:t>
            </a:r>
            <a:r>
              <a:rPr lang="en-US" altLang="en-US" sz="2400" dirty="0"/>
              <a:t> periodic table.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267">
                                            <p:txEl>
                                              <p:pRg st="2" end="2"/>
                                            </p:txEl>
                                          </p:spTgt>
                                        </p:tgtEl>
                                        <p:attrNameLst>
                                          <p:attrName>style.visibility</p:attrName>
                                        </p:attrNameLst>
                                      </p:cBhvr>
                                      <p:to>
                                        <p:strVal val="visible"/>
                                      </p:to>
                                    </p:set>
                                    <p:anim calcmode="lin" valueType="num">
                                      <p:cBhvr additive="base">
                                        <p:cTn id="7" dur="5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267">
                                            <p:txEl>
                                              <p:pRg st="3" end="3"/>
                                            </p:txEl>
                                          </p:spTgt>
                                        </p:tgtEl>
                                        <p:attrNameLst>
                                          <p:attrName>style.visibility</p:attrName>
                                        </p:attrNameLst>
                                      </p:cBhvr>
                                      <p:to>
                                        <p:strVal val="visible"/>
                                      </p:to>
                                    </p:set>
                                    <p:anim calcmode="lin" valueType="num">
                                      <p:cBhvr additive="base">
                                        <p:cTn id="13" dur="500" fill="hold"/>
                                        <p:tgtEl>
                                          <p:spTgt spid="11267">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267">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1267">
                                            <p:txEl>
                                              <p:pRg st="4" end="4"/>
                                            </p:txEl>
                                          </p:spTgt>
                                        </p:tgtEl>
                                        <p:attrNameLst>
                                          <p:attrName>style.visibility</p:attrName>
                                        </p:attrNameLst>
                                      </p:cBhvr>
                                      <p:to>
                                        <p:strVal val="visible"/>
                                      </p:to>
                                    </p:set>
                                    <p:anim calcmode="lin" valueType="num">
                                      <p:cBhvr additive="base">
                                        <p:cTn id="17" dur="500" fill="hold"/>
                                        <p:tgtEl>
                                          <p:spTgt spid="11267">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26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1267">
                                            <p:txEl>
                                              <p:pRg st="5" end="5"/>
                                            </p:txEl>
                                          </p:spTgt>
                                        </p:tgtEl>
                                        <p:attrNameLst>
                                          <p:attrName>style.visibility</p:attrName>
                                        </p:attrNameLst>
                                      </p:cBhvr>
                                      <p:to>
                                        <p:strVal val="visible"/>
                                      </p:to>
                                    </p:set>
                                    <p:anim calcmode="lin" valueType="num">
                                      <p:cBhvr additive="base">
                                        <p:cTn id="23" dur="500" fill="hold"/>
                                        <p:tgtEl>
                                          <p:spTgt spid="11267">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26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1267">
                                            <p:txEl>
                                              <p:pRg st="6" end="6"/>
                                            </p:txEl>
                                          </p:spTgt>
                                        </p:tgtEl>
                                        <p:attrNameLst>
                                          <p:attrName>style.visibility</p:attrName>
                                        </p:attrNameLst>
                                      </p:cBhvr>
                                      <p:to>
                                        <p:strVal val="visible"/>
                                      </p:to>
                                    </p:set>
                                    <p:anim calcmode="lin" valueType="num">
                                      <p:cBhvr additive="base">
                                        <p:cTn id="29" dur="500" fill="hold"/>
                                        <p:tgtEl>
                                          <p:spTgt spid="11267">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126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371600" y="304800"/>
            <a:ext cx="7313612" cy="1143000"/>
          </a:xfrm>
        </p:spPr>
        <p:txBody>
          <a:bodyPr/>
          <a:lstStyle/>
          <a:p>
            <a:pPr eaLnBrk="1" hangingPunct="1"/>
            <a:r>
              <a:rPr lang="en-US" altLang="en-US" sz="4400" b="1" dirty="0"/>
              <a:t>MOSLEY’S DATA</a:t>
            </a:r>
          </a:p>
        </p:txBody>
      </p:sp>
      <p:pic>
        <p:nvPicPr>
          <p:cNvPr id="12291" name="Picture 5" descr="xda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676400"/>
            <a:ext cx="6096000" cy="485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z="4400" b="1" dirty="0"/>
              <a:t>A BRIEF HISTORY</a:t>
            </a:r>
          </a:p>
        </p:txBody>
      </p:sp>
      <p:sp>
        <p:nvSpPr>
          <p:cNvPr id="13315" name="Rectangle 3"/>
          <p:cNvSpPr>
            <a:spLocks noGrp="1" noChangeArrowheads="1"/>
          </p:cNvSpPr>
          <p:nvPr>
            <p:ph type="body" idx="1"/>
          </p:nvPr>
        </p:nvSpPr>
        <p:spPr>
          <a:xfrm>
            <a:off x="1370013" y="1827213"/>
            <a:ext cx="7313612" cy="4497387"/>
          </a:xfrm>
        </p:spPr>
        <p:txBody>
          <a:bodyPr/>
          <a:lstStyle/>
          <a:p>
            <a:pPr eaLnBrk="1" hangingPunct="1">
              <a:lnSpc>
                <a:spcPct val="80000"/>
              </a:lnSpc>
              <a:buFont typeface="Wingdings" pitchFamily="2" charset="2"/>
              <a:buNone/>
            </a:pPr>
            <a:r>
              <a:rPr lang="en-US" altLang="en-US" sz="2800" b="1" dirty="0">
                <a:solidFill>
                  <a:schemeClr val="hlink"/>
                </a:solidFill>
              </a:rPr>
              <a:t>The Final Changes to the Table</a:t>
            </a:r>
          </a:p>
          <a:p>
            <a:pPr eaLnBrk="1" hangingPunct="1">
              <a:lnSpc>
                <a:spcPct val="80000"/>
              </a:lnSpc>
              <a:buFont typeface="Wingdings" pitchFamily="2" charset="2"/>
              <a:buNone/>
            </a:pPr>
            <a:r>
              <a:rPr lang="en-US" altLang="en-US" sz="2800" b="1" dirty="0"/>
              <a:t>GLENN SEABORG       1945</a:t>
            </a:r>
          </a:p>
          <a:p>
            <a:pPr eaLnBrk="1" hangingPunct="1">
              <a:lnSpc>
                <a:spcPct val="80000"/>
              </a:lnSpc>
              <a:buFont typeface="Wingdings" pitchFamily="2" charset="2"/>
              <a:buNone/>
            </a:pPr>
            <a:r>
              <a:rPr lang="en-US" altLang="en-US" sz="2500" dirty="0"/>
              <a:t>The last major change to the periodic table resulted from his</a:t>
            </a:r>
            <a:r>
              <a:rPr lang="en-US" altLang="en-US" sz="2500" b="1" dirty="0"/>
              <a:t> </a:t>
            </a:r>
            <a:r>
              <a:rPr lang="en-US" altLang="en-US" sz="2500" dirty="0"/>
              <a:t>work in the middle of the 20th century. </a:t>
            </a:r>
          </a:p>
          <a:p>
            <a:pPr eaLnBrk="1" hangingPunct="1">
              <a:lnSpc>
                <a:spcPct val="80000"/>
              </a:lnSpc>
              <a:buFont typeface="Wingdings" pitchFamily="2" charset="2"/>
              <a:buNone/>
            </a:pPr>
            <a:r>
              <a:rPr lang="en-US" altLang="en-US" sz="2500" dirty="0"/>
              <a:t>Starting with plutonium in 1940, Seaborg discovered </a:t>
            </a:r>
            <a:r>
              <a:rPr lang="en-US" altLang="en-US" sz="2500" b="1" dirty="0" err="1">
                <a:solidFill>
                  <a:srgbClr val="FF0000"/>
                </a:solidFill>
              </a:rPr>
              <a:t>transuranium</a:t>
            </a:r>
            <a:r>
              <a:rPr lang="en-US" altLang="en-US" sz="2500" dirty="0"/>
              <a:t> elements 94 to 102 and reconfigured the periodic table by placing the lanthanide/actinide series at the </a:t>
            </a:r>
            <a:r>
              <a:rPr lang="en-US" altLang="en-US" sz="2500" b="1" dirty="0">
                <a:solidFill>
                  <a:srgbClr val="FF0000"/>
                </a:solidFill>
              </a:rPr>
              <a:t>bottom</a:t>
            </a:r>
            <a:r>
              <a:rPr lang="en-US" altLang="en-US" sz="2500" dirty="0"/>
              <a:t> of the table. </a:t>
            </a:r>
          </a:p>
          <a:p>
            <a:pPr eaLnBrk="1" hangingPunct="1">
              <a:lnSpc>
                <a:spcPct val="80000"/>
              </a:lnSpc>
              <a:buFont typeface="Wingdings" pitchFamily="2" charset="2"/>
              <a:buNone/>
            </a:pPr>
            <a:r>
              <a:rPr lang="en-US" altLang="en-US" sz="2500" dirty="0"/>
              <a:t>In 1951 Seaborg was awarded the Nobel Prize in chemistry and element 106 was later named </a:t>
            </a:r>
            <a:r>
              <a:rPr lang="en-US" altLang="en-US" sz="2500" dirty="0" err="1"/>
              <a:t>seaborgium</a:t>
            </a:r>
            <a:r>
              <a:rPr lang="en-US" altLang="en-US" sz="2500" dirty="0"/>
              <a:t> (</a:t>
            </a:r>
            <a:r>
              <a:rPr lang="en-US" altLang="en-US" sz="2500" dirty="0" err="1"/>
              <a:t>Sg</a:t>
            </a:r>
            <a:r>
              <a:rPr lang="en-US" altLang="en-US" sz="2500" dirty="0"/>
              <a:t>) in his honor.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315">
                                            <p:txEl>
                                              <p:pRg st="2" end="2"/>
                                            </p:txEl>
                                          </p:spTgt>
                                        </p:tgtEl>
                                        <p:attrNameLst>
                                          <p:attrName>style.visibility</p:attrName>
                                        </p:attrNameLst>
                                      </p:cBhvr>
                                      <p:to>
                                        <p:strVal val="visible"/>
                                      </p:to>
                                    </p:set>
                                    <p:anim calcmode="lin" valueType="num">
                                      <p:cBhvr additive="base">
                                        <p:cTn id="7" dur="500" fill="hold"/>
                                        <p:tgtEl>
                                          <p:spTgt spid="1331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315">
                                            <p:txEl>
                                              <p:pRg st="3" end="3"/>
                                            </p:txEl>
                                          </p:spTgt>
                                        </p:tgtEl>
                                        <p:attrNameLst>
                                          <p:attrName>style.visibility</p:attrName>
                                        </p:attrNameLst>
                                      </p:cBhvr>
                                      <p:to>
                                        <p:strVal val="visible"/>
                                      </p:to>
                                    </p:set>
                                    <p:anim calcmode="lin" valueType="num">
                                      <p:cBhvr additive="base">
                                        <p:cTn id="13" dur="500" fill="hold"/>
                                        <p:tgtEl>
                                          <p:spTgt spid="13315">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315">
                                            <p:txEl>
                                              <p:pRg st="4" end="4"/>
                                            </p:txEl>
                                          </p:spTgt>
                                        </p:tgtEl>
                                        <p:attrNameLst>
                                          <p:attrName>style.visibility</p:attrName>
                                        </p:attrNameLst>
                                      </p:cBhvr>
                                      <p:to>
                                        <p:strVal val="visible"/>
                                      </p:to>
                                    </p:set>
                                    <p:anim calcmode="lin" valueType="num">
                                      <p:cBhvr additive="base">
                                        <p:cTn id="19" dur="500" fill="hold"/>
                                        <p:tgtEl>
                                          <p:spTgt spid="1331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31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b="1" dirty="0"/>
              <a:t>SEABORG’S PERIODIC TABLE</a:t>
            </a:r>
          </a:p>
        </p:txBody>
      </p:sp>
      <p:pic>
        <p:nvPicPr>
          <p:cNvPr id="2" name="Picture 1"/>
          <p:cNvPicPr>
            <a:picLocks noChangeAspect="1"/>
          </p:cNvPicPr>
          <p:nvPr/>
        </p:nvPicPr>
        <p:blipFill>
          <a:blip r:embed="rId2"/>
          <a:stretch>
            <a:fillRect/>
          </a:stretch>
        </p:blipFill>
        <p:spPr>
          <a:xfrm>
            <a:off x="1066800" y="1444625"/>
            <a:ext cx="7391400" cy="5251497"/>
          </a:xfrm>
          <a:prstGeom prst="rect">
            <a:avLst/>
          </a:prstGeom>
        </p:spPr>
      </p:pic>
      <p:sp>
        <p:nvSpPr>
          <p:cNvPr id="14340" name="Rectangle 6"/>
          <p:cNvSpPr>
            <a:spLocks noChangeArrowheads="1"/>
          </p:cNvSpPr>
          <p:nvPr/>
        </p:nvSpPr>
        <p:spPr bwMode="auto">
          <a:xfrm>
            <a:off x="1219200" y="5105400"/>
            <a:ext cx="6858000" cy="1219200"/>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219200" y="304800"/>
            <a:ext cx="7313612" cy="1143000"/>
          </a:xfrm>
        </p:spPr>
        <p:txBody>
          <a:bodyPr/>
          <a:lstStyle/>
          <a:p>
            <a:pPr eaLnBrk="1" hangingPunct="1"/>
            <a:r>
              <a:rPr lang="en-US" altLang="en-US" b="1" dirty="0"/>
              <a:t>THE PERIODIC LAW</a:t>
            </a:r>
          </a:p>
        </p:txBody>
      </p:sp>
      <p:sp>
        <p:nvSpPr>
          <p:cNvPr id="15363" name="Rectangle 3"/>
          <p:cNvSpPr>
            <a:spLocks noGrp="1" noChangeArrowheads="1"/>
          </p:cNvSpPr>
          <p:nvPr>
            <p:ph type="body" idx="1"/>
          </p:nvPr>
        </p:nvSpPr>
        <p:spPr/>
        <p:txBody>
          <a:bodyPr/>
          <a:lstStyle/>
          <a:p>
            <a:pPr algn="ctr" eaLnBrk="1" hangingPunct="1">
              <a:lnSpc>
                <a:spcPct val="90000"/>
              </a:lnSpc>
              <a:buFont typeface="Wingdings" pitchFamily="2" charset="2"/>
              <a:buNone/>
            </a:pPr>
            <a:r>
              <a:rPr lang="en-US" altLang="en-US" dirty="0"/>
              <a:t>	</a:t>
            </a:r>
          </a:p>
          <a:p>
            <a:pPr algn="ctr" eaLnBrk="1" hangingPunct="1">
              <a:lnSpc>
                <a:spcPct val="90000"/>
              </a:lnSpc>
              <a:buFont typeface="Wingdings" pitchFamily="2" charset="2"/>
              <a:buNone/>
            </a:pPr>
            <a:endParaRPr lang="en-US" altLang="en-US" dirty="0"/>
          </a:p>
          <a:p>
            <a:pPr algn="ctr" eaLnBrk="1" hangingPunct="1">
              <a:lnSpc>
                <a:spcPct val="90000"/>
              </a:lnSpc>
              <a:buFont typeface="Wingdings" pitchFamily="2" charset="2"/>
              <a:buNone/>
            </a:pPr>
            <a:r>
              <a:rPr lang="en-US" altLang="en-US" sz="3200" dirty="0"/>
              <a:t>The </a:t>
            </a:r>
            <a:r>
              <a:rPr lang="en-US" altLang="en-US" sz="3200" b="1" dirty="0">
                <a:solidFill>
                  <a:srgbClr val="FF0000"/>
                </a:solidFill>
              </a:rPr>
              <a:t>physical and chemical properties</a:t>
            </a:r>
            <a:r>
              <a:rPr lang="en-US" altLang="en-US" sz="3200" dirty="0"/>
              <a:t> of the elements are periodic functions of their </a:t>
            </a:r>
            <a:r>
              <a:rPr lang="en-US" altLang="en-US" sz="3200" b="1" dirty="0">
                <a:solidFill>
                  <a:srgbClr val="FF0000"/>
                </a:solidFill>
              </a:rPr>
              <a:t>atomic numbers.</a:t>
            </a:r>
          </a:p>
          <a:p>
            <a:pPr algn="ctr" eaLnBrk="1" hangingPunct="1">
              <a:lnSpc>
                <a:spcPct val="90000"/>
              </a:lnSpc>
              <a:buFont typeface="Wingdings" pitchFamily="2" charset="2"/>
              <a:buNone/>
            </a:pPr>
            <a:endParaRPr lang="en-US" altLang="en-US" sz="4000" b="1" dirty="0">
              <a:solidFill>
                <a:srgbClr val="FF0000"/>
              </a:solidFill>
            </a:endParaRPr>
          </a:p>
          <a:p>
            <a:pPr algn="ctr" eaLnBrk="1" hangingPunct="1">
              <a:lnSpc>
                <a:spcPct val="90000"/>
              </a:lnSpc>
              <a:buFont typeface="Wingdings" pitchFamily="2" charset="2"/>
              <a:buNone/>
            </a:pPr>
            <a:r>
              <a:rPr lang="en-US" altLang="en-US" sz="3200" b="1" dirty="0"/>
              <a:t>Memorize this!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lgn="ctr" eaLnBrk="1" hangingPunct="1"/>
            <a:r>
              <a:rPr lang="en-US" altLang="en-US" sz="4400" b="1" dirty="0"/>
              <a:t>HOW THE PERIODIC TABLE IS SET UP…</a:t>
            </a:r>
          </a:p>
        </p:txBody>
      </p:sp>
      <p:sp>
        <p:nvSpPr>
          <p:cNvPr id="16387" name="Rectangle 3"/>
          <p:cNvSpPr>
            <a:spLocks noGrp="1" noChangeArrowheads="1"/>
          </p:cNvSpPr>
          <p:nvPr>
            <p:ph type="body" idx="1"/>
          </p:nvPr>
        </p:nvSpPr>
        <p:spPr/>
        <p:txBody>
          <a:bodyPr/>
          <a:lstStyle/>
          <a:p>
            <a:pPr eaLnBrk="1" hangingPunct="1">
              <a:lnSpc>
                <a:spcPct val="80000"/>
              </a:lnSpc>
              <a:buFont typeface="Wingdings" pitchFamily="2" charset="2"/>
              <a:buNone/>
            </a:pPr>
            <a:r>
              <a:rPr lang="en-US" altLang="en-US" sz="2800" b="1" dirty="0"/>
              <a:t>COLUMNS</a:t>
            </a:r>
            <a:r>
              <a:rPr lang="en-US" altLang="en-US" sz="2800" dirty="0"/>
              <a:t>	</a:t>
            </a:r>
          </a:p>
          <a:p>
            <a:pPr eaLnBrk="1" hangingPunct="1">
              <a:lnSpc>
                <a:spcPct val="80000"/>
              </a:lnSpc>
              <a:buFontTx/>
              <a:buChar char="-"/>
            </a:pPr>
            <a:r>
              <a:rPr lang="en-US" altLang="en-US" sz="2800" b="1" dirty="0">
                <a:solidFill>
                  <a:srgbClr val="FF0000"/>
                </a:solidFill>
              </a:rPr>
              <a:t>vertical</a:t>
            </a:r>
            <a:r>
              <a:rPr lang="en-US" altLang="en-US" sz="2800" dirty="0"/>
              <a:t>, </a:t>
            </a:r>
          </a:p>
          <a:p>
            <a:pPr eaLnBrk="1" hangingPunct="1">
              <a:lnSpc>
                <a:spcPct val="80000"/>
              </a:lnSpc>
              <a:buFontTx/>
              <a:buChar char="-"/>
            </a:pPr>
            <a:r>
              <a:rPr lang="en-US" altLang="en-US" sz="2800" dirty="0"/>
              <a:t>called </a:t>
            </a:r>
            <a:r>
              <a:rPr lang="en-US" altLang="en-US" sz="2800" b="1" dirty="0">
                <a:solidFill>
                  <a:srgbClr val="FF0000"/>
                </a:solidFill>
              </a:rPr>
              <a:t>groups</a:t>
            </a:r>
            <a:r>
              <a:rPr lang="en-US" altLang="en-US" sz="2800" dirty="0"/>
              <a:t> (numbers) or </a:t>
            </a:r>
            <a:r>
              <a:rPr lang="en-US" altLang="en-US" sz="2800" b="1" dirty="0">
                <a:solidFill>
                  <a:srgbClr val="FF0000"/>
                </a:solidFill>
              </a:rPr>
              <a:t>families</a:t>
            </a:r>
            <a:r>
              <a:rPr lang="en-US" altLang="en-US" sz="2800" dirty="0"/>
              <a:t> (names)</a:t>
            </a:r>
          </a:p>
          <a:p>
            <a:pPr eaLnBrk="1" hangingPunct="1">
              <a:lnSpc>
                <a:spcPct val="80000"/>
              </a:lnSpc>
              <a:buFont typeface="Wingdings" pitchFamily="2" charset="2"/>
              <a:buNone/>
            </a:pPr>
            <a:r>
              <a:rPr lang="en-US" altLang="en-US" sz="2800" dirty="0"/>
              <a:t>- 18 total (8 main ones)</a:t>
            </a:r>
          </a:p>
          <a:p>
            <a:pPr eaLnBrk="1" hangingPunct="1">
              <a:lnSpc>
                <a:spcPct val="80000"/>
              </a:lnSpc>
              <a:buFont typeface="Wingdings" pitchFamily="2" charset="2"/>
              <a:buNone/>
            </a:pPr>
            <a:r>
              <a:rPr lang="en-US" altLang="en-US" sz="2800" dirty="0"/>
              <a:t>- elements in a column are </a:t>
            </a:r>
            <a:r>
              <a:rPr lang="en-US" altLang="en-US" sz="2800" b="1" dirty="0">
                <a:solidFill>
                  <a:srgbClr val="FF0000"/>
                </a:solidFill>
              </a:rPr>
              <a:t>not</a:t>
            </a:r>
            <a:r>
              <a:rPr lang="en-US" altLang="en-US" sz="2800" dirty="0"/>
              <a:t> </a:t>
            </a:r>
            <a:r>
              <a:rPr lang="en-US" altLang="en-US" sz="2800" b="1" dirty="0">
                <a:solidFill>
                  <a:srgbClr val="FF0000"/>
                </a:solidFill>
              </a:rPr>
              <a:t>identical,</a:t>
            </a:r>
            <a:r>
              <a:rPr lang="en-US" altLang="en-US" sz="2800" dirty="0"/>
              <a:t> </a:t>
            </a:r>
            <a:r>
              <a:rPr lang="en-US" altLang="en-US" sz="2800" b="1" dirty="0">
                <a:solidFill>
                  <a:srgbClr val="FF0000"/>
                </a:solidFill>
              </a:rPr>
              <a:t>but</a:t>
            </a:r>
            <a:r>
              <a:rPr lang="en-US" altLang="en-US" sz="2800" dirty="0"/>
              <a:t> </a:t>
            </a:r>
            <a:r>
              <a:rPr lang="en-US" altLang="en-US" sz="2800" b="1" dirty="0">
                <a:solidFill>
                  <a:srgbClr val="FF0000"/>
                </a:solidFill>
              </a:rPr>
              <a:t>similar</a:t>
            </a:r>
            <a:r>
              <a:rPr lang="en-US" altLang="en-US" sz="2800" dirty="0"/>
              <a:t> in properties.</a:t>
            </a:r>
            <a:endParaRPr lang="en-US" altLang="en-US" sz="2800" b="1" dirty="0"/>
          </a:p>
          <a:p>
            <a:pPr eaLnBrk="1" hangingPunct="1">
              <a:lnSpc>
                <a:spcPct val="80000"/>
              </a:lnSpc>
              <a:buFont typeface="Wingdings" pitchFamily="2" charset="2"/>
              <a:buNone/>
            </a:pPr>
            <a:endParaRPr lang="en-US" altLang="en-US" sz="19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387">
                                            <p:txEl>
                                              <p:pRg st="1" end="1"/>
                                            </p:txEl>
                                          </p:spTgt>
                                        </p:tgtEl>
                                        <p:attrNameLst>
                                          <p:attrName>style.visibility</p:attrName>
                                        </p:attrNameLst>
                                      </p:cBhvr>
                                      <p:to>
                                        <p:strVal val="visible"/>
                                      </p:to>
                                    </p:set>
                                    <p:animEffect transition="in" filter="barn(inVertical)">
                                      <p:cBhvr>
                                        <p:cTn id="7" dur="500"/>
                                        <p:tgtEl>
                                          <p:spTgt spid="1638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6387">
                                            <p:txEl>
                                              <p:pRg st="2" end="2"/>
                                            </p:txEl>
                                          </p:spTgt>
                                        </p:tgtEl>
                                        <p:attrNameLst>
                                          <p:attrName>style.visibility</p:attrName>
                                        </p:attrNameLst>
                                      </p:cBhvr>
                                      <p:to>
                                        <p:strVal val="visible"/>
                                      </p:to>
                                    </p:set>
                                    <p:animEffect transition="in" filter="barn(inVertical)">
                                      <p:cBhvr>
                                        <p:cTn id="12" dur="500"/>
                                        <p:tgtEl>
                                          <p:spTgt spid="1638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6387">
                                            <p:txEl>
                                              <p:pRg st="3" end="3"/>
                                            </p:txEl>
                                          </p:spTgt>
                                        </p:tgtEl>
                                        <p:attrNameLst>
                                          <p:attrName>style.visibility</p:attrName>
                                        </p:attrNameLst>
                                      </p:cBhvr>
                                      <p:to>
                                        <p:strVal val="visible"/>
                                      </p:to>
                                    </p:set>
                                    <p:animEffect transition="in" filter="barn(inVertical)">
                                      <p:cBhvr>
                                        <p:cTn id="17" dur="500"/>
                                        <p:tgtEl>
                                          <p:spTgt spid="16387">
                                            <p:txEl>
                                              <p:pRg st="3" end="3"/>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16387">
                                            <p:txEl>
                                              <p:pRg st="4" end="4"/>
                                            </p:txEl>
                                          </p:spTgt>
                                        </p:tgtEl>
                                        <p:attrNameLst>
                                          <p:attrName>style.visibility</p:attrName>
                                        </p:attrNameLst>
                                      </p:cBhvr>
                                      <p:to>
                                        <p:strVal val="visible"/>
                                      </p:to>
                                    </p:set>
                                    <p:animEffect transition="in" filter="barn(inVertical)">
                                      <p:cBhvr>
                                        <p:cTn id="20" dur="500"/>
                                        <p:tgtEl>
                                          <p:spTgt spid="163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5" descr="periodic-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762000"/>
            <a:ext cx="7715250"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35872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t>HOW THE PERIODIC TABLE IS SET UP…</a:t>
            </a:r>
            <a:endParaRPr lang="en-US" dirty="0"/>
          </a:p>
        </p:txBody>
      </p:sp>
      <p:sp>
        <p:nvSpPr>
          <p:cNvPr id="3" name="Content Placeholder 2"/>
          <p:cNvSpPr>
            <a:spLocks noGrp="1"/>
          </p:cNvSpPr>
          <p:nvPr>
            <p:ph idx="1"/>
          </p:nvPr>
        </p:nvSpPr>
        <p:spPr/>
        <p:txBody>
          <a:bodyPr/>
          <a:lstStyle/>
          <a:p>
            <a:pPr eaLnBrk="1" hangingPunct="1">
              <a:lnSpc>
                <a:spcPct val="80000"/>
              </a:lnSpc>
              <a:buNone/>
            </a:pPr>
            <a:r>
              <a:rPr lang="en-US" altLang="en-US" sz="2800" b="1" dirty="0"/>
              <a:t>Rows</a:t>
            </a:r>
            <a:r>
              <a:rPr lang="en-US" altLang="en-US" sz="2800" dirty="0"/>
              <a:t>	</a:t>
            </a:r>
          </a:p>
          <a:p>
            <a:pPr eaLnBrk="1" hangingPunct="1">
              <a:lnSpc>
                <a:spcPct val="80000"/>
              </a:lnSpc>
              <a:buFontTx/>
              <a:buChar char="-"/>
            </a:pPr>
            <a:r>
              <a:rPr lang="en-US" altLang="en-US" sz="2800" b="1" dirty="0">
                <a:solidFill>
                  <a:srgbClr val="FF0000"/>
                </a:solidFill>
              </a:rPr>
              <a:t>horizontal</a:t>
            </a:r>
            <a:r>
              <a:rPr lang="en-US" altLang="en-US" sz="2800" dirty="0"/>
              <a:t>, called periods, </a:t>
            </a:r>
          </a:p>
          <a:p>
            <a:pPr eaLnBrk="1" hangingPunct="1">
              <a:lnSpc>
                <a:spcPct val="80000"/>
              </a:lnSpc>
              <a:buFontTx/>
              <a:buChar char="-"/>
            </a:pPr>
            <a:r>
              <a:rPr lang="en-US" altLang="en-US" sz="2800" dirty="0"/>
              <a:t>7 total (right now)</a:t>
            </a:r>
          </a:p>
          <a:p>
            <a:pPr eaLnBrk="1" hangingPunct="1">
              <a:lnSpc>
                <a:spcPct val="80000"/>
              </a:lnSpc>
              <a:buFontTx/>
              <a:buChar char="-"/>
            </a:pPr>
            <a:r>
              <a:rPr lang="en-US" altLang="en-US" sz="2800" dirty="0"/>
              <a:t>elements are </a:t>
            </a:r>
            <a:r>
              <a:rPr lang="en-US" altLang="en-US" sz="2800" b="1" dirty="0">
                <a:solidFill>
                  <a:srgbClr val="FF0000"/>
                </a:solidFill>
              </a:rPr>
              <a:t>not alike </a:t>
            </a:r>
            <a:r>
              <a:rPr lang="en-US" altLang="en-US" sz="2800" dirty="0"/>
              <a:t>in any way</a:t>
            </a:r>
          </a:p>
          <a:p>
            <a:pPr eaLnBrk="1" hangingPunct="1">
              <a:lnSpc>
                <a:spcPct val="80000"/>
              </a:lnSpc>
              <a:buFontTx/>
              <a:buChar char="-"/>
            </a:pPr>
            <a:r>
              <a:rPr lang="en-US" altLang="en-US" sz="2800" b="1" dirty="0"/>
              <a:t>PATTERN:</a:t>
            </a:r>
            <a:r>
              <a:rPr lang="en-US" altLang="en-US" sz="2800" dirty="0"/>
              <a:t>	</a:t>
            </a:r>
          </a:p>
          <a:p>
            <a:pPr lvl="1" eaLnBrk="1" hangingPunct="1">
              <a:lnSpc>
                <a:spcPct val="80000"/>
              </a:lnSpc>
              <a:buFont typeface="Arial" panose="020B0604020202020204" pitchFamily="34" charset="0"/>
              <a:buChar char="•"/>
            </a:pPr>
            <a:r>
              <a:rPr lang="en-US" altLang="en-US" sz="2400" dirty="0"/>
              <a:t>left side elements are active solids, </a:t>
            </a:r>
          </a:p>
          <a:p>
            <a:pPr lvl="1" eaLnBrk="1" hangingPunct="1">
              <a:lnSpc>
                <a:spcPct val="80000"/>
              </a:lnSpc>
              <a:buFont typeface="Arial" panose="020B0604020202020204" pitchFamily="34" charset="0"/>
              <a:buChar char="•"/>
            </a:pPr>
            <a:r>
              <a:rPr lang="en-US" altLang="en-US" sz="2400" dirty="0"/>
              <a:t>far right side elements are inert gases.  </a:t>
            </a:r>
          </a:p>
          <a:p>
            <a:pPr lvl="1" eaLnBrk="1" hangingPunct="1">
              <a:lnSpc>
                <a:spcPct val="80000"/>
              </a:lnSpc>
              <a:buFont typeface="Arial" panose="020B0604020202020204" pitchFamily="34" charset="0"/>
              <a:buChar char="•"/>
            </a:pPr>
            <a:r>
              <a:rPr lang="en-US" altLang="en-US" sz="2400" dirty="0"/>
              <a:t>Last two rows are rare earth(inner transition) elements.  </a:t>
            </a:r>
          </a:p>
          <a:p>
            <a:pPr lvl="1" eaLnBrk="1" hangingPunct="1">
              <a:lnSpc>
                <a:spcPct val="80000"/>
              </a:lnSpc>
              <a:buFont typeface="Arial" panose="020B0604020202020204" pitchFamily="34" charset="0"/>
              <a:buChar char="•"/>
            </a:pPr>
            <a:r>
              <a:rPr lang="en-US" altLang="en-US" sz="2400" dirty="0"/>
              <a:t>Atomic number increases from left to right.</a:t>
            </a:r>
          </a:p>
          <a:p>
            <a:endParaRPr lang="en-US" dirty="0"/>
          </a:p>
        </p:txBody>
      </p:sp>
    </p:spTree>
    <p:extLst>
      <p:ext uri="{BB962C8B-B14F-4D97-AF65-F5344CB8AC3E}">
        <p14:creationId xmlns:p14="http://schemas.microsoft.com/office/powerpoint/2010/main" val="3698083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arn(inVertical)">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barn(inVertical)">
                                      <p:cBhvr>
                                        <p:cTn id="20" dur="500"/>
                                        <p:tgtEl>
                                          <p:spTgt spid="3">
                                            <p:txEl>
                                              <p:pRg st="5" end="5"/>
                                            </p:txEl>
                                          </p:spTgt>
                                        </p:tgtEl>
                                      </p:cBhvr>
                                    </p:animEffect>
                                  </p:childTnLst>
                                </p:cTn>
                              </p:par>
                              <p:par>
                                <p:cTn id="21" presetID="16" presetClass="entr" presetSubtype="21"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barn(inVertical)">
                                      <p:cBhvr>
                                        <p:cTn id="23" dur="500"/>
                                        <p:tgtEl>
                                          <p:spTgt spid="3">
                                            <p:txEl>
                                              <p:pRg st="6" end="6"/>
                                            </p:txEl>
                                          </p:spTgt>
                                        </p:tgtEl>
                                      </p:cBhvr>
                                    </p:animEffect>
                                  </p:childTnLst>
                                </p:cTn>
                              </p:par>
                              <p:par>
                                <p:cTn id="24" presetID="16" presetClass="entr" presetSubtype="21"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barn(inVertical)">
                                      <p:cBhvr>
                                        <p:cTn id="26" dur="500"/>
                                        <p:tgtEl>
                                          <p:spTgt spid="3">
                                            <p:txEl>
                                              <p:pRg st="7" end="7"/>
                                            </p:txEl>
                                          </p:spTgt>
                                        </p:tgtEl>
                                      </p:cBhvr>
                                    </p:animEffect>
                                  </p:childTnLst>
                                </p:cTn>
                              </p:par>
                              <p:par>
                                <p:cTn id="27" presetID="16" presetClass="entr" presetSubtype="21"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barn(inVertical)">
                                      <p:cBhvr>
                                        <p:cTn id="2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5" descr="periodic-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762000"/>
            <a:ext cx="7715250"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295400" y="381000"/>
            <a:ext cx="7313612" cy="1143000"/>
          </a:xfrm>
        </p:spPr>
        <p:txBody>
          <a:bodyPr/>
          <a:lstStyle/>
          <a:p>
            <a:pPr eaLnBrk="1" hangingPunct="1"/>
            <a:r>
              <a:rPr lang="en-US" altLang="en-US" sz="4400" b="1" dirty="0"/>
              <a:t>VALENCE </a:t>
            </a:r>
            <a:br>
              <a:rPr lang="en-US" altLang="en-US" sz="4400" b="1" dirty="0"/>
            </a:br>
            <a:r>
              <a:rPr lang="en-US" altLang="en-US" sz="4400" b="1" dirty="0"/>
              <a:t>ELECTRONS</a:t>
            </a:r>
          </a:p>
        </p:txBody>
      </p:sp>
      <p:pic>
        <p:nvPicPr>
          <p:cNvPr id="18435" name="Picture 5" descr="ptable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600200"/>
            <a:ext cx="7467600"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bwMode="auto">
          <a:xfrm>
            <a:off x="5867400" y="375557"/>
            <a:ext cx="3124200" cy="175260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Verdana" pitchFamily="34" charset="0"/>
            </a:endParaRPr>
          </a:p>
        </p:txBody>
      </p:sp>
      <p:sp>
        <p:nvSpPr>
          <p:cNvPr id="2" name="TextBox 1"/>
          <p:cNvSpPr txBox="1"/>
          <p:nvPr/>
        </p:nvSpPr>
        <p:spPr>
          <a:xfrm>
            <a:off x="5968093" y="518636"/>
            <a:ext cx="3048000" cy="1477328"/>
          </a:xfrm>
          <a:prstGeom prst="rect">
            <a:avLst/>
          </a:prstGeom>
          <a:noFill/>
        </p:spPr>
        <p:txBody>
          <a:bodyPr wrap="square" rtlCol="0">
            <a:spAutoFit/>
          </a:bodyPr>
          <a:lstStyle/>
          <a:p>
            <a:r>
              <a:rPr lang="en-US" dirty="0"/>
              <a:t>Remember:  you can determine the number of valence electrons by the element’s position on the table.</a:t>
            </a:r>
          </a:p>
        </p:txBody>
      </p:sp>
      <p:sp>
        <p:nvSpPr>
          <p:cNvPr id="4" name="Line Callout 1 3"/>
          <p:cNvSpPr/>
          <p:nvPr/>
        </p:nvSpPr>
        <p:spPr bwMode="auto">
          <a:xfrm>
            <a:off x="7315200" y="4419600"/>
            <a:ext cx="1676400" cy="1219200"/>
          </a:xfrm>
          <a:prstGeom prst="borderCallout1">
            <a:avLst>
              <a:gd name="adj1" fmla="val 18750"/>
              <a:gd name="adj2" fmla="val -8333"/>
              <a:gd name="adj3" fmla="val -120834"/>
              <a:gd name="adj4" fmla="val 20060"/>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Verdana" pitchFamily="34" charset="0"/>
              </a:rPr>
              <a:t>Remember that HELIUM has 2 not 8 electrons.</a:t>
            </a:r>
            <a:endParaRPr kumimoji="0" lang="en-US" sz="1800" b="0" i="0" u="none" strike="noStrike" cap="none" normalizeH="0" baseline="0" dirty="0" smtClean="0">
              <a:ln>
                <a:noFill/>
              </a:ln>
              <a:solidFill>
                <a:schemeClr val="tx1"/>
              </a:solidFill>
              <a:effectLst/>
              <a:latin typeface="Verdana"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z="4400" b="1" dirty="0"/>
              <a:t>ELECTRON CONFIGURATION</a:t>
            </a:r>
          </a:p>
        </p:txBody>
      </p:sp>
      <p:pic>
        <p:nvPicPr>
          <p:cNvPr id="19459" name="Picture 5" descr="periodicvale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752600"/>
            <a:ext cx="6629400" cy="476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ounded Rectangle 1"/>
          <p:cNvSpPr/>
          <p:nvPr/>
        </p:nvSpPr>
        <p:spPr bwMode="auto">
          <a:xfrm>
            <a:off x="6705600" y="4719935"/>
            <a:ext cx="2209800" cy="1295400"/>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Verdana" pitchFamily="34" charset="0"/>
            </a:endParaRPr>
          </a:p>
        </p:txBody>
      </p:sp>
      <p:sp>
        <p:nvSpPr>
          <p:cNvPr id="3" name="TextBox 2"/>
          <p:cNvSpPr txBox="1"/>
          <p:nvPr/>
        </p:nvSpPr>
        <p:spPr>
          <a:xfrm>
            <a:off x="6814457" y="4905970"/>
            <a:ext cx="1992086" cy="923330"/>
          </a:xfrm>
          <a:prstGeom prst="rect">
            <a:avLst/>
          </a:prstGeom>
          <a:noFill/>
        </p:spPr>
        <p:txBody>
          <a:bodyPr wrap="square" rtlCol="0">
            <a:spAutoFit/>
          </a:bodyPr>
          <a:lstStyle/>
          <a:p>
            <a:r>
              <a:rPr lang="en-US" dirty="0"/>
              <a:t>Remember the blocks – s, p, d, f</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sz="4400" b="1" dirty="0"/>
              <a:t>ELECTRON CONFIGURATION</a:t>
            </a:r>
          </a:p>
        </p:txBody>
      </p:sp>
      <p:sp>
        <p:nvSpPr>
          <p:cNvPr id="20483" name="Rectangle 3"/>
          <p:cNvSpPr>
            <a:spLocks noGrp="1" noChangeArrowheads="1"/>
          </p:cNvSpPr>
          <p:nvPr>
            <p:ph type="body" idx="1"/>
          </p:nvPr>
        </p:nvSpPr>
        <p:spPr>
          <a:xfrm>
            <a:off x="1370012" y="1827213"/>
            <a:ext cx="7469187" cy="4114800"/>
          </a:xfrm>
        </p:spPr>
        <p:txBody>
          <a:bodyPr/>
          <a:lstStyle/>
          <a:p>
            <a:pPr eaLnBrk="1" hangingPunct="1">
              <a:buFont typeface="Wingdings" pitchFamily="2" charset="2"/>
              <a:buNone/>
            </a:pPr>
            <a:r>
              <a:rPr lang="en-US" altLang="en-US" dirty="0"/>
              <a:t>The most stable electron configuration is one where </a:t>
            </a:r>
            <a:r>
              <a:rPr lang="en-US" altLang="en-US" b="1" dirty="0">
                <a:solidFill>
                  <a:srgbClr val="FF0000"/>
                </a:solidFill>
              </a:rPr>
              <a:t>all the orbitals</a:t>
            </a:r>
            <a:r>
              <a:rPr lang="en-US" altLang="en-US" dirty="0"/>
              <a:t> on the highest energy level are </a:t>
            </a:r>
            <a:r>
              <a:rPr lang="en-US" altLang="en-US" b="1" dirty="0">
                <a:solidFill>
                  <a:srgbClr val="FF0000"/>
                </a:solidFill>
              </a:rPr>
              <a:t>full</a:t>
            </a:r>
            <a:r>
              <a:rPr lang="en-US" altLang="en-US" dirty="0"/>
              <a:t> – like the Noble Gases.</a:t>
            </a:r>
          </a:p>
          <a:p>
            <a:pPr eaLnBrk="1" hangingPunct="1">
              <a:buFont typeface="Wingdings" pitchFamily="2" charset="2"/>
              <a:buNone/>
            </a:pPr>
            <a:r>
              <a:rPr lang="en-US" altLang="en-US" dirty="0"/>
              <a:t>Anything</a:t>
            </a:r>
            <a:r>
              <a:rPr lang="en-US" altLang="en-US" b="1" dirty="0">
                <a:solidFill>
                  <a:srgbClr val="FF0000"/>
                </a:solidFill>
              </a:rPr>
              <a:t> ending in p</a:t>
            </a:r>
            <a:r>
              <a:rPr lang="en-US" altLang="en-US" b="1" baseline="30000" dirty="0">
                <a:solidFill>
                  <a:srgbClr val="FF0000"/>
                </a:solidFill>
              </a:rPr>
              <a:t>6</a:t>
            </a:r>
            <a:r>
              <a:rPr lang="en-US" altLang="en-US" b="1" dirty="0">
                <a:solidFill>
                  <a:srgbClr val="FF0000"/>
                </a:solidFill>
              </a:rPr>
              <a:t> is stable.</a:t>
            </a:r>
          </a:p>
          <a:p>
            <a:pPr eaLnBrk="1" hangingPunct="1">
              <a:buFont typeface="Wingdings" pitchFamily="2" charset="2"/>
              <a:buNone/>
            </a:pPr>
            <a:r>
              <a:rPr lang="en-US" altLang="en-US" dirty="0"/>
              <a:t>If you draw an electron dot diagram with </a:t>
            </a:r>
            <a:r>
              <a:rPr lang="en-US" altLang="en-US" b="1" dirty="0">
                <a:solidFill>
                  <a:srgbClr val="FF0000"/>
                </a:solidFill>
              </a:rPr>
              <a:t>8</a:t>
            </a:r>
            <a:r>
              <a:rPr lang="en-US" altLang="en-US" dirty="0"/>
              <a:t> electrons, that is a very stable element – </a:t>
            </a:r>
            <a:r>
              <a:rPr lang="en-US" altLang="en-US" b="1" dirty="0">
                <a:solidFill>
                  <a:srgbClr val="FF0000"/>
                </a:solidFill>
              </a:rPr>
              <a:t>OCTET RULE</a:t>
            </a:r>
            <a:r>
              <a:rPr lang="en-US" altLang="en-US"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wipe(down)">
                                      <p:cBhvr>
                                        <p:cTn id="7" dur="500"/>
                                        <p:tgtEl>
                                          <p:spTgt spid="204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483">
                                            <p:txEl>
                                              <p:pRg st="1" end="1"/>
                                            </p:txEl>
                                          </p:spTgt>
                                        </p:tgtEl>
                                        <p:attrNameLst>
                                          <p:attrName>style.visibility</p:attrName>
                                        </p:attrNameLst>
                                      </p:cBhvr>
                                      <p:to>
                                        <p:strVal val="visible"/>
                                      </p:to>
                                    </p:set>
                                    <p:animEffect transition="in" filter="wipe(down)">
                                      <p:cBhvr>
                                        <p:cTn id="12" dur="500"/>
                                        <p:tgtEl>
                                          <p:spTgt spid="204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0483">
                                            <p:txEl>
                                              <p:pRg st="2" end="2"/>
                                            </p:txEl>
                                          </p:spTgt>
                                        </p:tgtEl>
                                        <p:attrNameLst>
                                          <p:attrName>style.visibility</p:attrName>
                                        </p:attrNameLst>
                                      </p:cBhvr>
                                      <p:to>
                                        <p:strVal val="visible"/>
                                      </p:to>
                                    </p:set>
                                    <p:animEffect transition="in" filter="wipe(down)">
                                      <p:cBhvr>
                                        <p:cTn id="17" dur="500"/>
                                        <p:tgtEl>
                                          <p:spTgt spid="204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0012" y="301625"/>
            <a:ext cx="7621587" cy="1143000"/>
          </a:xfrm>
        </p:spPr>
        <p:txBody>
          <a:bodyPr/>
          <a:lstStyle/>
          <a:p>
            <a:r>
              <a:rPr lang="en-US" sz="4000" b="1" dirty="0"/>
              <a:t>ELECTRON CONFIGURATION SHORTHAND</a:t>
            </a:r>
          </a:p>
        </p:txBody>
      </p:sp>
      <p:sp>
        <p:nvSpPr>
          <p:cNvPr id="3" name="Content Placeholder 2"/>
          <p:cNvSpPr>
            <a:spLocks noGrp="1"/>
          </p:cNvSpPr>
          <p:nvPr>
            <p:ph idx="1"/>
          </p:nvPr>
        </p:nvSpPr>
        <p:spPr>
          <a:xfrm>
            <a:off x="1370012" y="1905000"/>
            <a:ext cx="7469187" cy="4114800"/>
          </a:xfrm>
        </p:spPr>
        <p:txBody>
          <a:bodyPr/>
          <a:lstStyle/>
          <a:p>
            <a:pPr marL="406400" lvl="1"/>
            <a:r>
              <a:rPr lang="en-US" sz="2800" dirty="0"/>
              <a:t>When using the shortcut, you find the </a:t>
            </a:r>
            <a:r>
              <a:rPr lang="en-US" sz="2800" b="1" dirty="0">
                <a:solidFill>
                  <a:srgbClr val="FF0000"/>
                </a:solidFill>
              </a:rPr>
              <a:t>element</a:t>
            </a:r>
            <a:r>
              <a:rPr lang="en-US" sz="2800" dirty="0"/>
              <a:t> on the periodic table.</a:t>
            </a:r>
          </a:p>
          <a:p>
            <a:pPr marL="406400" lvl="1"/>
            <a:r>
              <a:rPr lang="en-US" sz="2800" dirty="0"/>
              <a:t>Then you find the noble gas that </a:t>
            </a:r>
            <a:r>
              <a:rPr lang="en-US" sz="2800" b="1" dirty="0">
                <a:solidFill>
                  <a:srgbClr val="FF0000"/>
                </a:solidFill>
              </a:rPr>
              <a:t>precedes</a:t>
            </a:r>
            <a:r>
              <a:rPr lang="en-US" sz="2800" dirty="0"/>
              <a:t> it.</a:t>
            </a:r>
          </a:p>
          <a:p>
            <a:pPr marL="406400" lvl="1"/>
            <a:r>
              <a:rPr lang="en-US" sz="2800" dirty="0"/>
              <a:t>Then you write the noble gas </a:t>
            </a:r>
            <a:r>
              <a:rPr lang="en-US" sz="2800" b="1" dirty="0">
                <a:solidFill>
                  <a:srgbClr val="FF0000"/>
                </a:solidFill>
              </a:rPr>
              <a:t>symbol</a:t>
            </a:r>
            <a:r>
              <a:rPr lang="en-US" sz="2800" dirty="0"/>
              <a:t> inside brackets [X].</a:t>
            </a:r>
          </a:p>
          <a:p>
            <a:pPr marL="406400" lvl="1"/>
            <a:r>
              <a:rPr lang="en-US" sz="2800" dirty="0"/>
              <a:t>Finish the electron configuration with what </a:t>
            </a:r>
            <a:r>
              <a:rPr lang="en-US" sz="2800" b="1" dirty="0">
                <a:solidFill>
                  <a:srgbClr val="FF0000"/>
                </a:solidFill>
              </a:rPr>
              <a:t>comes after </a:t>
            </a:r>
            <a:r>
              <a:rPr lang="en-US" sz="2800" dirty="0"/>
              <a:t>the noble gas.</a:t>
            </a:r>
          </a:p>
          <a:p>
            <a:endParaRPr lang="en-US" dirty="0"/>
          </a:p>
        </p:txBody>
      </p:sp>
    </p:spTree>
    <p:extLst>
      <p:ext uri="{BB962C8B-B14F-4D97-AF65-F5344CB8AC3E}">
        <p14:creationId xmlns:p14="http://schemas.microsoft.com/office/powerpoint/2010/main" val="310295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5" descr="periodic-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762000"/>
            <a:ext cx="7715250"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99010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0012" y="301625"/>
            <a:ext cx="7621587" cy="1143000"/>
          </a:xfrm>
        </p:spPr>
        <p:txBody>
          <a:bodyPr/>
          <a:lstStyle/>
          <a:p>
            <a:r>
              <a:rPr lang="en-US" sz="4000" b="1" dirty="0"/>
              <a:t>ELECTRON CONFIGURATION SHORTHAND</a:t>
            </a:r>
          </a:p>
        </p:txBody>
      </p:sp>
      <p:sp>
        <p:nvSpPr>
          <p:cNvPr id="3" name="Content Placeholder 2"/>
          <p:cNvSpPr>
            <a:spLocks noGrp="1"/>
          </p:cNvSpPr>
          <p:nvPr>
            <p:ph idx="1"/>
          </p:nvPr>
        </p:nvSpPr>
        <p:spPr>
          <a:xfrm>
            <a:off x="1370012" y="1827213"/>
            <a:ext cx="7469187" cy="4114800"/>
          </a:xfrm>
        </p:spPr>
        <p:txBody>
          <a:bodyPr/>
          <a:lstStyle/>
          <a:p>
            <a:pPr marL="406400" lvl="1"/>
            <a:r>
              <a:rPr lang="en-US" sz="2800" dirty="0"/>
              <a:t>Example:  Chlorine, Cl is 1s</a:t>
            </a:r>
            <a:r>
              <a:rPr lang="en-US" sz="2800" baseline="30000" dirty="0"/>
              <a:t>2</a:t>
            </a:r>
            <a:r>
              <a:rPr lang="en-US" sz="2800" dirty="0"/>
              <a:t>2s</a:t>
            </a:r>
            <a:r>
              <a:rPr lang="en-US" sz="2800" baseline="30000" dirty="0"/>
              <a:t>2</a:t>
            </a:r>
            <a:r>
              <a:rPr lang="en-US" sz="2800" dirty="0"/>
              <a:t>2p</a:t>
            </a:r>
            <a:r>
              <a:rPr lang="en-US" sz="2800" baseline="30000" dirty="0"/>
              <a:t>6</a:t>
            </a:r>
            <a:r>
              <a:rPr lang="en-US" sz="2800" dirty="0"/>
              <a:t>3s</a:t>
            </a:r>
            <a:r>
              <a:rPr lang="en-US" sz="2800" baseline="30000" dirty="0"/>
              <a:t>2</a:t>
            </a:r>
            <a:r>
              <a:rPr lang="en-US" sz="2800" dirty="0"/>
              <a:t>3p</a:t>
            </a:r>
            <a:r>
              <a:rPr lang="en-US" sz="2800" baseline="30000" dirty="0"/>
              <a:t>5</a:t>
            </a:r>
            <a:r>
              <a:rPr lang="en-US" sz="2800" dirty="0"/>
              <a:t> becomes </a:t>
            </a:r>
            <a:r>
              <a:rPr lang="en-US" sz="2800" b="1" dirty="0">
                <a:solidFill>
                  <a:srgbClr val="FF0000"/>
                </a:solidFill>
              </a:rPr>
              <a:t>[Ne] 3s</a:t>
            </a:r>
            <a:r>
              <a:rPr lang="en-US" sz="2800" b="1" baseline="30000" dirty="0">
                <a:solidFill>
                  <a:srgbClr val="FF0000"/>
                </a:solidFill>
              </a:rPr>
              <a:t>2</a:t>
            </a:r>
            <a:r>
              <a:rPr lang="en-US" sz="2800" b="1" dirty="0">
                <a:solidFill>
                  <a:srgbClr val="FF0000"/>
                </a:solidFill>
              </a:rPr>
              <a:t>3p</a:t>
            </a:r>
            <a:r>
              <a:rPr lang="en-US" sz="2800" b="1" baseline="30000" dirty="0">
                <a:solidFill>
                  <a:srgbClr val="FF0000"/>
                </a:solidFill>
              </a:rPr>
              <a:t>5</a:t>
            </a:r>
            <a:endParaRPr lang="en-US" sz="2800" baseline="30000" dirty="0"/>
          </a:p>
          <a:p>
            <a:pPr marL="406400" lvl="1"/>
            <a:r>
              <a:rPr lang="en-US" sz="2800" dirty="0"/>
              <a:t>Calcium</a:t>
            </a:r>
          </a:p>
          <a:p>
            <a:pPr marL="406400" lvl="1"/>
            <a:endParaRPr lang="en-US" sz="2800" dirty="0"/>
          </a:p>
          <a:p>
            <a:pPr marL="406400" lvl="1"/>
            <a:r>
              <a:rPr lang="en-US" sz="2800" dirty="0"/>
              <a:t>Iodine</a:t>
            </a:r>
          </a:p>
          <a:p>
            <a:pPr marL="406400" lvl="1"/>
            <a:endParaRPr lang="en-US" sz="2800" dirty="0"/>
          </a:p>
          <a:p>
            <a:pPr marL="406400" lvl="1"/>
            <a:r>
              <a:rPr lang="en-US" sz="2800" dirty="0"/>
              <a:t>Uranium</a:t>
            </a:r>
          </a:p>
          <a:p>
            <a:endParaRPr lang="en-US" dirty="0"/>
          </a:p>
        </p:txBody>
      </p:sp>
    </p:spTree>
    <p:extLst>
      <p:ext uri="{BB962C8B-B14F-4D97-AF65-F5344CB8AC3E}">
        <p14:creationId xmlns:p14="http://schemas.microsoft.com/office/powerpoint/2010/main" val="666355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down)">
                                      <p:cBhvr>
                                        <p:cTn id="15" dur="500"/>
                                        <p:tgtEl>
                                          <p:spTgt spid="3">
                                            <p:txEl>
                                              <p:pRg st="3" end="3"/>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wipe(down)">
                                      <p:cBhvr>
                                        <p:cTn id="1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t>EXCEPTION</a:t>
            </a:r>
            <a:endParaRPr lang="en-US" sz="5400" b="1" dirty="0"/>
          </a:p>
        </p:txBody>
      </p:sp>
      <p:sp>
        <p:nvSpPr>
          <p:cNvPr id="3" name="Content Placeholder 2"/>
          <p:cNvSpPr>
            <a:spLocks noGrp="1"/>
          </p:cNvSpPr>
          <p:nvPr>
            <p:ph idx="1"/>
          </p:nvPr>
        </p:nvSpPr>
        <p:spPr/>
        <p:txBody>
          <a:bodyPr/>
          <a:lstStyle/>
          <a:p>
            <a:r>
              <a:rPr lang="en-US" dirty="0" smtClean="0"/>
              <a:t>When doing the shortcut for a Noble Gas, you must use the Noble Gas before it.</a:t>
            </a:r>
          </a:p>
          <a:p>
            <a:r>
              <a:rPr lang="en-US" dirty="0" smtClean="0"/>
              <a:t>Yes: for Neon	[He]2s</a:t>
            </a:r>
            <a:r>
              <a:rPr lang="en-US" baseline="30000" dirty="0" smtClean="0"/>
              <a:t>2</a:t>
            </a:r>
            <a:r>
              <a:rPr lang="en-US" dirty="0" smtClean="0"/>
              <a:t>2p</a:t>
            </a:r>
            <a:r>
              <a:rPr lang="en-US" baseline="30000" dirty="0" smtClean="0"/>
              <a:t>6</a:t>
            </a:r>
            <a:endParaRPr lang="en-US" dirty="0" smtClean="0"/>
          </a:p>
          <a:p>
            <a:r>
              <a:rPr lang="en-US" dirty="0" smtClean="0"/>
              <a:t>No:  for Neon	[Ne]</a:t>
            </a:r>
            <a:endParaRPr lang="en-US" dirty="0"/>
          </a:p>
        </p:txBody>
      </p:sp>
      <p:cxnSp>
        <p:nvCxnSpPr>
          <p:cNvPr id="5" name="Straight Connector 4"/>
          <p:cNvCxnSpPr/>
          <p:nvPr/>
        </p:nvCxnSpPr>
        <p:spPr bwMode="auto">
          <a:xfrm>
            <a:off x="5181600" y="3810000"/>
            <a:ext cx="685800" cy="533400"/>
          </a:xfrm>
          <a:prstGeom prst="line">
            <a:avLst/>
          </a:prstGeom>
          <a:solidFill>
            <a:schemeClr val="accent1"/>
          </a:solidFill>
          <a:ln w="285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Straight Connector 5"/>
          <p:cNvCxnSpPr/>
          <p:nvPr/>
        </p:nvCxnSpPr>
        <p:spPr bwMode="auto">
          <a:xfrm flipH="1">
            <a:off x="5322207" y="3867150"/>
            <a:ext cx="477157" cy="419100"/>
          </a:xfrm>
          <a:prstGeom prst="line">
            <a:avLst/>
          </a:prstGeom>
          <a:solidFill>
            <a:schemeClr val="accent1"/>
          </a:solidFill>
          <a:ln w="285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9526130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PRACTICE</a:t>
            </a:r>
            <a:endParaRPr lang="en-US" sz="4800" b="1" dirty="0"/>
          </a:p>
        </p:txBody>
      </p:sp>
      <p:sp>
        <p:nvSpPr>
          <p:cNvPr id="3" name="Content Placeholder 2"/>
          <p:cNvSpPr>
            <a:spLocks noGrp="1"/>
          </p:cNvSpPr>
          <p:nvPr>
            <p:ph idx="1"/>
          </p:nvPr>
        </p:nvSpPr>
        <p:spPr/>
        <p:txBody>
          <a:bodyPr/>
          <a:lstStyle/>
          <a:p>
            <a:r>
              <a:rPr lang="en-US" dirty="0" smtClean="0"/>
              <a:t>Calcium</a:t>
            </a:r>
          </a:p>
          <a:p>
            <a:pPr marL="0" indent="0">
              <a:buNone/>
            </a:pPr>
            <a:endParaRPr lang="en-US" dirty="0" smtClean="0"/>
          </a:p>
          <a:p>
            <a:r>
              <a:rPr lang="en-US" dirty="0" smtClean="0"/>
              <a:t>Iodine</a:t>
            </a:r>
          </a:p>
          <a:p>
            <a:pPr marL="0" indent="0">
              <a:buNone/>
            </a:pPr>
            <a:endParaRPr lang="en-US" dirty="0" smtClean="0"/>
          </a:p>
          <a:p>
            <a:r>
              <a:rPr lang="en-US" dirty="0" smtClean="0"/>
              <a:t>Uranium</a:t>
            </a:r>
            <a:endParaRPr lang="en-US" dirty="0"/>
          </a:p>
        </p:txBody>
      </p:sp>
    </p:spTree>
    <p:extLst>
      <p:ext uri="{BB962C8B-B14F-4D97-AF65-F5344CB8AC3E}">
        <p14:creationId xmlns:p14="http://schemas.microsoft.com/office/powerpoint/2010/main" val="31901346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5" descr="periodic-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762000"/>
            <a:ext cx="7715250"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95414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lgn="ctr" eaLnBrk="1" hangingPunct="1"/>
            <a:r>
              <a:rPr lang="en-US" altLang="en-US" sz="4000" b="1" dirty="0"/>
              <a:t>Alternative Periodic Tables: </a:t>
            </a:r>
            <a:br>
              <a:rPr lang="en-US" altLang="en-US" sz="4000" b="1" dirty="0"/>
            </a:br>
            <a:r>
              <a:rPr lang="en-US" altLang="en-US" sz="4000" b="1" dirty="0"/>
              <a:t>Spiral</a:t>
            </a:r>
          </a:p>
        </p:txBody>
      </p:sp>
      <p:pic>
        <p:nvPicPr>
          <p:cNvPr id="21507" name="Picture 4" descr="Spiral P 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524000"/>
            <a:ext cx="6019800" cy="509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algn="ctr" eaLnBrk="1" hangingPunct="1"/>
            <a:r>
              <a:rPr lang="en-US" altLang="en-US" sz="4000" b="1" dirty="0"/>
              <a:t>Alternative Periodic Tables:</a:t>
            </a:r>
            <a:br>
              <a:rPr lang="en-US" altLang="en-US" sz="4000" b="1" dirty="0"/>
            </a:br>
            <a:r>
              <a:rPr lang="en-US" altLang="en-US" sz="4000" b="1" dirty="0"/>
              <a:t>Stowe</a:t>
            </a:r>
          </a:p>
        </p:txBody>
      </p:sp>
      <p:pic>
        <p:nvPicPr>
          <p:cNvPr id="22531" name="Picture 4" descr="Stowe P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841500"/>
            <a:ext cx="5105400" cy="458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algn="ctr" eaLnBrk="1" hangingPunct="1"/>
            <a:r>
              <a:rPr lang="en-US" altLang="en-US" sz="4000" b="1" dirty="0"/>
              <a:t>Alternative Periodic Tables:</a:t>
            </a:r>
            <a:br>
              <a:rPr lang="en-US" altLang="en-US" sz="4000" b="1" dirty="0"/>
            </a:br>
            <a:r>
              <a:rPr lang="en-US" altLang="en-US" sz="4000" b="1" dirty="0" err="1"/>
              <a:t>Tarantola</a:t>
            </a:r>
            <a:endParaRPr lang="en-US" altLang="en-US" sz="4000" b="1" dirty="0"/>
          </a:p>
        </p:txBody>
      </p:sp>
      <p:pic>
        <p:nvPicPr>
          <p:cNvPr id="23555" name="Picture 4" descr="Tarantola P 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895600"/>
            <a:ext cx="8447088"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lgn="ctr" eaLnBrk="1" hangingPunct="1"/>
            <a:r>
              <a:rPr lang="en-US" altLang="en-US" sz="4000" b="1" dirty="0"/>
              <a:t>Alternative Periodic Tables:</a:t>
            </a:r>
            <a:br>
              <a:rPr lang="en-US" altLang="en-US" sz="4000" b="1" dirty="0"/>
            </a:br>
            <a:r>
              <a:rPr lang="en-US" altLang="en-US" sz="4000" b="1" dirty="0"/>
              <a:t>Edgar Longman</a:t>
            </a:r>
          </a:p>
        </p:txBody>
      </p:sp>
      <p:pic>
        <p:nvPicPr>
          <p:cNvPr id="24579" name="Picture 4" descr="Longman">
            <a:hlinkClick r:id="rId2"/>
          </p:cNvPr>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1524000" y="1600200"/>
            <a:ext cx="6705600" cy="50307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371600" y="304800"/>
            <a:ext cx="7313613" cy="1143000"/>
          </a:xfrm>
        </p:spPr>
        <p:txBody>
          <a:bodyPr/>
          <a:lstStyle/>
          <a:p>
            <a:pPr algn="ctr" eaLnBrk="1" hangingPunct="1"/>
            <a:r>
              <a:rPr lang="en-US" altLang="en-US" sz="4000" b="1" dirty="0"/>
              <a:t>Alternative Periodic Tables:</a:t>
            </a:r>
            <a:br>
              <a:rPr lang="en-US" altLang="en-US" sz="4000" b="1" dirty="0"/>
            </a:br>
            <a:r>
              <a:rPr lang="en-US" altLang="en-US" sz="4000" b="1" dirty="0"/>
              <a:t>Chemical Galaxy</a:t>
            </a:r>
          </a:p>
        </p:txBody>
      </p:sp>
      <p:pic>
        <p:nvPicPr>
          <p:cNvPr id="25603" name="Picture 4" descr="ChemicalGalaxy_Stewart_200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295400" y="1447800"/>
            <a:ext cx="7239000" cy="54308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algn="ctr"/>
            <a:r>
              <a:rPr lang="en-US" altLang="en-US" sz="4000" b="1" dirty="0"/>
              <a:t>Alternative Periodic Tables</a:t>
            </a:r>
          </a:p>
        </p:txBody>
      </p:sp>
      <p:sp>
        <p:nvSpPr>
          <p:cNvPr id="26627" name="Content Placeholder 2"/>
          <p:cNvSpPr>
            <a:spLocks noGrp="1"/>
          </p:cNvSpPr>
          <p:nvPr>
            <p:ph idx="1"/>
          </p:nvPr>
        </p:nvSpPr>
        <p:spPr/>
        <p:txBody>
          <a:bodyPr/>
          <a:lstStyle/>
          <a:p>
            <a:pPr marL="0" indent="0">
              <a:buFont typeface="Wingdings" pitchFamily="2" charset="2"/>
              <a:buNone/>
            </a:pPr>
            <a:r>
              <a:rPr lang="en-US" altLang="en-US" dirty="0"/>
              <a:t>More periodic tables:</a:t>
            </a:r>
          </a:p>
          <a:p>
            <a:pPr marL="0" indent="0">
              <a:buFont typeface="Wingdings" pitchFamily="2" charset="2"/>
              <a:buNone/>
            </a:pPr>
            <a:endParaRPr lang="en-US" altLang="en-US" dirty="0"/>
          </a:p>
          <a:p>
            <a:pPr marL="0" indent="0">
              <a:buFont typeface="Wingdings" pitchFamily="2" charset="2"/>
              <a:buNone/>
            </a:pPr>
            <a:r>
              <a:rPr lang="en-US" altLang="en-US" dirty="0">
                <a:hlinkClick r:id="rId2"/>
              </a:rPr>
              <a:t>http://en.wikipedia.org/wiki/Alternative_periodic_tables</a:t>
            </a:r>
            <a:endParaRPr lang="en-US" altLang="en-US" dirty="0"/>
          </a:p>
          <a:p>
            <a:pPr marL="0" indent="0">
              <a:buFont typeface="Wingdings" pitchFamily="2" charset="2"/>
              <a:buNone/>
            </a:pPr>
            <a:endParaRPr lang="en-US" alt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TO DO</a:t>
            </a:r>
          </a:p>
        </p:txBody>
      </p:sp>
      <p:sp>
        <p:nvSpPr>
          <p:cNvPr id="3" name="Content Placeholder 2"/>
          <p:cNvSpPr>
            <a:spLocks noGrp="1"/>
          </p:cNvSpPr>
          <p:nvPr>
            <p:ph idx="1"/>
          </p:nvPr>
        </p:nvSpPr>
        <p:spPr/>
        <p:txBody>
          <a:bodyPr/>
          <a:lstStyle/>
          <a:p>
            <a:r>
              <a:rPr lang="en-US"/>
              <a:t>Mendeleev’s </a:t>
            </a:r>
            <a:r>
              <a:rPr lang="en-US" smtClean="0"/>
              <a:t>Periodic Table </a:t>
            </a:r>
            <a:r>
              <a:rPr lang="en-US" dirty="0"/>
              <a:t>– due tomorrow.</a:t>
            </a:r>
          </a:p>
        </p:txBody>
      </p:sp>
    </p:spTree>
    <p:extLst>
      <p:ext uri="{BB962C8B-B14F-4D97-AF65-F5344CB8AC3E}">
        <p14:creationId xmlns:p14="http://schemas.microsoft.com/office/powerpoint/2010/main" val="1960255124"/>
      </p:ext>
    </p:extLst>
  </p:cSld>
  <p:clrMapOvr>
    <a:masterClrMapping/>
  </p:clrMapOvr>
  <p:timing>
    <p:tnLst>
      <p:par>
        <p:cTn id="1" dur="indefinite" restart="never" nodeType="tmRoot"/>
      </p:par>
    </p:tnLst>
  </p:timing>
</p:sld>
</file>

<file path=ppt/theme/theme1.xml><?xml version="1.0" encoding="utf-8"?>
<a:theme xmlns:a="http://schemas.openxmlformats.org/drawingml/2006/main" name="Eclipse">
  <a:themeElements>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Eclips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Eclip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Eclip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Eclip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Eclip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Eclip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Eclip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Eclip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Eclip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Eclipse</Template>
  <TotalTime>2196</TotalTime>
  <Words>735</Words>
  <Application>Microsoft Office PowerPoint</Application>
  <PresentationFormat>On-screen Show (4:3)</PresentationFormat>
  <Paragraphs>116</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Eclipse</vt:lpstr>
      <vt:lpstr>DO NOW</vt:lpstr>
      <vt:lpstr>HALF-LIFE SIMULATION LAB</vt:lpstr>
      <vt:lpstr>HALF-LIFE SIMULATION LAB</vt:lpstr>
      <vt:lpstr>THE PERIODIC TABLE</vt:lpstr>
      <vt:lpstr>A BRIEF HISTORY</vt:lpstr>
      <vt:lpstr>A BRIEF HISTORY</vt:lpstr>
      <vt:lpstr>De Chancourtois’  Periodic Table</vt:lpstr>
      <vt:lpstr>A BRIEF HISTORY</vt:lpstr>
      <vt:lpstr>NEWLAND’S PERIODIC TABLE</vt:lpstr>
      <vt:lpstr>A BRIEF HISTORY</vt:lpstr>
      <vt:lpstr>MENDELEEV’S TABLE</vt:lpstr>
      <vt:lpstr>A BRIEF HISTORY</vt:lpstr>
      <vt:lpstr>A BRIEF HISTORY</vt:lpstr>
      <vt:lpstr>A BRIEF HISTORY</vt:lpstr>
      <vt:lpstr>MOSLEY’S DATA</vt:lpstr>
      <vt:lpstr>A BRIEF HISTORY</vt:lpstr>
      <vt:lpstr>SEABORG’S PERIODIC TABLE</vt:lpstr>
      <vt:lpstr>THE PERIODIC LAW</vt:lpstr>
      <vt:lpstr>HOW THE PERIODIC TABLE IS SET UP…</vt:lpstr>
      <vt:lpstr>PowerPoint Presentation</vt:lpstr>
      <vt:lpstr>HOW THE PERIODIC TABLE IS SET UP…</vt:lpstr>
      <vt:lpstr>PowerPoint Presentation</vt:lpstr>
      <vt:lpstr>VALENCE  ELECTRONS</vt:lpstr>
      <vt:lpstr>ELECTRON CONFIGURATION</vt:lpstr>
      <vt:lpstr>ELECTRON CONFIGURATION</vt:lpstr>
      <vt:lpstr>ELECTRON CONFIGURATION SHORTHAND</vt:lpstr>
      <vt:lpstr>PowerPoint Presentation</vt:lpstr>
      <vt:lpstr>ELECTRON CONFIGURATION SHORTHAND</vt:lpstr>
      <vt:lpstr>EXCEPTION</vt:lpstr>
      <vt:lpstr>PRACTICE</vt:lpstr>
      <vt:lpstr>PowerPoint Presentation</vt:lpstr>
      <vt:lpstr>Alternative Periodic Tables:  Spiral</vt:lpstr>
      <vt:lpstr>Alternative Periodic Tables: Stowe</vt:lpstr>
      <vt:lpstr>Alternative Periodic Tables: Tarantola</vt:lpstr>
      <vt:lpstr>Alternative Periodic Tables: Edgar Longman</vt:lpstr>
      <vt:lpstr>Alternative Periodic Tables: Chemical Galaxy</vt:lpstr>
      <vt:lpstr>Alternative Periodic Tables</vt:lpstr>
      <vt:lpstr>TO DO</vt:lpstr>
    </vt:vector>
  </TitlesOfParts>
  <Company>DCSS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Periodic Table</dc:title>
  <dc:creator>DCSS</dc:creator>
  <cp:lastModifiedBy>JCBOE</cp:lastModifiedBy>
  <cp:revision>41</cp:revision>
  <dcterms:created xsi:type="dcterms:W3CDTF">2010-09-21T20:25:43Z</dcterms:created>
  <dcterms:modified xsi:type="dcterms:W3CDTF">2016-09-26T19:50:10Z</dcterms:modified>
</cp:coreProperties>
</file>