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74" r:id="rId2"/>
    <p:sldId id="257" r:id="rId3"/>
    <p:sldId id="256" r:id="rId4"/>
    <p:sldId id="281" r:id="rId5"/>
    <p:sldId id="266" r:id="rId6"/>
    <p:sldId id="267" r:id="rId7"/>
    <p:sldId id="268" r:id="rId8"/>
    <p:sldId id="275" r:id="rId9"/>
    <p:sldId id="276" r:id="rId10"/>
    <p:sldId id="282" r:id="rId11"/>
    <p:sldId id="259" r:id="rId12"/>
    <p:sldId id="278" r:id="rId13"/>
    <p:sldId id="260" r:id="rId14"/>
    <p:sldId id="277" r:id="rId15"/>
    <p:sldId id="269" r:id="rId16"/>
    <p:sldId id="271" r:id="rId17"/>
    <p:sldId id="279" r:id="rId18"/>
    <p:sldId id="270" r:id="rId19"/>
    <p:sldId id="273" r:id="rId20"/>
    <p:sldId id="272" r:id="rId21"/>
    <p:sldId id="283" r:id="rId22"/>
    <p:sldId id="284" r:id="rId23"/>
    <p:sldId id="285" r:id="rId24"/>
    <p:sldId id="286" r:id="rId25"/>
    <p:sldId id="287" r:id="rId26"/>
    <p:sldId id="292" r:id="rId27"/>
    <p:sldId id="288" r:id="rId28"/>
    <p:sldId id="289" r:id="rId29"/>
    <p:sldId id="28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3" d="100"/>
          <a:sy n="53" d="100"/>
        </p:scale>
        <p:origin x="-282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 Id="rId4"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 Id="rId4"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968390-0713-4D21-B728-1D8C80CB703C}" type="doc">
      <dgm:prSet loTypeId="urn:microsoft.com/office/officeart/2005/8/layout/pList2#1" loCatId="list" qsTypeId="urn:microsoft.com/office/officeart/2005/8/quickstyle/simple1" qsCatId="simple" csTypeId="urn:microsoft.com/office/officeart/2005/8/colors/accent5_2" csCatId="accent5" phldr="1"/>
      <dgm:spPr/>
      <dgm:t>
        <a:bodyPr/>
        <a:lstStyle/>
        <a:p>
          <a:endParaRPr lang="en-US"/>
        </a:p>
      </dgm:t>
    </dgm:pt>
    <dgm:pt modelId="{D2407DA4-BBBB-4887-BCE8-B63EA7EFE7C0}">
      <dgm:prSet phldrT="[Text]"/>
      <dgm:spPr/>
      <dgm:t>
        <a:bodyPr/>
        <a:lstStyle/>
        <a:p>
          <a:r>
            <a:rPr lang="en-US" dirty="0" smtClean="0"/>
            <a:t>Wind</a:t>
          </a:r>
          <a:endParaRPr lang="en-US" dirty="0"/>
        </a:p>
      </dgm:t>
    </dgm:pt>
    <dgm:pt modelId="{EEDA42B6-EDBC-4CF1-ABD3-84387D02EF90}" type="parTrans" cxnId="{83F2AF32-7AFF-4E3E-B9F2-2039DF6197A6}">
      <dgm:prSet/>
      <dgm:spPr/>
      <dgm:t>
        <a:bodyPr/>
        <a:lstStyle/>
        <a:p>
          <a:endParaRPr lang="en-US"/>
        </a:p>
      </dgm:t>
    </dgm:pt>
    <dgm:pt modelId="{3F53621E-5C5F-40EA-BCCC-655FE166547A}" type="sibTrans" cxnId="{83F2AF32-7AFF-4E3E-B9F2-2039DF6197A6}">
      <dgm:prSet/>
      <dgm:spPr/>
      <dgm:t>
        <a:bodyPr/>
        <a:lstStyle/>
        <a:p>
          <a:endParaRPr lang="en-US"/>
        </a:p>
      </dgm:t>
    </dgm:pt>
    <dgm:pt modelId="{9FFA7B19-A0DF-41FC-A98B-E091649924A3}">
      <dgm:prSet phldrT="[Text]"/>
      <dgm:spPr/>
      <dgm:t>
        <a:bodyPr/>
        <a:lstStyle/>
        <a:p>
          <a:r>
            <a:rPr lang="en-US" dirty="0" smtClean="0"/>
            <a:t>Water</a:t>
          </a:r>
          <a:endParaRPr lang="en-US" dirty="0"/>
        </a:p>
      </dgm:t>
    </dgm:pt>
    <dgm:pt modelId="{A32E4FF9-1BDF-422E-83AB-2220E2C21DBA}" type="parTrans" cxnId="{995A8C31-9D51-43C4-8F2C-CADD4409DA4D}">
      <dgm:prSet/>
      <dgm:spPr/>
      <dgm:t>
        <a:bodyPr/>
        <a:lstStyle/>
        <a:p>
          <a:endParaRPr lang="en-US"/>
        </a:p>
      </dgm:t>
    </dgm:pt>
    <dgm:pt modelId="{0A6F53B5-1192-421A-87DC-2B358DF5BEFB}" type="sibTrans" cxnId="{995A8C31-9D51-43C4-8F2C-CADD4409DA4D}">
      <dgm:prSet/>
      <dgm:spPr/>
      <dgm:t>
        <a:bodyPr/>
        <a:lstStyle/>
        <a:p>
          <a:endParaRPr lang="en-US"/>
        </a:p>
      </dgm:t>
    </dgm:pt>
    <dgm:pt modelId="{5BDEE85C-E148-47F5-9A44-C78FD4F0ACBB}">
      <dgm:prSet phldrT="[Text]"/>
      <dgm:spPr/>
      <dgm:t>
        <a:bodyPr/>
        <a:lstStyle/>
        <a:p>
          <a:r>
            <a:rPr lang="en-US" dirty="0" smtClean="0"/>
            <a:t>Ice</a:t>
          </a:r>
          <a:endParaRPr lang="en-US" dirty="0"/>
        </a:p>
      </dgm:t>
    </dgm:pt>
    <dgm:pt modelId="{0E35D328-9E97-4984-B1A2-E0AF53C10D48}" type="parTrans" cxnId="{DE0AFE76-6C02-4361-AEBF-1E2ADB0BB81F}">
      <dgm:prSet/>
      <dgm:spPr/>
      <dgm:t>
        <a:bodyPr/>
        <a:lstStyle/>
        <a:p>
          <a:endParaRPr lang="en-US"/>
        </a:p>
      </dgm:t>
    </dgm:pt>
    <dgm:pt modelId="{9F6E9D97-3920-43A6-B163-ABBD07F36C68}" type="sibTrans" cxnId="{DE0AFE76-6C02-4361-AEBF-1E2ADB0BB81F}">
      <dgm:prSet/>
      <dgm:spPr/>
      <dgm:t>
        <a:bodyPr/>
        <a:lstStyle/>
        <a:p>
          <a:endParaRPr lang="en-US"/>
        </a:p>
      </dgm:t>
    </dgm:pt>
    <dgm:pt modelId="{C675147C-6D93-4BC0-85B9-346F4A85CA1B}">
      <dgm:prSet phldrT="[Text]"/>
      <dgm:spPr/>
      <dgm:t>
        <a:bodyPr/>
        <a:lstStyle/>
        <a:p>
          <a:r>
            <a:rPr lang="en-US" dirty="0" smtClean="0"/>
            <a:t>Gravity</a:t>
          </a:r>
          <a:endParaRPr lang="en-US" dirty="0"/>
        </a:p>
      </dgm:t>
    </dgm:pt>
    <dgm:pt modelId="{915FCD66-F95C-425C-B396-1ADE26E2BAD0}" type="parTrans" cxnId="{961CAB4D-8E5F-4065-A300-666C844C9A62}">
      <dgm:prSet/>
      <dgm:spPr/>
      <dgm:t>
        <a:bodyPr/>
        <a:lstStyle/>
        <a:p>
          <a:endParaRPr lang="en-US"/>
        </a:p>
      </dgm:t>
    </dgm:pt>
    <dgm:pt modelId="{75397298-B052-4702-81C6-7B59B91126B1}" type="sibTrans" cxnId="{961CAB4D-8E5F-4065-A300-666C844C9A62}">
      <dgm:prSet/>
      <dgm:spPr/>
      <dgm:t>
        <a:bodyPr/>
        <a:lstStyle/>
        <a:p>
          <a:endParaRPr lang="en-US"/>
        </a:p>
      </dgm:t>
    </dgm:pt>
    <dgm:pt modelId="{7ACBA269-CBD8-4FC5-96B5-8DC56FFC7B94}" type="pres">
      <dgm:prSet presAssocID="{19968390-0713-4D21-B728-1D8C80CB703C}" presName="Name0" presStyleCnt="0">
        <dgm:presLayoutVars>
          <dgm:dir/>
          <dgm:resizeHandles val="exact"/>
        </dgm:presLayoutVars>
      </dgm:prSet>
      <dgm:spPr/>
      <dgm:t>
        <a:bodyPr/>
        <a:lstStyle/>
        <a:p>
          <a:endParaRPr lang="en-US"/>
        </a:p>
      </dgm:t>
    </dgm:pt>
    <dgm:pt modelId="{50615E80-58D2-4B2A-BB9B-05986A702761}" type="pres">
      <dgm:prSet presAssocID="{19968390-0713-4D21-B728-1D8C80CB703C}" presName="bkgdShp" presStyleLbl="alignAccFollowNode1" presStyleIdx="0" presStyleCnt="1"/>
      <dgm:spPr/>
    </dgm:pt>
    <dgm:pt modelId="{E5158554-CC9D-4228-9F6B-D52F66797C20}" type="pres">
      <dgm:prSet presAssocID="{19968390-0713-4D21-B728-1D8C80CB703C}" presName="linComp" presStyleCnt="0"/>
      <dgm:spPr/>
    </dgm:pt>
    <dgm:pt modelId="{F7B3DA74-D56C-41ED-8EDF-DC28EC35561D}" type="pres">
      <dgm:prSet presAssocID="{D2407DA4-BBBB-4887-BCE8-B63EA7EFE7C0}" presName="compNode" presStyleCnt="0"/>
      <dgm:spPr/>
    </dgm:pt>
    <dgm:pt modelId="{1F178DED-24EE-45F7-A8B1-23C6075B27AD}" type="pres">
      <dgm:prSet presAssocID="{D2407DA4-BBBB-4887-BCE8-B63EA7EFE7C0}" presName="node" presStyleLbl="node1" presStyleIdx="0" presStyleCnt="4">
        <dgm:presLayoutVars>
          <dgm:bulletEnabled val="1"/>
        </dgm:presLayoutVars>
      </dgm:prSet>
      <dgm:spPr/>
      <dgm:t>
        <a:bodyPr/>
        <a:lstStyle/>
        <a:p>
          <a:endParaRPr lang="en-US"/>
        </a:p>
      </dgm:t>
    </dgm:pt>
    <dgm:pt modelId="{7289D329-4BD1-4FE0-85A2-1B067D15A08F}" type="pres">
      <dgm:prSet presAssocID="{D2407DA4-BBBB-4887-BCE8-B63EA7EFE7C0}" presName="invisiNode" presStyleLbl="node1" presStyleIdx="0" presStyleCnt="4"/>
      <dgm:spPr/>
    </dgm:pt>
    <dgm:pt modelId="{2FD0E233-8285-4340-83E6-B5E3377BED99}" type="pres">
      <dgm:prSet presAssocID="{D2407DA4-BBBB-4887-BCE8-B63EA7EFE7C0}" presName="imagNode" presStyleLbl="fgImgPlace1" presStyleIdx="0" presStyleCnt="4"/>
      <dgm:spPr>
        <a:blipFill rotWithShape="0">
          <a:blip xmlns:r="http://schemas.openxmlformats.org/officeDocument/2006/relationships" r:embed="rId1"/>
          <a:stretch>
            <a:fillRect/>
          </a:stretch>
        </a:blipFill>
      </dgm:spPr>
    </dgm:pt>
    <dgm:pt modelId="{2B4F04D6-78D7-4B21-B088-44650A0F5BD4}" type="pres">
      <dgm:prSet presAssocID="{3F53621E-5C5F-40EA-BCCC-655FE166547A}" presName="sibTrans" presStyleLbl="sibTrans2D1" presStyleIdx="0" presStyleCnt="0"/>
      <dgm:spPr/>
      <dgm:t>
        <a:bodyPr/>
        <a:lstStyle/>
        <a:p>
          <a:endParaRPr lang="en-US"/>
        </a:p>
      </dgm:t>
    </dgm:pt>
    <dgm:pt modelId="{B4B8D4F1-21C2-4CF9-8B2F-9FB4583B068C}" type="pres">
      <dgm:prSet presAssocID="{9FFA7B19-A0DF-41FC-A98B-E091649924A3}" presName="compNode" presStyleCnt="0"/>
      <dgm:spPr/>
    </dgm:pt>
    <dgm:pt modelId="{FBA879F8-FBCD-4DD5-B58D-A5190A935BC9}" type="pres">
      <dgm:prSet presAssocID="{9FFA7B19-A0DF-41FC-A98B-E091649924A3}" presName="node" presStyleLbl="node1" presStyleIdx="1" presStyleCnt="4">
        <dgm:presLayoutVars>
          <dgm:bulletEnabled val="1"/>
        </dgm:presLayoutVars>
      </dgm:prSet>
      <dgm:spPr/>
      <dgm:t>
        <a:bodyPr/>
        <a:lstStyle/>
        <a:p>
          <a:endParaRPr lang="en-US"/>
        </a:p>
      </dgm:t>
    </dgm:pt>
    <dgm:pt modelId="{00B776AE-5233-4BF9-B314-A172C8514BE0}" type="pres">
      <dgm:prSet presAssocID="{9FFA7B19-A0DF-41FC-A98B-E091649924A3}" presName="invisiNode" presStyleLbl="node1" presStyleIdx="1" presStyleCnt="4"/>
      <dgm:spPr/>
    </dgm:pt>
    <dgm:pt modelId="{B6C8A80D-E49D-4C1F-9BF4-3682999D48F3}" type="pres">
      <dgm:prSet presAssocID="{9FFA7B19-A0DF-41FC-A98B-E091649924A3}" presName="imagNode" presStyleLbl="fgImgPlace1" presStyleIdx="1" presStyleCnt="4"/>
      <dgm:spPr>
        <a:blipFill rotWithShape="0">
          <a:blip xmlns:r="http://schemas.openxmlformats.org/officeDocument/2006/relationships" r:embed="rId2"/>
          <a:stretch>
            <a:fillRect/>
          </a:stretch>
        </a:blipFill>
      </dgm:spPr>
    </dgm:pt>
    <dgm:pt modelId="{A9247E50-9316-4789-A4F2-ACFA89B0C019}" type="pres">
      <dgm:prSet presAssocID="{0A6F53B5-1192-421A-87DC-2B358DF5BEFB}" presName="sibTrans" presStyleLbl="sibTrans2D1" presStyleIdx="0" presStyleCnt="0"/>
      <dgm:spPr/>
      <dgm:t>
        <a:bodyPr/>
        <a:lstStyle/>
        <a:p>
          <a:endParaRPr lang="en-US"/>
        </a:p>
      </dgm:t>
    </dgm:pt>
    <dgm:pt modelId="{8C04A43A-D785-4FDC-BEBC-DC8823AB2899}" type="pres">
      <dgm:prSet presAssocID="{5BDEE85C-E148-47F5-9A44-C78FD4F0ACBB}" presName="compNode" presStyleCnt="0"/>
      <dgm:spPr/>
    </dgm:pt>
    <dgm:pt modelId="{1DAEDA86-A25F-4F8D-9352-036A0DAD3554}" type="pres">
      <dgm:prSet presAssocID="{5BDEE85C-E148-47F5-9A44-C78FD4F0ACBB}" presName="node" presStyleLbl="node1" presStyleIdx="2" presStyleCnt="4" custAng="0">
        <dgm:presLayoutVars>
          <dgm:bulletEnabled val="1"/>
        </dgm:presLayoutVars>
      </dgm:prSet>
      <dgm:spPr/>
      <dgm:t>
        <a:bodyPr/>
        <a:lstStyle/>
        <a:p>
          <a:endParaRPr lang="en-US"/>
        </a:p>
      </dgm:t>
    </dgm:pt>
    <dgm:pt modelId="{FBF07F6D-22C2-4895-A665-1190EA3D4FB0}" type="pres">
      <dgm:prSet presAssocID="{5BDEE85C-E148-47F5-9A44-C78FD4F0ACBB}" presName="invisiNode" presStyleLbl="node1" presStyleIdx="2" presStyleCnt="4"/>
      <dgm:spPr/>
    </dgm:pt>
    <dgm:pt modelId="{FAA4A137-2092-4533-BF04-947B79E4C2A1}" type="pres">
      <dgm:prSet presAssocID="{5BDEE85C-E148-47F5-9A44-C78FD4F0ACBB}" presName="imagNode" presStyleLbl="fgImgPlace1" presStyleIdx="2" presStyleCnt="4"/>
      <dgm:spPr>
        <a:blipFill rotWithShape="0">
          <a:blip xmlns:r="http://schemas.openxmlformats.org/officeDocument/2006/relationships" r:embed="rId3"/>
          <a:stretch>
            <a:fillRect/>
          </a:stretch>
        </a:blipFill>
      </dgm:spPr>
    </dgm:pt>
    <dgm:pt modelId="{F4BBBEC2-56C1-4572-9259-E9E93F7A70D8}" type="pres">
      <dgm:prSet presAssocID="{9F6E9D97-3920-43A6-B163-ABBD07F36C68}" presName="sibTrans" presStyleLbl="sibTrans2D1" presStyleIdx="0" presStyleCnt="0"/>
      <dgm:spPr/>
      <dgm:t>
        <a:bodyPr/>
        <a:lstStyle/>
        <a:p>
          <a:endParaRPr lang="en-US"/>
        </a:p>
      </dgm:t>
    </dgm:pt>
    <dgm:pt modelId="{96333A9F-D7AE-4A94-B7F9-9E29BA590EE3}" type="pres">
      <dgm:prSet presAssocID="{C675147C-6D93-4BC0-85B9-346F4A85CA1B}" presName="compNode" presStyleCnt="0"/>
      <dgm:spPr/>
    </dgm:pt>
    <dgm:pt modelId="{5DB5CC24-A893-4AA7-9C00-32321B075034}" type="pres">
      <dgm:prSet presAssocID="{C675147C-6D93-4BC0-85B9-346F4A85CA1B}" presName="node" presStyleLbl="node1" presStyleIdx="3" presStyleCnt="4">
        <dgm:presLayoutVars>
          <dgm:bulletEnabled val="1"/>
        </dgm:presLayoutVars>
      </dgm:prSet>
      <dgm:spPr/>
      <dgm:t>
        <a:bodyPr/>
        <a:lstStyle/>
        <a:p>
          <a:endParaRPr lang="en-US"/>
        </a:p>
      </dgm:t>
    </dgm:pt>
    <dgm:pt modelId="{3DB2BB1C-5B32-4182-8C89-FB9DCB82B0A4}" type="pres">
      <dgm:prSet presAssocID="{C675147C-6D93-4BC0-85B9-346F4A85CA1B}" presName="invisiNode" presStyleLbl="node1" presStyleIdx="3" presStyleCnt="4"/>
      <dgm:spPr/>
    </dgm:pt>
    <dgm:pt modelId="{041E0F0B-4E9E-4196-AD98-34B6016647A3}" type="pres">
      <dgm:prSet presAssocID="{C675147C-6D93-4BC0-85B9-346F4A85CA1B}" presName="imagNode" presStyleLbl="fgImgPlace1" presStyleIdx="3" presStyleCnt="4"/>
      <dgm:spPr>
        <a:blipFill rotWithShape="0">
          <a:blip xmlns:r="http://schemas.openxmlformats.org/officeDocument/2006/relationships" r:embed="rId4"/>
          <a:stretch>
            <a:fillRect/>
          </a:stretch>
        </a:blipFill>
      </dgm:spPr>
    </dgm:pt>
  </dgm:ptLst>
  <dgm:cxnLst>
    <dgm:cxn modelId="{6207BE95-0502-4509-A5CF-C1818B45246B}" type="presOf" srcId="{9FFA7B19-A0DF-41FC-A98B-E091649924A3}" destId="{FBA879F8-FBCD-4DD5-B58D-A5190A935BC9}" srcOrd="0" destOrd="0" presId="urn:microsoft.com/office/officeart/2005/8/layout/pList2#1"/>
    <dgm:cxn modelId="{83F2AF32-7AFF-4E3E-B9F2-2039DF6197A6}" srcId="{19968390-0713-4D21-B728-1D8C80CB703C}" destId="{D2407DA4-BBBB-4887-BCE8-B63EA7EFE7C0}" srcOrd="0" destOrd="0" parTransId="{EEDA42B6-EDBC-4CF1-ABD3-84387D02EF90}" sibTransId="{3F53621E-5C5F-40EA-BCCC-655FE166547A}"/>
    <dgm:cxn modelId="{D8F37798-F29C-46D5-A0DE-AD37C021E347}" type="presOf" srcId="{19968390-0713-4D21-B728-1D8C80CB703C}" destId="{7ACBA269-CBD8-4FC5-96B5-8DC56FFC7B94}" srcOrd="0" destOrd="0" presId="urn:microsoft.com/office/officeart/2005/8/layout/pList2#1"/>
    <dgm:cxn modelId="{3E499483-9B99-4DF2-AD23-B6122264BB4F}" type="presOf" srcId="{C675147C-6D93-4BC0-85B9-346F4A85CA1B}" destId="{5DB5CC24-A893-4AA7-9C00-32321B075034}" srcOrd="0" destOrd="0" presId="urn:microsoft.com/office/officeart/2005/8/layout/pList2#1"/>
    <dgm:cxn modelId="{4505CE3B-1632-463B-9529-AD3163FC6EA0}" type="presOf" srcId="{3F53621E-5C5F-40EA-BCCC-655FE166547A}" destId="{2B4F04D6-78D7-4B21-B088-44650A0F5BD4}" srcOrd="0" destOrd="0" presId="urn:microsoft.com/office/officeart/2005/8/layout/pList2#1"/>
    <dgm:cxn modelId="{4AB001A9-08BE-4331-991F-41E9DE3ABEDA}" type="presOf" srcId="{0A6F53B5-1192-421A-87DC-2B358DF5BEFB}" destId="{A9247E50-9316-4789-A4F2-ACFA89B0C019}" srcOrd="0" destOrd="0" presId="urn:microsoft.com/office/officeart/2005/8/layout/pList2#1"/>
    <dgm:cxn modelId="{90434FA2-2025-47A3-A12B-183DA8065280}" type="presOf" srcId="{D2407DA4-BBBB-4887-BCE8-B63EA7EFE7C0}" destId="{1F178DED-24EE-45F7-A8B1-23C6075B27AD}" srcOrd="0" destOrd="0" presId="urn:microsoft.com/office/officeart/2005/8/layout/pList2#1"/>
    <dgm:cxn modelId="{961CAB4D-8E5F-4065-A300-666C844C9A62}" srcId="{19968390-0713-4D21-B728-1D8C80CB703C}" destId="{C675147C-6D93-4BC0-85B9-346F4A85CA1B}" srcOrd="3" destOrd="0" parTransId="{915FCD66-F95C-425C-B396-1ADE26E2BAD0}" sibTransId="{75397298-B052-4702-81C6-7B59B91126B1}"/>
    <dgm:cxn modelId="{995A8C31-9D51-43C4-8F2C-CADD4409DA4D}" srcId="{19968390-0713-4D21-B728-1D8C80CB703C}" destId="{9FFA7B19-A0DF-41FC-A98B-E091649924A3}" srcOrd="1" destOrd="0" parTransId="{A32E4FF9-1BDF-422E-83AB-2220E2C21DBA}" sibTransId="{0A6F53B5-1192-421A-87DC-2B358DF5BEFB}"/>
    <dgm:cxn modelId="{DE0AFE76-6C02-4361-AEBF-1E2ADB0BB81F}" srcId="{19968390-0713-4D21-B728-1D8C80CB703C}" destId="{5BDEE85C-E148-47F5-9A44-C78FD4F0ACBB}" srcOrd="2" destOrd="0" parTransId="{0E35D328-9E97-4984-B1A2-E0AF53C10D48}" sibTransId="{9F6E9D97-3920-43A6-B163-ABBD07F36C68}"/>
    <dgm:cxn modelId="{BBDAE11A-8C69-4240-9980-50E2A9EB0A52}" type="presOf" srcId="{9F6E9D97-3920-43A6-B163-ABBD07F36C68}" destId="{F4BBBEC2-56C1-4572-9259-E9E93F7A70D8}" srcOrd="0" destOrd="0" presId="urn:microsoft.com/office/officeart/2005/8/layout/pList2#1"/>
    <dgm:cxn modelId="{A263B78C-FDD9-438D-94C5-4CE3EE50613B}" type="presOf" srcId="{5BDEE85C-E148-47F5-9A44-C78FD4F0ACBB}" destId="{1DAEDA86-A25F-4F8D-9352-036A0DAD3554}" srcOrd="0" destOrd="0" presId="urn:microsoft.com/office/officeart/2005/8/layout/pList2#1"/>
    <dgm:cxn modelId="{4E08C306-A47F-4082-854F-9F0F5ECCDBCA}" type="presParOf" srcId="{7ACBA269-CBD8-4FC5-96B5-8DC56FFC7B94}" destId="{50615E80-58D2-4B2A-BB9B-05986A702761}" srcOrd="0" destOrd="0" presId="urn:microsoft.com/office/officeart/2005/8/layout/pList2#1"/>
    <dgm:cxn modelId="{62ED480B-7520-453E-8B13-4BDD60A03F09}" type="presParOf" srcId="{7ACBA269-CBD8-4FC5-96B5-8DC56FFC7B94}" destId="{E5158554-CC9D-4228-9F6B-D52F66797C20}" srcOrd="1" destOrd="0" presId="urn:microsoft.com/office/officeart/2005/8/layout/pList2#1"/>
    <dgm:cxn modelId="{21FCF2DC-7694-409C-B861-2D18F6074909}" type="presParOf" srcId="{E5158554-CC9D-4228-9F6B-D52F66797C20}" destId="{F7B3DA74-D56C-41ED-8EDF-DC28EC35561D}" srcOrd="0" destOrd="0" presId="urn:microsoft.com/office/officeart/2005/8/layout/pList2#1"/>
    <dgm:cxn modelId="{D5316218-6ED2-40BA-AE22-DC93915D1038}" type="presParOf" srcId="{F7B3DA74-D56C-41ED-8EDF-DC28EC35561D}" destId="{1F178DED-24EE-45F7-A8B1-23C6075B27AD}" srcOrd="0" destOrd="0" presId="urn:microsoft.com/office/officeart/2005/8/layout/pList2#1"/>
    <dgm:cxn modelId="{3DB43980-B3F7-4F8A-91C2-178D17B09E36}" type="presParOf" srcId="{F7B3DA74-D56C-41ED-8EDF-DC28EC35561D}" destId="{7289D329-4BD1-4FE0-85A2-1B067D15A08F}" srcOrd="1" destOrd="0" presId="urn:microsoft.com/office/officeart/2005/8/layout/pList2#1"/>
    <dgm:cxn modelId="{9394B0C5-84DF-458B-A098-240D24BC4CD7}" type="presParOf" srcId="{F7B3DA74-D56C-41ED-8EDF-DC28EC35561D}" destId="{2FD0E233-8285-4340-83E6-B5E3377BED99}" srcOrd="2" destOrd="0" presId="urn:microsoft.com/office/officeart/2005/8/layout/pList2#1"/>
    <dgm:cxn modelId="{7A251E86-0EE9-4C4C-906A-2ED96E2886FC}" type="presParOf" srcId="{E5158554-CC9D-4228-9F6B-D52F66797C20}" destId="{2B4F04D6-78D7-4B21-B088-44650A0F5BD4}" srcOrd="1" destOrd="0" presId="urn:microsoft.com/office/officeart/2005/8/layout/pList2#1"/>
    <dgm:cxn modelId="{FAEACDC6-524B-4BBE-8FE2-495A0561BEBA}" type="presParOf" srcId="{E5158554-CC9D-4228-9F6B-D52F66797C20}" destId="{B4B8D4F1-21C2-4CF9-8B2F-9FB4583B068C}" srcOrd="2" destOrd="0" presId="urn:microsoft.com/office/officeart/2005/8/layout/pList2#1"/>
    <dgm:cxn modelId="{B32E69E3-B1CA-4DDC-B6FA-D68B0A2F3691}" type="presParOf" srcId="{B4B8D4F1-21C2-4CF9-8B2F-9FB4583B068C}" destId="{FBA879F8-FBCD-4DD5-B58D-A5190A935BC9}" srcOrd="0" destOrd="0" presId="urn:microsoft.com/office/officeart/2005/8/layout/pList2#1"/>
    <dgm:cxn modelId="{B2F600E6-703F-4568-A9B8-8578AC696247}" type="presParOf" srcId="{B4B8D4F1-21C2-4CF9-8B2F-9FB4583B068C}" destId="{00B776AE-5233-4BF9-B314-A172C8514BE0}" srcOrd="1" destOrd="0" presId="urn:microsoft.com/office/officeart/2005/8/layout/pList2#1"/>
    <dgm:cxn modelId="{0D1986BE-ABA5-414A-A971-66476B497AD1}" type="presParOf" srcId="{B4B8D4F1-21C2-4CF9-8B2F-9FB4583B068C}" destId="{B6C8A80D-E49D-4C1F-9BF4-3682999D48F3}" srcOrd="2" destOrd="0" presId="urn:microsoft.com/office/officeart/2005/8/layout/pList2#1"/>
    <dgm:cxn modelId="{7D86DD9B-9CC7-4DDD-893D-EABFF44D6227}" type="presParOf" srcId="{E5158554-CC9D-4228-9F6B-D52F66797C20}" destId="{A9247E50-9316-4789-A4F2-ACFA89B0C019}" srcOrd="3" destOrd="0" presId="urn:microsoft.com/office/officeart/2005/8/layout/pList2#1"/>
    <dgm:cxn modelId="{FE18EC91-D8EE-4846-917E-A2C6F86E3B06}" type="presParOf" srcId="{E5158554-CC9D-4228-9F6B-D52F66797C20}" destId="{8C04A43A-D785-4FDC-BEBC-DC8823AB2899}" srcOrd="4" destOrd="0" presId="urn:microsoft.com/office/officeart/2005/8/layout/pList2#1"/>
    <dgm:cxn modelId="{E15755A5-4B7F-4EA4-B44F-6237B5993C26}" type="presParOf" srcId="{8C04A43A-D785-4FDC-BEBC-DC8823AB2899}" destId="{1DAEDA86-A25F-4F8D-9352-036A0DAD3554}" srcOrd="0" destOrd="0" presId="urn:microsoft.com/office/officeart/2005/8/layout/pList2#1"/>
    <dgm:cxn modelId="{A5D297A5-DB6B-40BC-B33A-36CCCE41F617}" type="presParOf" srcId="{8C04A43A-D785-4FDC-BEBC-DC8823AB2899}" destId="{FBF07F6D-22C2-4895-A665-1190EA3D4FB0}" srcOrd="1" destOrd="0" presId="urn:microsoft.com/office/officeart/2005/8/layout/pList2#1"/>
    <dgm:cxn modelId="{3BC345BD-5D08-4E40-999D-10A29BBD764B}" type="presParOf" srcId="{8C04A43A-D785-4FDC-BEBC-DC8823AB2899}" destId="{FAA4A137-2092-4533-BF04-947B79E4C2A1}" srcOrd="2" destOrd="0" presId="urn:microsoft.com/office/officeart/2005/8/layout/pList2#1"/>
    <dgm:cxn modelId="{247B1779-22AF-4BF7-B8C3-9E0515AF9FFE}" type="presParOf" srcId="{E5158554-CC9D-4228-9F6B-D52F66797C20}" destId="{F4BBBEC2-56C1-4572-9259-E9E93F7A70D8}" srcOrd="5" destOrd="0" presId="urn:microsoft.com/office/officeart/2005/8/layout/pList2#1"/>
    <dgm:cxn modelId="{B47F6E62-842B-4EC9-B185-2588DDF1BFEF}" type="presParOf" srcId="{E5158554-CC9D-4228-9F6B-D52F66797C20}" destId="{96333A9F-D7AE-4A94-B7F9-9E29BA590EE3}" srcOrd="6" destOrd="0" presId="urn:microsoft.com/office/officeart/2005/8/layout/pList2#1"/>
    <dgm:cxn modelId="{2C02D653-5B46-47B2-990E-2E38CD6C665A}" type="presParOf" srcId="{96333A9F-D7AE-4A94-B7F9-9E29BA590EE3}" destId="{5DB5CC24-A893-4AA7-9C00-32321B075034}" srcOrd="0" destOrd="0" presId="urn:microsoft.com/office/officeart/2005/8/layout/pList2#1"/>
    <dgm:cxn modelId="{309260BE-F21D-4781-88E2-CB4B838D744C}" type="presParOf" srcId="{96333A9F-D7AE-4A94-B7F9-9E29BA590EE3}" destId="{3DB2BB1C-5B32-4182-8C89-FB9DCB82B0A4}" srcOrd="1" destOrd="0" presId="urn:microsoft.com/office/officeart/2005/8/layout/pList2#1"/>
    <dgm:cxn modelId="{9D8AEEF2-2219-49DA-ADA5-549C059FF0FA}" type="presParOf" srcId="{96333A9F-D7AE-4A94-B7F9-9E29BA590EE3}" destId="{041E0F0B-4E9E-4196-AD98-34B6016647A3}" srcOrd="2" destOrd="0" presId="urn:microsoft.com/office/officeart/2005/8/layout/p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615E80-58D2-4B2A-BB9B-05986A702761}">
      <dsp:nvSpPr>
        <dsp:cNvPr id="0" name=""/>
        <dsp:cNvSpPr/>
      </dsp:nvSpPr>
      <dsp:spPr>
        <a:xfrm>
          <a:off x="0" y="0"/>
          <a:ext cx="6629400" cy="1645920"/>
        </a:xfrm>
        <a:prstGeom prst="roundRect">
          <a:avLst>
            <a:gd name="adj" fmla="val 10000"/>
          </a:avLst>
        </a:prstGeom>
        <a:solidFill>
          <a:schemeClr val="accent5">
            <a:alpha val="90000"/>
            <a:tint val="40000"/>
            <a:hueOff val="0"/>
            <a:satOff val="0"/>
            <a:lumOff val="0"/>
            <a:alphaOff val="0"/>
          </a:schemeClr>
        </a:solidFill>
        <a:ln w="25400"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D0E233-8285-4340-83E6-B5E3377BED99}">
      <dsp:nvSpPr>
        <dsp:cNvPr id="0" name=""/>
        <dsp:cNvSpPr/>
      </dsp:nvSpPr>
      <dsp:spPr>
        <a:xfrm>
          <a:off x="200707" y="219456"/>
          <a:ext cx="1448368" cy="1207008"/>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178DED-24EE-45F7-A8B1-23C6075B27AD}">
      <dsp:nvSpPr>
        <dsp:cNvPr id="0" name=""/>
        <dsp:cNvSpPr/>
      </dsp:nvSpPr>
      <dsp:spPr>
        <a:xfrm rot="10800000">
          <a:off x="200707" y="1645919"/>
          <a:ext cx="1448368" cy="2011680"/>
        </a:xfrm>
        <a:prstGeom prst="round2SameRect">
          <a:avLst>
            <a:gd name="adj1" fmla="val 10500"/>
            <a:gd name="adj2" fmla="val 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lvl="0" algn="ctr" defTabSz="1111250">
            <a:lnSpc>
              <a:spcPct val="90000"/>
            </a:lnSpc>
            <a:spcBef>
              <a:spcPct val="0"/>
            </a:spcBef>
            <a:spcAft>
              <a:spcPct val="35000"/>
            </a:spcAft>
          </a:pPr>
          <a:r>
            <a:rPr lang="en-US" sz="2500" kern="1200" dirty="0" smtClean="0"/>
            <a:t>Wind</a:t>
          </a:r>
          <a:endParaRPr lang="en-US" sz="2500" kern="1200" dirty="0"/>
        </a:p>
      </dsp:txBody>
      <dsp:txXfrm rot="10800000">
        <a:off x="245249" y="1645919"/>
        <a:ext cx="1359284" cy="1967138"/>
      </dsp:txXfrm>
    </dsp:sp>
    <dsp:sp modelId="{B6C8A80D-E49D-4C1F-9BF4-3682999D48F3}">
      <dsp:nvSpPr>
        <dsp:cNvPr id="0" name=""/>
        <dsp:cNvSpPr/>
      </dsp:nvSpPr>
      <dsp:spPr>
        <a:xfrm>
          <a:off x="1793913" y="219456"/>
          <a:ext cx="1448368" cy="1207008"/>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A879F8-FBCD-4DD5-B58D-A5190A935BC9}">
      <dsp:nvSpPr>
        <dsp:cNvPr id="0" name=""/>
        <dsp:cNvSpPr/>
      </dsp:nvSpPr>
      <dsp:spPr>
        <a:xfrm rot="10800000">
          <a:off x="1793913" y="1645919"/>
          <a:ext cx="1448368" cy="2011680"/>
        </a:xfrm>
        <a:prstGeom prst="round2SameRect">
          <a:avLst>
            <a:gd name="adj1" fmla="val 10500"/>
            <a:gd name="adj2" fmla="val 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lvl="0" algn="ctr" defTabSz="1111250">
            <a:lnSpc>
              <a:spcPct val="90000"/>
            </a:lnSpc>
            <a:spcBef>
              <a:spcPct val="0"/>
            </a:spcBef>
            <a:spcAft>
              <a:spcPct val="35000"/>
            </a:spcAft>
          </a:pPr>
          <a:r>
            <a:rPr lang="en-US" sz="2500" kern="1200" dirty="0" smtClean="0"/>
            <a:t>Water</a:t>
          </a:r>
          <a:endParaRPr lang="en-US" sz="2500" kern="1200" dirty="0"/>
        </a:p>
      </dsp:txBody>
      <dsp:txXfrm rot="10800000">
        <a:off x="1838455" y="1645919"/>
        <a:ext cx="1359284" cy="1967138"/>
      </dsp:txXfrm>
    </dsp:sp>
    <dsp:sp modelId="{FAA4A137-2092-4533-BF04-947B79E4C2A1}">
      <dsp:nvSpPr>
        <dsp:cNvPr id="0" name=""/>
        <dsp:cNvSpPr/>
      </dsp:nvSpPr>
      <dsp:spPr>
        <a:xfrm>
          <a:off x="3387118" y="219456"/>
          <a:ext cx="1448368" cy="1207008"/>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AEDA86-A25F-4F8D-9352-036A0DAD3554}">
      <dsp:nvSpPr>
        <dsp:cNvPr id="0" name=""/>
        <dsp:cNvSpPr/>
      </dsp:nvSpPr>
      <dsp:spPr>
        <a:xfrm rot="10800000">
          <a:off x="3387118" y="1645919"/>
          <a:ext cx="1448368" cy="2011680"/>
        </a:xfrm>
        <a:prstGeom prst="round2SameRect">
          <a:avLst>
            <a:gd name="adj1" fmla="val 10500"/>
            <a:gd name="adj2" fmla="val 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lvl="0" algn="ctr" defTabSz="1111250">
            <a:lnSpc>
              <a:spcPct val="90000"/>
            </a:lnSpc>
            <a:spcBef>
              <a:spcPct val="0"/>
            </a:spcBef>
            <a:spcAft>
              <a:spcPct val="35000"/>
            </a:spcAft>
          </a:pPr>
          <a:r>
            <a:rPr lang="en-US" sz="2500" kern="1200" dirty="0" smtClean="0"/>
            <a:t>Ice</a:t>
          </a:r>
          <a:endParaRPr lang="en-US" sz="2500" kern="1200" dirty="0"/>
        </a:p>
      </dsp:txBody>
      <dsp:txXfrm rot="10800000">
        <a:off x="3431660" y="1645919"/>
        <a:ext cx="1359284" cy="1967138"/>
      </dsp:txXfrm>
    </dsp:sp>
    <dsp:sp modelId="{041E0F0B-4E9E-4196-AD98-34B6016647A3}">
      <dsp:nvSpPr>
        <dsp:cNvPr id="0" name=""/>
        <dsp:cNvSpPr/>
      </dsp:nvSpPr>
      <dsp:spPr>
        <a:xfrm>
          <a:off x="4980323" y="219456"/>
          <a:ext cx="1448368" cy="1207008"/>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B5CC24-A893-4AA7-9C00-32321B075034}">
      <dsp:nvSpPr>
        <dsp:cNvPr id="0" name=""/>
        <dsp:cNvSpPr/>
      </dsp:nvSpPr>
      <dsp:spPr>
        <a:xfrm rot="10800000">
          <a:off x="4980323" y="1645919"/>
          <a:ext cx="1448368" cy="2011680"/>
        </a:xfrm>
        <a:prstGeom prst="round2SameRect">
          <a:avLst>
            <a:gd name="adj1" fmla="val 10500"/>
            <a:gd name="adj2" fmla="val 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lvl="0" algn="ctr" defTabSz="1111250">
            <a:lnSpc>
              <a:spcPct val="90000"/>
            </a:lnSpc>
            <a:spcBef>
              <a:spcPct val="0"/>
            </a:spcBef>
            <a:spcAft>
              <a:spcPct val="35000"/>
            </a:spcAft>
          </a:pPr>
          <a:r>
            <a:rPr lang="en-US" sz="2500" kern="1200" dirty="0" smtClean="0"/>
            <a:t>Gravity</a:t>
          </a:r>
          <a:endParaRPr lang="en-US" sz="2500" kern="1200" dirty="0"/>
        </a:p>
      </dsp:txBody>
      <dsp:txXfrm rot="10800000">
        <a:off x="5024865" y="1645919"/>
        <a:ext cx="1359284" cy="1967138"/>
      </dsp:txXfrm>
    </dsp:sp>
  </dsp:spTree>
</dsp:drawing>
</file>

<file path=ppt/diagrams/layout1.xml><?xml version="1.0" encoding="utf-8"?>
<dgm:layoutDef xmlns:dgm="http://schemas.openxmlformats.org/drawingml/2006/diagram" xmlns:a="http://schemas.openxmlformats.org/drawingml/2006/main" uniqueId="urn:microsoft.com/office/officeart/2005/8/layout/pList2#1">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07DE6B-965D-4083-AF46-09542F57A885}" type="datetimeFigureOut">
              <a:rPr lang="en-US" smtClean="0"/>
              <a:t>11/9/2016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F59B21-BA44-411C-9C0F-103BB31E9B8C}" type="slidenum">
              <a:rPr lang="en-US" smtClean="0"/>
              <a:t>‹#›</a:t>
            </a:fld>
            <a:endParaRPr lang="en-US"/>
          </a:p>
        </p:txBody>
      </p:sp>
    </p:spTree>
    <p:extLst>
      <p:ext uri="{BB962C8B-B14F-4D97-AF65-F5344CB8AC3E}">
        <p14:creationId xmlns:p14="http://schemas.microsoft.com/office/powerpoint/2010/main" val="951634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EF59B21-BA44-411C-9C0F-103BB31E9B8C}" type="slidenum">
              <a:rPr lang="en-US" smtClean="0"/>
              <a:t>5</a:t>
            </a:fld>
            <a:endParaRPr lang="en-US"/>
          </a:p>
        </p:txBody>
      </p:sp>
    </p:spTree>
    <p:extLst>
      <p:ext uri="{BB962C8B-B14F-4D97-AF65-F5344CB8AC3E}">
        <p14:creationId xmlns:p14="http://schemas.microsoft.com/office/powerpoint/2010/main" val="561468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34827E7-D870-45A4-9FD6-9E61D63A6D38}" type="datetimeFigureOut">
              <a:rPr lang="en-US" smtClean="0"/>
              <a:pPr/>
              <a:t>11/9/2016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AAA91E8C-C4EC-43E1-9BFA-73D0AB7DA7D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34827E7-D870-45A4-9FD6-9E61D63A6D38}" type="datetimeFigureOut">
              <a:rPr lang="en-US" smtClean="0"/>
              <a:pPr/>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1E8C-C4EC-43E1-9BFA-73D0AB7DA7D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34827E7-D870-45A4-9FD6-9E61D63A6D38}" type="datetimeFigureOut">
              <a:rPr lang="en-US" smtClean="0"/>
              <a:pPr/>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1E8C-C4EC-43E1-9BFA-73D0AB7DA7D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34827E7-D870-45A4-9FD6-9E61D63A6D38}" type="datetimeFigureOut">
              <a:rPr lang="en-US" smtClean="0"/>
              <a:pPr/>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91E8C-C4EC-43E1-9BFA-73D0AB7DA7D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34827E7-D870-45A4-9FD6-9E61D63A6D38}" type="datetimeFigureOut">
              <a:rPr lang="en-US" smtClean="0"/>
              <a:pPr/>
              <a:t>11/9/2016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A91E8C-C4EC-43E1-9BFA-73D0AB7DA7D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34827E7-D870-45A4-9FD6-9E61D63A6D38}" type="datetimeFigureOut">
              <a:rPr lang="en-US" smtClean="0"/>
              <a:pPr/>
              <a:t>11/9/2016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A91E8C-C4EC-43E1-9BFA-73D0AB7DA7D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4827E7-D870-45A4-9FD6-9E61D63A6D38}" type="datetimeFigureOut">
              <a:rPr lang="en-US" smtClean="0"/>
              <a:pPr/>
              <a:t>11/9/2016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A91E8C-C4EC-43E1-9BFA-73D0AB7DA7D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34827E7-D870-45A4-9FD6-9E61D63A6D38}" type="datetimeFigureOut">
              <a:rPr lang="en-US" smtClean="0"/>
              <a:pPr/>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91E8C-C4EC-43E1-9BFA-73D0AB7DA7D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34827E7-D870-45A4-9FD6-9E61D63A6D38}" type="datetimeFigureOut">
              <a:rPr lang="en-US" smtClean="0"/>
              <a:pPr/>
              <a:t>11/9/2016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AA91E8C-C4EC-43E1-9BFA-73D0AB7DA7D7}"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34827E7-D870-45A4-9FD6-9E61D63A6D38}" type="datetimeFigureOut">
              <a:rPr lang="en-US" smtClean="0"/>
              <a:pPr/>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1E8C-C4EC-43E1-9BFA-73D0AB7DA7D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34827E7-D870-45A4-9FD6-9E61D63A6D38}" type="datetimeFigureOut">
              <a:rPr lang="en-US" smtClean="0"/>
              <a:pPr/>
              <a:t>11/9/2016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1E8C-C4EC-43E1-9BFA-73D0AB7DA7D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1625"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p>
        </p:txBody>
      </p:sp>
      <p:sp>
        <p:nvSpPr>
          <p:cNvPr id="7" name="Rectangle 156"/>
          <p:cNvSpPr>
            <a:spLocks noGrp="1" noChangeArrowheads="1"/>
          </p:cNvSpPr>
          <p:nvPr>
            <p:ph type="sldNum" sz="quarter" idx="12"/>
          </p:nvPr>
        </p:nvSpPr>
        <p:spPr>
          <a:ln/>
        </p:spPr>
        <p:txBody>
          <a:bodyPr/>
          <a:lstStyle>
            <a:lvl1pPr>
              <a:defRPr/>
            </a:lvl1pPr>
          </a:lstStyle>
          <a:p>
            <a:pPr>
              <a:defRPr/>
            </a:pPr>
            <a:fld id="{B7AC4E5B-DB6F-44ED-AB4D-F9A580503C94}"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01625" y="228600"/>
            <a:ext cx="8540750" cy="5870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154"/>
          <p:cNvSpPr>
            <a:spLocks noGrp="1" noChangeArrowheads="1"/>
          </p:cNvSpPr>
          <p:nvPr>
            <p:ph type="dt" sz="half" idx="10"/>
          </p:nvPr>
        </p:nvSpPr>
        <p:spPr>
          <a:ln/>
        </p:spPr>
        <p:txBody>
          <a:bodyPr/>
          <a:lstStyle>
            <a:lvl1pPr>
              <a:defRPr/>
            </a:lvl1pPr>
          </a:lstStyle>
          <a:p>
            <a:pPr>
              <a:defRPr/>
            </a:pPr>
            <a:endParaRPr lang="en-US"/>
          </a:p>
        </p:txBody>
      </p:sp>
      <p:sp>
        <p:nvSpPr>
          <p:cNvPr id="4" name="Rectangle 155"/>
          <p:cNvSpPr>
            <a:spLocks noGrp="1" noChangeArrowheads="1"/>
          </p:cNvSpPr>
          <p:nvPr>
            <p:ph type="ftr" sz="quarter" idx="11"/>
          </p:nvPr>
        </p:nvSpPr>
        <p:spPr>
          <a:ln/>
        </p:spPr>
        <p:txBody>
          <a:bodyPr/>
          <a:lstStyle>
            <a:lvl1pPr>
              <a:defRPr/>
            </a:lvl1pPr>
          </a:lstStyle>
          <a:p>
            <a:pPr>
              <a:defRPr/>
            </a:pPr>
            <a:endParaRPr lang="en-US"/>
          </a:p>
        </p:txBody>
      </p:sp>
      <p:sp>
        <p:nvSpPr>
          <p:cNvPr id="5" name="Rectangle 156"/>
          <p:cNvSpPr>
            <a:spLocks noGrp="1" noChangeArrowheads="1"/>
          </p:cNvSpPr>
          <p:nvPr>
            <p:ph type="sldNum" sz="quarter" idx="12"/>
          </p:nvPr>
        </p:nvSpPr>
        <p:spPr>
          <a:ln/>
        </p:spPr>
        <p:txBody>
          <a:bodyPr/>
          <a:lstStyle>
            <a:lvl1pPr>
              <a:defRPr/>
            </a:lvl1pPr>
          </a:lstStyle>
          <a:p>
            <a:pPr>
              <a:defRPr/>
            </a:pPr>
            <a:fld id="{F96FF40A-9FAF-4DCA-B718-931108B1A13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34827E7-D870-45A4-9FD6-9E61D63A6D38}" type="datetimeFigureOut">
              <a:rPr lang="en-US" smtClean="0"/>
              <a:pPr/>
              <a:t>11/9/2016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AA91E8C-C4EC-43E1-9BFA-73D0AB7DA7D7}"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rds.yahoo.com/_ylt=A0WTb_4rDapLbQEAHjGjzbkF/SIG=13gn9fm5u/EXP=1269522091/**http:/www.eurogeosurveys.eu/assets/images/gallery/soil/erosion/sol_wind_erosion_BGR_big.jpg" TargetMode="Externa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hyperlink" Target="http://www.youtube.com/watch?v=PQmon7Rj6ns"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http://www.youtube.com/watch?v=guTek7ipD4U" TargetMode="External"/><Relationship Id="rId2" Type="http://schemas.openxmlformats.org/officeDocument/2006/relationships/image" Target="../media/image17.jpe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2.xml"/><Relationship Id="rId1" Type="http://schemas.openxmlformats.org/officeDocument/2006/relationships/vmlDrawing" Target="../drawings/vmlDrawing6.v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 NOW</a:t>
            </a:r>
            <a:endParaRPr lang="en-US" sz="5400" b="1" dirty="0"/>
          </a:p>
        </p:txBody>
      </p:sp>
      <p:sp>
        <p:nvSpPr>
          <p:cNvPr id="3" name="Content Placeholder 2"/>
          <p:cNvSpPr>
            <a:spLocks noGrp="1"/>
          </p:cNvSpPr>
          <p:nvPr>
            <p:ph idx="1"/>
          </p:nvPr>
        </p:nvSpPr>
        <p:spPr/>
        <p:txBody>
          <a:bodyPr>
            <a:normAutofit/>
          </a:bodyPr>
          <a:lstStyle/>
          <a:p>
            <a:r>
              <a:rPr lang="en-US" sz="2800" dirty="0" smtClean="0"/>
              <a:t>Pick up notes and Review #28</a:t>
            </a:r>
            <a:endParaRPr lang="en-US" sz="2800" dirty="0"/>
          </a:p>
        </p:txBody>
      </p:sp>
    </p:spTree>
    <p:extLst>
      <p:ext uri="{BB962C8B-B14F-4D97-AF65-F5344CB8AC3E}">
        <p14:creationId xmlns:p14="http://schemas.microsoft.com/office/powerpoint/2010/main" val="556423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normAutofit/>
          </a:bodyPr>
          <a:lstStyle/>
          <a:p>
            <a:r>
              <a:rPr lang="en-US" sz="5400" b="1" dirty="0" smtClean="0"/>
              <a:t>REVIEW</a:t>
            </a:r>
            <a:endParaRPr lang="en-US" sz="5400" b="1" dirty="0"/>
          </a:p>
        </p:txBody>
      </p:sp>
      <p:sp>
        <p:nvSpPr>
          <p:cNvPr id="3" name="Content Placeholder 2"/>
          <p:cNvSpPr>
            <a:spLocks noGrp="1"/>
          </p:cNvSpPr>
          <p:nvPr>
            <p:ph idx="1"/>
          </p:nvPr>
        </p:nvSpPr>
        <p:spPr>
          <a:xfrm>
            <a:off x="457200" y="5715000"/>
            <a:ext cx="8229600" cy="914400"/>
          </a:xfrm>
        </p:spPr>
        <p:txBody>
          <a:bodyPr>
            <a:normAutofit fontScale="92500"/>
          </a:bodyPr>
          <a:lstStyle/>
          <a:p>
            <a:pPr lvl="0">
              <a:buNone/>
            </a:pPr>
            <a:r>
              <a:rPr lang="en-US" b="1" i="1" dirty="0" smtClean="0"/>
              <a:t>Erosion </a:t>
            </a:r>
            <a:r>
              <a:rPr lang="en-US" i="1" dirty="0" smtClean="0"/>
              <a:t>is the process by which products of weathering are transported </a:t>
            </a:r>
            <a:r>
              <a:rPr lang="en-US" dirty="0" smtClean="0"/>
              <a:t>.  What are the major agents of weathering?</a:t>
            </a:r>
            <a:endParaRPr lang="en-US" i="1" dirty="0" smtClean="0"/>
          </a:p>
        </p:txBody>
      </p:sp>
      <p:graphicFrame>
        <p:nvGraphicFramePr>
          <p:cNvPr id="5" name="Diagram 4"/>
          <p:cNvGraphicFramePr/>
          <p:nvPr/>
        </p:nvGraphicFramePr>
        <p:xfrm>
          <a:off x="1219200" y="1828800"/>
          <a:ext cx="66294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ounded Rectangle 5"/>
          <p:cNvSpPr/>
          <p:nvPr/>
        </p:nvSpPr>
        <p:spPr>
          <a:xfrm>
            <a:off x="1447800" y="3581400"/>
            <a:ext cx="1371600" cy="685800"/>
          </a:xfrm>
          <a:prstGeom prst="round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3048000" y="3581400"/>
            <a:ext cx="1371600" cy="685800"/>
          </a:xfrm>
          <a:prstGeom prst="round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648200" y="3581400"/>
            <a:ext cx="1371600" cy="685800"/>
          </a:xfrm>
          <a:prstGeom prst="round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6248400" y="3581400"/>
            <a:ext cx="1371600" cy="685800"/>
          </a:xfrm>
          <a:prstGeom prst="round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6"/>
                                        </p:tgtEl>
                                        <p:attrNameLst>
                                          <p:attrName>ppt_x</p:attrName>
                                        </p:attrNameLst>
                                      </p:cBhvr>
                                      <p:tavLst>
                                        <p:tav tm="0">
                                          <p:val>
                                            <p:strVal val="ppt_x"/>
                                          </p:val>
                                        </p:tav>
                                        <p:tav tm="100000">
                                          <p:val>
                                            <p:strVal val="ppt_x"/>
                                          </p:val>
                                        </p:tav>
                                      </p:tavLst>
                                    </p:anim>
                                    <p:anim calcmode="lin" valueType="num">
                                      <p:cBhvr additive="base">
                                        <p:cTn id="7" dur="500"/>
                                        <p:tgtEl>
                                          <p:spTgt spid="6"/>
                                        </p:tgtEl>
                                        <p:attrNameLst>
                                          <p:attrName>ppt_y</p:attrName>
                                        </p:attrNameLst>
                                      </p:cBhvr>
                                      <p:tavLst>
                                        <p:tav tm="0">
                                          <p:val>
                                            <p:strVal val="ppt_y"/>
                                          </p:val>
                                        </p:tav>
                                        <p:tav tm="100000">
                                          <p:val>
                                            <p:strVal val="1+ppt_h/2"/>
                                          </p:val>
                                        </p:tav>
                                      </p:tavLst>
                                    </p:anim>
                                    <p:set>
                                      <p:cBhvr>
                                        <p:cTn id="8" dur="1" fill="hold">
                                          <p:stCondLst>
                                            <p:cond delay="499"/>
                                          </p:stCondLst>
                                        </p:cTn>
                                        <p:tgtEl>
                                          <p:spTgt spid="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7"/>
                                        </p:tgtEl>
                                        <p:attrNameLst>
                                          <p:attrName>ppt_x</p:attrName>
                                        </p:attrNameLst>
                                      </p:cBhvr>
                                      <p:tavLst>
                                        <p:tav tm="0">
                                          <p:val>
                                            <p:strVal val="ppt_x"/>
                                          </p:val>
                                        </p:tav>
                                        <p:tav tm="100000">
                                          <p:val>
                                            <p:strVal val="ppt_x"/>
                                          </p:val>
                                        </p:tav>
                                      </p:tavLst>
                                    </p:anim>
                                    <p:anim calcmode="lin" valueType="num">
                                      <p:cBhvr additive="base">
                                        <p:cTn id="13" dur="500"/>
                                        <p:tgtEl>
                                          <p:spTgt spid="7"/>
                                        </p:tgtEl>
                                        <p:attrNameLst>
                                          <p:attrName>ppt_y</p:attrName>
                                        </p:attrNameLst>
                                      </p:cBhvr>
                                      <p:tavLst>
                                        <p:tav tm="0">
                                          <p:val>
                                            <p:strVal val="ppt_y"/>
                                          </p:val>
                                        </p:tav>
                                        <p:tav tm="100000">
                                          <p:val>
                                            <p:strVal val="1+ppt_h/2"/>
                                          </p:val>
                                        </p:tav>
                                      </p:tavLst>
                                    </p:anim>
                                    <p:set>
                                      <p:cBhvr>
                                        <p:cTn id="14" dur="1" fill="hold">
                                          <p:stCondLst>
                                            <p:cond delay="499"/>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8"/>
                                        </p:tgtEl>
                                        <p:attrNameLst>
                                          <p:attrName>ppt_x</p:attrName>
                                        </p:attrNameLst>
                                      </p:cBhvr>
                                      <p:tavLst>
                                        <p:tav tm="0">
                                          <p:val>
                                            <p:strVal val="ppt_x"/>
                                          </p:val>
                                        </p:tav>
                                        <p:tav tm="100000">
                                          <p:val>
                                            <p:strVal val="ppt_x"/>
                                          </p:val>
                                        </p:tav>
                                      </p:tavLst>
                                    </p:anim>
                                    <p:anim calcmode="lin" valueType="num">
                                      <p:cBhvr additive="base">
                                        <p:cTn id="19" dur="500"/>
                                        <p:tgtEl>
                                          <p:spTgt spid="8"/>
                                        </p:tgtEl>
                                        <p:attrNameLst>
                                          <p:attrName>ppt_y</p:attrName>
                                        </p:attrNameLst>
                                      </p:cBhvr>
                                      <p:tavLst>
                                        <p:tav tm="0">
                                          <p:val>
                                            <p:strVal val="ppt_y"/>
                                          </p:val>
                                        </p:tav>
                                        <p:tav tm="100000">
                                          <p:val>
                                            <p:strVal val="1+ppt_h/2"/>
                                          </p:val>
                                        </p:tav>
                                      </p:tavLst>
                                    </p:anim>
                                    <p:set>
                                      <p:cBhvr>
                                        <p:cTn id="20" dur="1" fill="hold">
                                          <p:stCondLst>
                                            <p:cond delay="499"/>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9"/>
                                        </p:tgtEl>
                                        <p:attrNameLst>
                                          <p:attrName>ppt_x</p:attrName>
                                        </p:attrNameLst>
                                      </p:cBhvr>
                                      <p:tavLst>
                                        <p:tav tm="0">
                                          <p:val>
                                            <p:strVal val="ppt_x"/>
                                          </p:val>
                                        </p:tav>
                                        <p:tav tm="100000">
                                          <p:val>
                                            <p:strVal val="ppt_x"/>
                                          </p:val>
                                        </p:tav>
                                      </p:tavLst>
                                    </p:anim>
                                    <p:anim calcmode="lin" valueType="num">
                                      <p:cBhvr additive="base">
                                        <p:cTn id="25" dur="500"/>
                                        <p:tgtEl>
                                          <p:spTgt spid="9"/>
                                        </p:tgtEl>
                                        <p:attrNameLst>
                                          <p:attrName>ppt_y</p:attrName>
                                        </p:attrNameLst>
                                      </p:cBhvr>
                                      <p:tavLst>
                                        <p:tav tm="0">
                                          <p:val>
                                            <p:strVal val="ppt_y"/>
                                          </p:val>
                                        </p:tav>
                                        <p:tav tm="100000">
                                          <p:val>
                                            <p:strVal val="1+ppt_h/2"/>
                                          </p:val>
                                        </p:tav>
                                      </p:tavLst>
                                    </p:anim>
                                    <p:set>
                                      <p:cBhvr>
                                        <p:cTn id="26"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743200"/>
            <a:ext cx="7851648" cy="1219200"/>
          </a:xfrm>
        </p:spPr>
        <p:txBody>
          <a:bodyPr/>
          <a:lstStyle/>
          <a:p>
            <a:r>
              <a:rPr lang="en-US" dirty="0" smtClean="0">
                <a:solidFill>
                  <a:schemeClr val="accent1">
                    <a:lumMod val="20000"/>
                    <a:lumOff val="80000"/>
                  </a:schemeClr>
                </a:solidFill>
              </a:rPr>
              <a:t>Wind Erosion</a:t>
            </a:r>
            <a:endParaRPr lang="en-US" dirty="0">
              <a:solidFill>
                <a:schemeClr val="accent1">
                  <a:lumMod val="20000"/>
                  <a:lumOff val="80000"/>
                </a:schemeClr>
              </a:solidFill>
            </a:endParaRPr>
          </a:p>
        </p:txBody>
      </p:sp>
      <p:sp>
        <p:nvSpPr>
          <p:cNvPr id="3" name="Subtitle 2"/>
          <p:cNvSpPr>
            <a:spLocks noGrp="1"/>
          </p:cNvSpPr>
          <p:nvPr>
            <p:ph type="subTitle" idx="1"/>
          </p:nvPr>
        </p:nvSpPr>
        <p:spPr>
          <a:xfrm>
            <a:off x="609600" y="3886200"/>
            <a:ext cx="7854696" cy="2410264"/>
          </a:xfrm>
        </p:spPr>
        <p:txBody>
          <a:bodyPr>
            <a:normAutofit fontScale="92500" lnSpcReduction="20000"/>
          </a:bodyPr>
          <a:lstStyle/>
          <a:p>
            <a:endParaRPr lang="en-US" dirty="0" smtClean="0"/>
          </a:p>
          <a:p>
            <a:r>
              <a:rPr lang="en-US" b="1" dirty="0" smtClean="0"/>
              <a:t>SES3. Students will explore the actions of water, wind, ice, and gravity that create landforms and systems of landforms (landscapes). </a:t>
            </a:r>
          </a:p>
          <a:p>
            <a:r>
              <a:rPr lang="en-US" dirty="0" smtClean="0"/>
              <a:t>e. Explain the processes that transport and deposit material in terrestrial and marine sedimentary basins, which result, over time, in sedimentary rock. </a:t>
            </a:r>
          </a:p>
          <a:p>
            <a:endParaRPr lang="en-US" dirty="0"/>
          </a:p>
        </p:txBody>
      </p:sp>
      <p:pic>
        <p:nvPicPr>
          <p:cNvPr id="3074" name="Picture 2" descr="http://ts4.mm.bing.net/th?id=H.4784822442722883&amp;w=247&amp;h=170&amp;c=7&amp;rs=1&amp;pid=1.7"/>
          <p:cNvPicPr>
            <a:picLocks noChangeAspect="1" noChangeArrowheads="1"/>
          </p:cNvPicPr>
          <p:nvPr/>
        </p:nvPicPr>
        <p:blipFill>
          <a:blip r:embed="rId2" cstate="print"/>
          <a:srcRect/>
          <a:stretch>
            <a:fillRect/>
          </a:stretch>
        </p:blipFill>
        <p:spPr bwMode="auto">
          <a:xfrm>
            <a:off x="685800" y="1371600"/>
            <a:ext cx="3124200" cy="215026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8229600" cy="1143000"/>
          </a:xfrm>
        </p:spPr>
        <p:txBody>
          <a:bodyPr>
            <a:noAutofit/>
          </a:bodyPr>
          <a:lstStyle/>
          <a:p>
            <a:r>
              <a:rPr lang="en-US" sz="4400" b="1" dirty="0"/>
              <a:t>WEATHERING:  BREAKING DOWN EARTH’S CRUST</a:t>
            </a:r>
          </a:p>
        </p:txBody>
      </p:sp>
      <p:sp>
        <p:nvSpPr>
          <p:cNvPr id="3" name="Content Placeholder 2"/>
          <p:cNvSpPr>
            <a:spLocks noGrp="1"/>
          </p:cNvSpPr>
          <p:nvPr>
            <p:ph idx="1"/>
          </p:nvPr>
        </p:nvSpPr>
        <p:spPr>
          <a:xfrm>
            <a:off x="533400" y="2209800"/>
            <a:ext cx="8346801" cy="4068796"/>
          </a:xfrm>
        </p:spPr>
        <p:txBody>
          <a:bodyPr>
            <a:noAutofit/>
          </a:bodyPr>
          <a:lstStyle/>
          <a:p>
            <a:pPr marL="0" indent="0">
              <a:buNone/>
            </a:pPr>
            <a:r>
              <a:rPr lang="en-US" sz="2800" b="1" dirty="0">
                <a:solidFill>
                  <a:srgbClr val="FF0000"/>
                </a:solidFill>
              </a:rPr>
              <a:t>Weathering</a:t>
            </a:r>
            <a:r>
              <a:rPr lang="en-US" sz="2800" dirty="0">
                <a:solidFill>
                  <a:srgbClr val="FF0000"/>
                </a:solidFill>
              </a:rPr>
              <a:t> </a:t>
            </a:r>
            <a:r>
              <a:rPr lang="en-US" sz="2800" dirty="0"/>
              <a:t>is</a:t>
            </a:r>
          </a:p>
          <a:p>
            <a:r>
              <a:rPr lang="en-US" sz="2800" dirty="0"/>
              <a:t>Change in the physical form and chemical composition of rock. </a:t>
            </a:r>
          </a:p>
          <a:p>
            <a:r>
              <a:rPr lang="en-US" sz="2800" dirty="0"/>
              <a:t>Interaction between the tectonic and the hydrologic cycle causes recycling of the materials of the Earth's crust.</a:t>
            </a:r>
          </a:p>
          <a:p>
            <a:r>
              <a:rPr lang="en-US" sz="2800" dirty="0"/>
              <a:t>Part of the rock cycle – old rocks destroyed and can be recycled into new sedimentary rocks.</a:t>
            </a:r>
          </a:p>
        </p:txBody>
      </p:sp>
    </p:spTree>
    <p:extLst>
      <p:ext uri="{BB962C8B-B14F-4D97-AF65-F5344CB8AC3E}">
        <p14:creationId xmlns:p14="http://schemas.microsoft.com/office/powerpoint/2010/main" val="364211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Rot="1" noChangeArrowheads="1"/>
          </p:cNvSpPr>
          <p:nvPr>
            <p:ph type="title"/>
          </p:nvPr>
        </p:nvSpPr>
        <p:spPr>
          <a:xfrm>
            <a:off x="610624" y="457200"/>
            <a:ext cx="8540750" cy="1143000"/>
          </a:xfrm>
        </p:spPr>
        <p:txBody>
          <a:bodyPr>
            <a:normAutofit/>
          </a:bodyPr>
          <a:lstStyle/>
          <a:p>
            <a:pPr eaLnBrk="1" hangingPunct="1">
              <a:defRPr/>
            </a:pPr>
            <a:r>
              <a:rPr lang="en-US" sz="5400" b="1" dirty="0" smtClean="0"/>
              <a:t>EROSION</a:t>
            </a:r>
          </a:p>
        </p:txBody>
      </p:sp>
      <p:sp>
        <p:nvSpPr>
          <p:cNvPr id="3075" name="Rectangle 3"/>
          <p:cNvSpPr>
            <a:spLocks noGrp="1" noRot="1" noChangeArrowheads="1"/>
          </p:cNvSpPr>
          <p:nvPr>
            <p:ph type="body" sz="half" idx="1"/>
          </p:nvPr>
        </p:nvSpPr>
        <p:spPr>
          <a:xfrm>
            <a:off x="609600" y="1981200"/>
            <a:ext cx="4186238" cy="4498975"/>
          </a:xfrm>
        </p:spPr>
        <p:txBody>
          <a:bodyPr/>
          <a:lstStyle/>
          <a:p>
            <a:pPr eaLnBrk="1" hangingPunct="1">
              <a:defRPr/>
            </a:pPr>
            <a:r>
              <a:rPr lang="en-US" sz="2800" b="1" dirty="0" smtClean="0">
                <a:solidFill>
                  <a:srgbClr val="FF0000"/>
                </a:solidFill>
                <a:latin typeface="Tahoma" pitchFamily="34" charset="0"/>
              </a:rPr>
              <a:t>Erosion</a:t>
            </a:r>
            <a:r>
              <a:rPr lang="en-US" sz="2800" dirty="0" smtClean="0">
                <a:solidFill>
                  <a:srgbClr val="FF0000"/>
                </a:solidFill>
                <a:latin typeface="Tahoma" pitchFamily="34" charset="0"/>
              </a:rPr>
              <a:t> </a:t>
            </a:r>
            <a:r>
              <a:rPr lang="en-US" sz="2800" dirty="0" smtClean="0">
                <a:latin typeface="Tahoma" pitchFamily="34" charset="0"/>
              </a:rPr>
              <a:t>is the process that transports Earth’s weathered materials from one place to another by </a:t>
            </a:r>
            <a:r>
              <a:rPr lang="en-US" sz="2800" b="1" dirty="0" smtClean="0">
                <a:solidFill>
                  <a:srgbClr val="FF0000"/>
                </a:solidFill>
                <a:latin typeface="Tahoma" pitchFamily="34" charset="0"/>
              </a:rPr>
              <a:t>wind, water or ice.</a:t>
            </a:r>
          </a:p>
        </p:txBody>
      </p:sp>
      <p:pic>
        <p:nvPicPr>
          <p:cNvPr id="4100" name="Picture 5" descr="soil erosion in wheat field near washington state university"/>
          <p:cNvPicPr>
            <a:picLocks noGrp="1" noChangeAspect="1" noChangeArrowheads="1"/>
          </p:cNvPicPr>
          <p:nvPr>
            <p:ph sz="half" idx="2"/>
          </p:nvPr>
        </p:nvPicPr>
        <p:blipFill>
          <a:blip r:embed="rId3" cstate="print"/>
          <a:srcRect/>
          <a:stretch>
            <a:fillRect/>
          </a:stretch>
        </p:blipFill>
        <p:spPr>
          <a:xfrm>
            <a:off x="5253038" y="1600200"/>
            <a:ext cx="2990850" cy="4498975"/>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a:xfrm>
            <a:off x="152400" y="381000"/>
            <a:ext cx="8763000" cy="1600200"/>
          </a:xfrm>
        </p:spPr>
        <p:txBody>
          <a:bodyPr>
            <a:noAutofit/>
          </a:bodyPr>
          <a:lstStyle/>
          <a:p>
            <a:pPr algn="ctr" eaLnBrk="1" hangingPunct="1">
              <a:defRPr/>
            </a:pPr>
            <a:r>
              <a:rPr lang="en-US" sz="5400" b="1" dirty="0" smtClean="0"/>
              <a:t>WIND EROSION</a:t>
            </a:r>
          </a:p>
        </p:txBody>
      </p:sp>
      <p:sp>
        <p:nvSpPr>
          <p:cNvPr id="6147" name="Rectangle 3"/>
          <p:cNvSpPr>
            <a:spLocks noGrp="1" noRot="1" noChangeArrowheads="1"/>
          </p:cNvSpPr>
          <p:nvPr>
            <p:ph type="body" sz="half" idx="1"/>
          </p:nvPr>
        </p:nvSpPr>
        <p:spPr>
          <a:xfrm>
            <a:off x="304800" y="2069084"/>
            <a:ext cx="8839200" cy="2133600"/>
          </a:xfrm>
        </p:spPr>
        <p:txBody>
          <a:bodyPr>
            <a:noAutofit/>
          </a:bodyPr>
          <a:lstStyle/>
          <a:p>
            <a:pPr>
              <a:defRPr/>
            </a:pPr>
            <a:r>
              <a:rPr lang="en-US" sz="2800" dirty="0"/>
              <a:t>Wind contains </a:t>
            </a:r>
            <a:r>
              <a:rPr lang="en-US" sz="2800" b="1" dirty="0">
                <a:solidFill>
                  <a:srgbClr val="FF0000"/>
                </a:solidFill>
              </a:rPr>
              <a:t>energy</a:t>
            </a:r>
            <a:r>
              <a:rPr lang="en-US" sz="2800" dirty="0"/>
              <a:t>. This energy can </a:t>
            </a:r>
            <a:r>
              <a:rPr lang="en-US" sz="2800" dirty="0" smtClean="0"/>
              <a:t>erode </a:t>
            </a:r>
            <a:r>
              <a:rPr lang="en-US" sz="2800" dirty="0"/>
              <a:t>the landscape.</a:t>
            </a:r>
          </a:p>
          <a:p>
            <a:pPr eaLnBrk="1" hangingPunct="1">
              <a:defRPr/>
            </a:pPr>
            <a:r>
              <a:rPr lang="en-US" sz="2800" b="1" dirty="0" smtClean="0">
                <a:solidFill>
                  <a:srgbClr val="FF0000"/>
                </a:solidFill>
              </a:rPr>
              <a:t>Moving air </a:t>
            </a:r>
            <a:r>
              <a:rPr lang="en-US" sz="2800" dirty="0" smtClean="0"/>
              <a:t>can pick up and transport sediments. This is called </a:t>
            </a:r>
            <a:r>
              <a:rPr lang="en-US" sz="2800" b="1" dirty="0" smtClean="0">
                <a:solidFill>
                  <a:srgbClr val="FF0000"/>
                </a:solidFill>
              </a:rPr>
              <a:t>wind erosion.</a:t>
            </a:r>
          </a:p>
          <a:p>
            <a:pPr eaLnBrk="1" hangingPunct="1">
              <a:defRPr/>
            </a:pPr>
            <a:r>
              <a:rPr lang="en-US" sz="2800" dirty="0" smtClean="0"/>
              <a:t>Wind erosion is more likely to occur in areas of </a:t>
            </a:r>
            <a:r>
              <a:rPr lang="en-US" sz="2800" b="1" dirty="0" smtClean="0">
                <a:solidFill>
                  <a:srgbClr val="FF0000"/>
                </a:solidFill>
              </a:rPr>
              <a:t>little vegetative cover and rain</a:t>
            </a:r>
            <a:r>
              <a:rPr lang="en-US" sz="2800" dirty="0" smtClean="0"/>
              <a:t>. </a:t>
            </a:r>
          </a:p>
        </p:txBody>
      </p:sp>
      <p:pic>
        <p:nvPicPr>
          <p:cNvPr id="5124" name="Picture 7" descr="View Image">
            <a:hlinkClick r:id="rId2"/>
          </p:cNvPr>
          <p:cNvPicPr>
            <a:picLocks noChangeAspect="1" noChangeArrowheads="1"/>
          </p:cNvPicPr>
          <p:nvPr/>
        </p:nvPicPr>
        <p:blipFill>
          <a:blip r:embed="rId3" cstate="print"/>
          <a:srcRect/>
          <a:stretch>
            <a:fillRect/>
          </a:stretch>
        </p:blipFill>
        <p:spPr bwMode="auto">
          <a:xfrm>
            <a:off x="5181600" y="4704446"/>
            <a:ext cx="3748548" cy="1967988"/>
          </a:xfrm>
          <a:prstGeom prst="rect">
            <a:avLst/>
          </a:prstGeom>
          <a:noFill/>
          <a:ln w="9525">
            <a:noFill/>
            <a:miter lim="800000"/>
            <a:headEnd/>
            <a:tailEnd/>
          </a:ln>
        </p:spPr>
      </p:pic>
      <p:sp>
        <p:nvSpPr>
          <p:cNvPr id="5125" name="Rectangle 4"/>
          <p:cNvSpPr>
            <a:spLocks noChangeArrowheads="1"/>
          </p:cNvSpPr>
          <p:nvPr/>
        </p:nvSpPr>
        <p:spPr bwMode="auto">
          <a:xfrm>
            <a:off x="848032" y="6303102"/>
            <a:ext cx="2590800" cy="369332"/>
          </a:xfrm>
          <a:prstGeom prst="rect">
            <a:avLst/>
          </a:prstGeom>
          <a:noFill/>
          <a:ln w="9525">
            <a:noFill/>
            <a:miter lim="800000"/>
            <a:headEnd/>
            <a:tailEnd/>
          </a:ln>
        </p:spPr>
        <p:txBody>
          <a:bodyPr wrap="square">
            <a:spAutoFit/>
          </a:bodyPr>
          <a:lstStyle/>
          <a:p>
            <a:pPr algn="ctr"/>
            <a:r>
              <a:rPr lang="en-US" dirty="0" smtClean="0">
                <a:hlinkClick r:id="rId4"/>
              </a:rPr>
              <a:t>Video Link: Soil Erosion</a:t>
            </a:r>
            <a:endParaRPr lang="en-US" dirty="0"/>
          </a:p>
        </p:txBody>
      </p:sp>
      <p:pic>
        <p:nvPicPr>
          <p:cNvPr id="7170" name="Picture 2" descr="http://www.cowfest.org/Resources/Pictures/media_video_icon_pc_800_clr_4466.png">
            <a:hlinkClick r:id="rId4"/>
          </p:cNvPr>
          <p:cNvPicPr>
            <a:picLocks noChangeAspect="1" noChangeArrowheads="1"/>
          </p:cNvPicPr>
          <p:nvPr/>
        </p:nvPicPr>
        <p:blipFill>
          <a:blip r:embed="rId5" cstate="print"/>
          <a:srcRect/>
          <a:stretch>
            <a:fillRect/>
          </a:stretch>
        </p:blipFill>
        <p:spPr bwMode="auto">
          <a:xfrm>
            <a:off x="1381432" y="4909067"/>
            <a:ext cx="1524000" cy="1524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fade">
                                      <p:cBhvr>
                                        <p:cTn id="12" dur="5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fade">
                                      <p:cBhvr>
                                        <p:cTn id="17" dur="500"/>
                                        <p:tgtEl>
                                          <p:spTgt spid="61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381000" y="762000"/>
            <a:ext cx="8540750" cy="762000"/>
          </a:xfrm>
        </p:spPr>
        <p:txBody>
          <a:bodyPr>
            <a:noAutofit/>
          </a:bodyPr>
          <a:lstStyle/>
          <a:p>
            <a:pPr eaLnBrk="1" hangingPunct="1">
              <a:defRPr/>
            </a:pPr>
            <a:r>
              <a:rPr lang="en-US" sz="5400" b="1" dirty="0" smtClean="0"/>
              <a:t>TYPES OF WIND EROSION</a:t>
            </a:r>
          </a:p>
        </p:txBody>
      </p:sp>
      <p:sp>
        <p:nvSpPr>
          <p:cNvPr id="7171" name="Rectangle 3"/>
          <p:cNvSpPr>
            <a:spLocks noGrp="1" noRot="1" noChangeArrowheads="1"/>
          </p:cNvSpPr>
          <p:nvPr>
            <p:ph type="body" sz="half" idx="1"/>
          </p:nvPr>
        </p:nvSpPr>
        <p:spPr>
          <a:xfrm>
            <a:off x="114300" y="4648200"/>
            <a:ext cx="8839200" cy="1981200"/>
          </a:xfrm>
        </p:spPr>
        <p:txBody>
          <a:bodyPr>
            <a:normAutofit/>
          </a:bodyPr>
          <a:lstStyle/>
          <a:p>
            <a:pPr lvl="1" eaLnBrk="1" hangingPunct="1">
              <a:lnSpc>
                <a:spcPct val="90000"/>
              </a:lnSpc>
              <a:defRPr/>
            </a:pPr>
            <a:r>
              <a:rPr lang="en-US" sz="2800" b="1" u="sng" dirty="0" smtClean="0">
                <a:solidFill>
                  <a:srgbClr val="FF0000"/>
                </a:solidFill>
              </a:rPr>
              <a:t>Creep</a:t>
            </a:r>
            <a:r>
              <a:rPr lang="en-US" sz="2800" dirty="0" smtClean="0">
                <a:solidFill>
                  <a:srgbClr val="FF0000"/>
                </a:solidFill>
              </a:rPr>
              <a:t>-</a:t>
            </a:r>
            <a:r>
              <a:rPr lang="en-US" sz="2800" dirty="0" smtClean="0"/>
              <a:t> The largest particles which are too heavy to be lifted into the air are rolled along the surface.</a:t>
            </a:r>
            <a:endParaRPr lang="en-US" sz="2800" b="1" u="sng" dirty="0" smtClean="0"/>
          </a:p>
        </p:txBody>
      </p:sp>
      <p:pic>
        <p:nvPicPr>
          <p:cNvPr id="6148" name="Picture 6" descr="C:\Documents and Settings\Administrator\Desktop\CreepSaltSusp.jpg"/>
          <p:cNvPicPr>
            <a:picLocks noChangeAspect="1" noChangeArrowheads="1"/>
          </p:cNvPicPr>
          <p:nvPr/>
        </p:nvPicPr>
        <p:blipFill>
          <a:blip r:embed="rId2" cstate="print"/>
          <a:srcRect/>
          <a:stretch>
            <a:fillRect/>
          </a:stretch>
        </p:blipFill>
        <p:spPr bwMode="auto">
          <a:xfrm>
            <a:off x="990600" y="1752600"/>
            <a:ext cx="7086600" cy="25607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381000" y="762000"/>
            <a:ext cx="8540750" cy="762000"/>
          </a:xfrm>
        </p:spPr>
        <p:txBody>
          <a:bodyPr>
            <a:noAutofit/>
          </a:bodyPr>
          <a:lstStyle/>
          <a:p>
            <a:pPr eaLnBrk="1" hangingPunct="1">
              <a:defRPr/>
            </a:pPr>
            <a:r>
              <a:rPr lang="en-US" sz="5400" b="1" dirty="0" smtClean="0"/>
              <a:t>TYPES OF WIND EROSION</a:t>
            </a:r>
          </a:p>
        </p:txBody>
      </p:sp>
      <p:sp>
        <p:nvSpPr>
          <p:cNvPr id="7171" name="Rectangle 3"/>
          <p:cNvSpPr>
            <a:spLocks noGrp="1" noRot="1" noChangeArrowheads="1"/>
          </p:cNvSpPr>
          <p:nvPr>
            <p:ph type="body" sz="half" idx="1"/>
          </p:nvPr>
        </p:nvSpPr>
        <p:spPr>
          <a:xfrm>
            <a:off x="114300" y="4648200"/>
            <a:ext cx="8839200" cy="1981200"/>
          </a:xfrm>
        </p:spPr>
        <p:txBody>
          <a:bodyPr>
            <a:normAutofit/>
          </a:bodyPr>
          <a:lstStyle/>
          <a:p>
            <a:pPr lvl="1" eaLnBrk="1" hangingPunct="1">
              <a:lnSpc>
                <a:spcPct val="90000"/>
              </a:lnSpc>
              <a:defRPr/>
            </a:pPr>
            <a:r>
              <a:rPr lang="en-US" sz="2800" b="1" u="sng" dirty="0" smtClean="0">
                <a:solidFill>
                  <a:srgbClr val="FF0000"/>
                </a:solidFill>
              </a:rPr>
              <a:t>Saltation</a:t>
            </a:r>
            <a:r>
              <a:rPr lang="en-US" sz="2800" dirty="0" smtClean="0">
                <a:solidFill>
                  <a:srgbClr val="FF0000"/>
                </a:solidFill>
              </a:rPr>
              <a:t> </a:t>
            </a:r>
            <a:r>
              <a:rPr lang="en-US" sz="2800" dirty="0" smtClean="0"/>
              <a:t>- larger particles are pushed and bounced along the ground. This accounts for the most wind transport of sand. </a:t>
            </a:r>
          </a:p>
        </p:txBody>
      </p:sp>
      <p:pic>
        <p:nvPicPr>
          <p:cNvPr id="6148" name="Picture 6" descr="C:\Documents and Settings\Administrator\Desktop\CreepSaltSusp.jpg"/>
          <p:cNvPicPr>
            <a:picLocks noChangeAspect="1" noChangeArrowheads="1"/>
          </p:cNvPicPr>
          <p:nvPr/>
        </p:nvPicPr>
        <p:blipFill>
          <a:blip r:embed="rId2" cstate="print"/>
          <a:srcRect/>
          <a:stretch>
            <a:fillRect/>
          </a:stretch>
        </p:blipFill>
        <p:spPr bwMode="auto">
          <a:xfrm>
            <a:off x="990600" y="1752600"/>
            <a:ext cx="7086600" cy="2560704"/>
          </a:xfrm>
          <a:prstGeom prst="rect">
            <a:avLst/>
          </a:prstGeom>
          <a:noFill/>
          <a:ln w="9525">
            <a:noFill/>
            <a:miter lim="800000"/>
            <a:headEnd/>
            <a:tailEnd/>
          </a:ln>
        </p:spPr>
      </p:pic>
    </p:spTree>
    <p:extLst>
      <p:ext uri="{BB962C8B-B14F-4D97-AF65-F5344CB8AC3E}">
        <p14:creationId xmlns:p14="http://schemas.microsoft.com/office/powerpoint/2010/main" val="16526531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381000" y="762000"/>
            <a:ext cx="8540750" cy="762000"/>
          </a:xfrm>
        </p:spPr>
        <p:txBody>
          <a:bodyPr>
            <a:noAutofit/>
          </a:bodyPr>
          <a:lstStyle/>
          <a:p>
            <a:pPr eaLnBrk="1" hangingPunct="1">
              <a:defRPr/>
            </a:pPr>
            <a:r>
              <a:rPr lang="en-US" sz="5400" b="1" dirty="0" smtClean="0"/>
              <a:t>TYPES OF WIND EROSION</a:t>
            </a:r>
          </a:p>
        </p:txBody>
      </p:sp>
      <p:sp>
        <p:nvSpPr>
          <p:cNvPr id="7171" name="Rectangle 3"/>
          <p:cNvSpPr>
            <a:spLocks noGrp="1" noRot="1" noChangeArrowheads="1"/>
          </p:cNvSpPr>
          <p:nvPr>
            <p:ph type="body" sz="half" idx="1"/>
          </p:nvPr>
        </p:nvSpPr>
        <p:spPr>
          <a:xfrm>
            <a:off x="114300" y="4648200"/>
            <a:ext cx="8839200" cy="1981200"/>
          </a:xfrm>
        </p:spPr>
        <p:txBody>
          <a:bodyPr>
            <a:normAutofit/>
          </a:bodyPr>
          <a:lstStyle/>
          <a:p>
            <a:pPr lvl="1" eaLnBrk="1" hangingPunct="1">
              <a:lnSpc>
                <a:spcPct val="90000"/>
              </a:lnSpc>
              <a:defRPr/>
            </a:pPr>
            <a:r>
              <a:rPr lang="en-US" sz="2800" b="1" u="sng" dirty="0" smtClean="0">
                <a:solidFill>
                  <a:srgbClr val="FF0000"/>
                </a:solidFill>
              </a:rPr>
              <a:t>Suspension</a:t>
            </a:r>
            <a:r>
              <a:rPr lang="en-US" sz="2800" dirty="0" smtClean="0">
                <a:solidFill>
                  <a:srgbClr val="FF0000"/>
                </a:solidFill>
              </a:rPr>
              <a:t>-</a:t>
            </a:r>
            <a:r>
              <a:rPr lang="en-US" sz="2800" dirty="0" smtClean="0"/>
              <a:t> small particles become airborne for long distances.</a:t>
            </a:r>
          </a:p>
        </p:txBody>
      </p:sp>
      <p:pic>
        <p:nvPicPr>
          <p:cNvPr id="6148" name="Picture 6" descr="C:\Documents and Settings\Administrator\Desktop\CreepSaltSusp.jpg"/>
          <p:cNvPicPr>
            <a:picLocks noChangeAspect="1" noChangeArrowheads="1"/>
          </p:cNvPicPr>
          <p:nvPr/>
        </p:nvPicPr>
        <p:blipFill>
          <a:blip r:embed="rId2" cstate="print"/>
          <a:srcRect/>
          <a:stretch>
            <a:fillRect/>
          </a:stretch>
        </p:blipFill>
        <p:spPr bwMode="auto">
          <a:xfrm>
            <a:off x="990600" y="1752600"/>
            <a:ext cx="7086600" cy="2560704"/>
          </a:xfrm>
          <a:prstGeom prst="rect">
            <a:avLst/>
          </a:prstGeom>
          <a:noFill/>
          <a:ln w="9525">
            <a:noFill/>
            <a:miter lim="800000"/>
            <a:headEnd/>
            <a:tailEnd/>
          </a:ln>
        </p:spPr>
      </p:pic>
    </p:spTree>
    <p:extLst>
      <p:ext uri="{BB962C8B-B14F-4D97-AF65-F5344CB8AC3E}">
        <p14:creationId xmlns:p14="http://schemas.microsoft.com/office/powerpoint/2010/main" val="16526531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381000" y="762000"/>
            <a:ext cx="8540750" cy="762000"/>
          </a:xfrm>
        </p:spPr>
        <p:txBody>
          <a:bodyPr>
            <a:noAutofit/>
          </a:bodyPr>
          <a:lstStyle/>
          <a:p>
            <a:pPr eaLnBrk="1" hangingPunct="1">
              <a:defRPr/>
            </a:pPr>
            <a:r>
              <a:rPr lang="en-US" sz="5400" b="1" dirty="0" smtClean="0"/>
              <a:t>TYPES OF WIND EROSION</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209800"/>
            <a:ext cx="6985000" cy="3048000"/>
          </a:xfrm>
          <a:prstGeom prst="rect">
            <a:avLst/>
          </a:prstGeom>
          <a:noFill/>
          <a:ln>
            <a:noFill/>
          </a:ln>
        </p:spPr>
      </p:pic>
      <p:sp>
        <p:nvSpPr>
          <p:cNvPr id="2" name="Text Placeholder 1"/>
          <p:cNvSpPr>
            <a:spLocks noGrp="1"/>
          </p:cNvSpPr>
          <p:nvPr>
            <p:ph type="body" sz="half" idx="1"/>
          </p:nvPr>
        </p:nvSpPr>
        <p:spPr/>
        <p:txBody>
          <a:bodyPr/>
          <a:lstStyle/>
          <a:p>
            <a:endParaRPr lang="en-US" dirty="0"/>
          </a:p>
        </p:txBody>
      </p:sp>
    </p:spTree>
    <p:extLst>
      <p:ext uri="{BB962C8B-B14F-4D97-AF65-F5344CB8AC3E}">
        <p14:creationId xmlns:p14="http://schemas.microsoft.com/office/powerpoint/2010/main" val="39589630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a:bodyPr>
          <a:lstStyle/>
          <a:p>
            <a:r>
              <a:rPr lang="en-US" sz="5400" b="1" dirty="0" smtClean="0"/>
              <a:t>SALTATION</a:t>
            </a:r>
            <a:endParaRPr lang="en-US" sz="5400" b="1" dirty="0"/>
          </a:p>
        </p:txBody>
      </p:sp>
      <p:sp>
        <p:nvSpPr>
          <p:cNvPr id="3" name="Content Placeholder 2"/>
          <p:cNvSpPr>
            <a:spLocks noGrp="1"/>
          </p:cNvSpPr>
          <p:nvPr>
            <p:ph idx="1"/>
          </p:nvPr>
        </p:nvSpPr>
        <p:spPr>
          <a:xfrm>
            <a:off x="457200" y="1600200"/>
            <a:ext cx="8305800" cy="1597742"/>
          </a:xfrm>
        </p:spPr>
        <p:txBody>
          <a:bodyPr>
            <a:normAutofit/>
          </a:bodyPr>
          <a:lstStyle/>
          <a:p>
            <a:pPr lvl="0"/>
            <a:r>
              <a:rPr lang="en-US" sz="2900" dirty="0" smtClean="0"/>
              <a:t>Saltation:  Movement of </a:t>
            </a:r>
            <a:r>
              <a:rPr lang="en-US" sz="2900" b="1" dirty="0" smtClean="0">
                <a:solidFill>
                  <a:srgbClr val="FF0000"/>
                </a:solidFill>
              </a:rPr>
              <a:t>sand grains</a:t>
            </a:r>
            <a:r>
              <a:rPr lang="en-US" sz="2900" dirty="0" smtClean="0">
                <a:solidFill>
                  <a:srgbClr val="FF0000"/>
                </a:solidFill>
              </a:rPr>
              <a:t> </a:t>
            </a:r>
            <a:r>
              <a:rPr lang="en-US" sz="2900" dirty="0" smtClean="0"/>
              <a:t>by series of jumps and bounces</a:t>
            </a:r>
          </a:p>
          <a:p>
            <a:pPr lvl="1"/>
            <a:endParaRPr lang="en-US" dirty="0"/>
          </a:p>
        </p:txBody>
      </p:sp>
      <p:pic>
        <p:nvPicPr>
          <p:cNvPr id="1026" name="Picture 2" descr="http://ts1.mm.bing.net/th?id=H.4578230222521456&amp;pid=1.9&amp;m=&amp;w=300&amp;h=300&amp;p=0"/>
          <p:cNvPicPr>
            <a:picLocks noChangeAspect="1" noChangeArrowheads="1"/>
          </p:cNvPicPr>
          <p:nvPr/>
        </p:nvPicPr>
        <p:blipFill>
          <a:blip r:embed="rId2" cstate="print"/>
          <a:srcRect/>
          <a:stretch>
            <a:fillRect/>
          </a:stretch>
        </p:blipFill>
        <p:spPr bwMode="auto">
          <a:xfrm>
            <a:off x="1447800" y="2895600"/>
            <a:ext cx="6270171" cy="36576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a:bodyPr>
          <a:lstStyle/>
          <a:p>
            <a:r>
              <a:rPr lang="en-US" sz="5400" b="1" dirty="0" smtClean="0"/>
              <a:t>SALTATION</a:t>
            </a:r>
            <a:endParaRPr lang="en-US" sz="5400" b="1" dirty="0"/>
          </a:p>
        </p:txBody>
      </p:sp>
      <p:sp>
        <p:nvSpPr>
          <p:cNvPr id="3" name="Content Placeholder 2"/>
          <p:cNvSpPr>
            <a:spLocks noGrp="1"/>
          </p:cNvSpPr>
          <p:nvPr>
            <p:ph idx="1"/>
          </p:nvPr>
        </p:nvSpPr>
        <p:spPr>
          <a:xfrm>
            <a:off x="457200" y="2133600"/>
            <a:ext cx="8305800" cy="4724400"/>
          </a:xfrm>
        </p:spPr>
        <p:txBody>
          <a:bodyPr>
            <a:normAutofit/>
          </a:bodyPr>
          <a:lstStyle/>
          <a:p>
            <a:pPr marL="415925" lvl="1" indent="-415925"/>
            <a:r>
              <a:rPr lang="en-US" sz="2900" dirty="0" smtClean="0"/>
              <a:t>When wind speed is </a:t>
            </a:r>
            <a:r>
              <a:rPr lang="en-US" sz="2900" b="1" dirty="0" smtClean="0">
                <a:solidFill>
                  <a:srgbClr val="FF0000"/>
                </a:solidFill>
              </a:rPr>
              <a:t>high</a:t>
            </a:r>
            <a:r>
              <a:rPr lang="en-US" sz="2900" dirty="0" smtClean="0">
                <a:solidFill>
                  <a:srgbClr val="FF0000"/>
                </a:solidFill>
              </a:rPr>
              <a:t> </a:t>
            </a:r>
            <a:r>
              <a:rPr lang="en-US" sz="2900" dirty="0" smtClean="0"/>
              <a:t>enough to lift sand particles.</a:t>
            </a:r>
          </a:p>
          <a:p>
            <a:pPr marL="415925" lvl="1" indent="-415925"/>
            <a:r>
              <a:rPr lang="en-US" sz="2900" dirty="0" smtClean="0"/>
              <a:t>Sand grains </a:t>
            </a:r>
            <a:r>
              <a:rPr lang="en-US" sz="2900" b="1" dirty="0" smtClean="0">
                <a:solidFill>
                  <a:srgbClr val="FF0000"/>
                </a:solidFill>
              </a:rPr>
              <a:t>collide</a:t>
            </a:r>
            <a:r>
              <a:rPr lang="en-US" sz="2900" dirty="0" smtClean="0"/>
              <a:t>, some bounce.</a:t>
            </a:r>
          </a:p>
          <a:p>
            <a:pPr marL="415925" lvl="1" indent="-415925"/>
            <a:r>
              <a:rPr lang="en-US" sz="2900" dirty="0" smtClean="0"/>
              <a:t>Move in </a:t>
            </a:r>
            <a:r>
              <a:rPr lang="en-US" sz="2900" b="1" dirty="0" smtClean="0">
                <a:solidFill>
                  <a:srgbClr val="FF0000"/>
                </a:solidFill>
              </a:rPr>
              <a:t>direction</a:t>
            </a:r>
            <a:r>
              <a:rPr lang="en-US" sz="2900" dirty="0" smtClean="0">
                <a:solidFill>
                  <a:srgbClr val="FF0000"/>
                </a:solidFill>
              </a:rPr>
              <a:t> </a:t>
            </a:r>
            <a:r>
              <a:rPr lang="en-US" sz="2900" dirty="0" smtClean="0"/>
              <a:t>of wind.</a:t>
            </a:r>
          </a:p>
          <a:p>
            <a:pPr marL="415925" lvl="1" indent="-415925"/>
            <a:r>
              <a:rPr lang="en-US" sz="2900" dirty="0" smtClean="0"/>
              <a:t>Usually less than </a:t>
            </a:r>
            <a:r>
              <a:rPr lang="en-US" sz="2900" b="1" dirty="0" smtClean="0">
                <a:solidFill>
                  <a:srgbClr val="FF0000"/>
                </a:solidFill>
              </a:rPr>
              <a:t>one meter </a:t>
            </a:r>
            <a:r>
              <a:rPr lang="en-US" sz="2900" dirty="0" smtClean="0"/>
              <a:t>above ground.</a:t>
            </a:r>
          </a:p>
          <a:p>
            <a:pPr marL="415925" lvl="1" indent="-415925"/>
            <a:r>
              <a:rPr lang="en-US" sz="2900" dirty="0" smtClean="0"/>
              <a:t>Moisture makes soil </a:t>
            </a:r>
            <a:r>
              <a:rPr lang="en-US" sz="2900" b="1" dirty="0" smtClean="0">
                <a:solidFill>
                  <a:srgbClr val="FF0000"/>
                </a:solidFill>
              </a:rPr>
              <a:t>heavy</a:t>
            </a:r>
            <a:r>
              <a:rPr lang="en-US" sz="2900" dirty="0" smtClean="0">
                <a:solidFill>
                  <a:srgbClr val="FF0000"/>
                </a:solidFill>
              </a:rPr>
              <a:t> </a:t>
            </a:r>
            <a:r>
              <a:rPr lang="en-US" sz="2900" dirty="0" smtClean="0"/>
              <a:t>– harder to move.</a:t>
            </a:r>
          </a:p>
          <a:p>
            <a:pPr marL="415925" lvl="1" indent="-415925"/>
            <a:r>
              <a:rPr lang="en-US" sz="2900" dirty="0" smtClean="0"/>
              <a:t>Dust suspended in air longer by air currents .</a:t>
            </a:r>
          </a:p>
          <a:p>
            <a:pPr lvl="1"/>
            <a:endParaRPr lang="en-US" dirty="0"/>
          </a:p>
        </p:txBody>
      </p:sp>
    </p:spTree>
    <p:extLst>
      <p:ext uri="{BB962C8B-B14F-4D97-AF65-F5344CB8AC3E}">
        <p14:creationId xmlns:p14="http://schemas.microsoft.com/office/powerpoint/2010/main" val="2413890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a:bodyPr>
          <a:lstStyle/>
          <a:p>
            <a:pPr lvl="0"/>
            <a:r>
              <a:rPr lang="en-US" sz="5400" b="1" dirty="0" smtClean="0"/>
              <a:t>DEFLATION</a:t>
            </a:r>
            <a:endParaRPr lang="en-US" sz="5400" b="1" dirty="0"/>
          </a:p>
        </p:txBody>
      </p:sp>
      <p:sp>
        <p:nvSpPr>
          <p:cNvPr id="3" name="Content Placeholder 2"/>
          <p:cNvSpPr>
            <a:spLocks noGrp="1"/>
          </p:cNvSpPr>
          <p:nvPr>
            <p:ph idx="1"/>
          </p:nvPr>
        </p:nvSpPr>
        <p:spPr>
          <a:xfrm>
            <a:off x="457200" y="1900237"/>
            <a:ext cx="8534400" cy="3733800"/>
          </a:xfrm>
        </p:spPr>
        <p:txBody>
          <a:bodyPr>
            <a:normAutofit/>
          </a:bodyPr>
          <a:lstStyle/>
          <a:p>
            <a:pPr>
              <a:buNone/>
            </a:pPr>
            <a:r>
              <a:rPr lang="en-US" sz="2900" dirty="0" smtClean="0"/>
              <a:t>A form of wind erosion which removes </a:t>
            </a:r>
            <a:r>
              <a:rPr lang="en-US" sz="2900" b="1" dirty="0" smtClean="0">
                <a:solidFill>
                  <a:srgbClr val="FF0000"/>
                </a:solidFill>
              </a:rPr>
              <a:t>the top layer of fine, very dry soil</a:t>
            </a:r>
            <a:r>
              <a:rPr lang="en-US" sz="2900" b="1" dirty="0" smtClean="0"/>
              <a:t> </a:t>
            </a:r>
            <a:r>
              <a:rPr lang="en-US" sz="2900" dirty="0" smtClean="0"/>
              <a:t>or rock particles and leaves behind </a:t>
            </a:r>
            <a:r>
              <a:rPr lang="en-US" sz="2900" b="1" dirty="0" smtClean="0">
                <a:solidFill>
                  <a:srgbClr val="FF0000"/>
                </a:solidFill>
              </a:rPr>
              <a:t>large</a:t>
            </a:r>
            <a:r>
              <a:rPr lang="en-US" sz="2900" dirty="0" smtClean="0">
                <a:solidFill>
                  <a:srgbClr val="FF0000"/>
                </a:solidFill>
              </a:rPr>
              <a:t> </a:t>
            </a:r>
            <a:r>
              <a:rPr lang="en-US" sz="2900" dirty="0" smtClean="0"/>
              <a:t>rock particles</a:t>
            </a:r>
          </a:p>
        </p:txBody>
      </p:sp>
      <p:pic>
        <p:nvPicPr>
          <p:cNvPr id="17416" name="Picture 8" descr="http://ts2.mm.bing.net/th?id=H.4811734706357785&amp;w=228&amp;h=175&amp;c=7&amp;rs=1&amp;url=http%3a%2f%2fmeteorites.wustl.edu%2fid%2fpavement.htm&amp;pid=1.7"/>
          <p:cNvPicPr>
            <a:picLocks noChangeAspect="1" noChangeArrowheads="1"/>
          </p:cNvPicPr>
          <p:nvPr/>
        </p:nvPicPr>
        <p:blipFill>
          <a:blip r:embed="rId2" cstate="print"/>
          <a:srcRect/>
          <a:stretch>
            <a:fillRect/>
          </a:stretch>
        </p:blipFill>
        <p:spPr bwMode="auto">
          <a:xfrm>
            <a:off x="2514600" y="3581401"/>
            <a:ext cx="3804979" cy="292048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a:bodyPr>
          <a:lstStyle/>
          <a:p>
            <a:pPr lvl="0"/>
            <a:r>
              <a:rPr lang="en-US" sz="5400" b="1" dirty="0" smtClean="0"/>
              <a:t>DEFLATION</a:t>
            </a:r>
            <a:endParaRPr lang="en-US" sz="5400" b="1" dirty="0"/>
          </a:p>
        </p:txBody>
      </p:sp>
      <p:sp>
        <p:nvSpPr>
          <p:cNvPr id="3" name="Content Placeholder 2"/>
          <p:cNvSpPr>
            <a:spLocks noGrp="1"/>
          </p:cNvSpPr>
          <p:nvPr>
            <p:ph idx="1"/>
          </p:nvPr>
        </p:nvSpPr>
        <p:spPr>
          <a:xfrm>
            <a:off x="381000" y="1676400"/>
            <a:ext cx="8534400" cy="5029200"/>
          </a:xfrm>
        </p:spPr>
        <p:txBody>
          <a:bodyPr>
            <a:normAutofit/>
          </a:bodyPr>
          <a:lstStyle/>
          <a:p>
            <a:pPr marL="404813" lvl="1" indent="-246063"/>
            <a:r>
              <a:rPr lang="en-US" sz="2700" dirty="0" smtClean="0"/>
              <a:t>Wind </a:t>
            </a:r>
            <a:r>
              <a:rPr lang="en-US" sz="2700" b="1" dirty="0" smtClean="0">
                <a:solidFill>
                  <a:srgbClr val="FF0000"/>
                </a:solidFill>
              </a:rPr>
              <a:t>removes</a:t>
            </a:r>
            <a:r>
              <a:rPr lang="en-US" sz="2700" dirty="0" smtClean="0"/>
              <a:t>  fine-grained particles.</a:t>
            </a:r>
          </a:p>
          <a:p>
            <a:pPr marL="404813" lvl="1" indent="-246063"/>
            <a:r>
              <a:rPr lang="en-US" sz="2700" dirty="0" smtClean="0"/>
              <a:t>Coarser materials </a:t>
            </a:r>
            <a:r>
              <a:rPr lang="en-US" sz="2700" b="1" dirty="0" smtClean="0">
                <a:solidFill>
                  <a:srgbClr val="FF0000"/>
                </a:solidFill>
              </a:rPr>
              <a:t>remain</a:t>
            </a:r>
            <a:r>
              <a:rPr lang="en-US" sz="2700" dirty="0" smtClean="0">
                <a:solidFill>
                  <a:srgbClr val="FF0000"/>
                </a:solidFill>
              </a:rPr>
              <a:t> </a:t>
            </a:r>
            <a:r>
              <a:rPr lang="en-US" sz="2700" dirty="0" smtClean="0"/>
              <a:t>and concentrate at surface.</a:t>
            </a:r>
          </a:p>
          <a:p>
            <a:pPr marL="404813" lvl="1" indent="-246063"/>
            <a:r>
              <a:rPr lang="en-US" sz="2700" dirty="0" smtClean="0"/>
              <a:t>Eventually remaining surface composed only of </a:t>
            </a:r>
            <a:r>
              <a:rPr lang="en-US" sz="2700" b="1" dirty="0" smtClean="0">
                <a:solidFill>
                  <a:srgbClr val="FF0000"/>
                </a:solidFill>
              </a:rPr>
              <a:t>coarse</a:t>
            </a:r>
            <a:r>
              <a:rPr lang="en-US" sz="2700" dirty="0" smtClean="0">
                <a:solidFill>
                  <a:srgbClr val="FF0000"/>
                </a:solidFill>
              </a:rPr>
              <a:t> </a:t>
            </a:r>
            <a:r>
              <a:rPr lang="en-US" sz="2700" dirty="0" smtClean="0"/>
              <a:t>materials that cannot be transported by wind.</a:t>
            </a:r>
          </a:p>
          <a:p>
            <a:pPr marL="404813" lvl="1" indent="-246063"/>
            <a:r>
              <a:rPr lang="en-US" sz="2700" b="1" dirty="0" smtClean="0">
                <a:solidFill>
                  <a:srgbClr val="FF0000"/>
                </a:solidFill>
              </a:rPr>
              <a:t>Desert or stone </a:t>
            </a:r>
            <a:r>
              <a:rPr lang="en-US" sz="2700" dirty="0" smtClean="0"/>
              <a:t>pavement</a:t>
            </a:r>
            <a:r>
              <a:rPr lang="en-US" sz="2700" b="1" dirty="0" smtClean="0"/>
              <a:t> </a:t>
            </a:r>
            <a:r>
              <a:rPr lang="en-US" sz="2700" dirty="0" smtClean="0"/>
              <a:t>– remaining rock particles that form a surface of closely packed small rocks.</a:t>
            </a:r>
          </a:p>
        </p:txBody>
      </p:sp>
      <p:pic>
        <p:nvPicPr>
          <p:cNvPr id="17414" name="Picture 6" descr="http://ts4.mm.bing.net/th?id=H.4548461809634167&amp;w=259&amp;h=158&amp;c=7&amp;rs=1&amp;pid=1.7"/>
          <p:cNvPicPr>
            <a:picLocks noChangeAspect="1" noChangeArrowheads="1"/>
          </p:cNvPicPr>
          <p:nvPr/>
        </p:nvPicPr>
        <p:blipFill>
          <a:blip r:embed="rId2" cstate="print"/>
          <a:srcRect/>
          <a:stretch>
            <a:fillRect/>
          </a:stretch>
        </p:blipFill>
        <p:spPr bwMode="auto">
          <a:xfrm>
            <a:off x="2787444" y="4665406"/>
            <a:ext cx="3393017" cy="2069873"/>
          </a:xfrm>
          <a:prstGeom prst="rect">
            <a:avLst/>
          </a:prstGeom>
          <a:noFill/>
        </p:spPr>
      </p:pic>
    </p:spTree>
    <p:extLst>
      <p:ext uri="{BB962C8B-B14F-4D97-AF65-F5344CB8AC3E}">
        <p14:creationId xmlns:p14="http://schemas.microsoft.com/office/powerpoint/2010/main" val="265267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427"/>
            <a:ext cx="9143999" cy="5850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a:xfrm>
            <a:off x="304800" y="838200"/>
            <a:ext cx="8537575" cy="762000"/>
          </a:xfrm>
        </p:spPr>
        <p:txBody>
          <a:bodyPr>
            <a:noAutofit/>
          </a:bodyPr>
          <a:lstStyle/>
          <a:p>
            <a:pPr eaLnBrk="1" hangingPunct="1">
              <a:defRPr/>
            </a:pPr>
            <a:r>
              <a:rPr lang="en-US" sz="5400" b="1" dirty="0" smtClean="0"/>
              <a:t>EFFECTS OF WIND EROSION</a:t>
            </a:r>
          </a:p>
        </p:txBody>
      </p:sp>
      <p:sp>
        <p:nvSpPr>
          <p:cNvPr id="8195" name="Rectangle 3"/>
          <p:cNvSpPr>
            <a:spLocks noGrp="1" noRot="1" noChangeArrowheads="1"/>
          </p:cNvSpPr>
          <p:nvPr>
            <p:ph type="body" sz="half" idx="1"/>
          </p:nvPr>
        </p:nvSpPr>
        <p:spPr>
          <a:xfrm>
            <a:off x="304800" y="2057400"/>
            <a:ext cx="3813175" cy="4343400"/>
          </a:xfrm>
        </p:spPr>
        <p:txBody>
          <a:bodyPr/>
          <a:lstStyle/>
          <a:p>
            <a:pPr eaLnBrk="1" hangingPunct="1">
              <a:lnSpc>
                <a:spcPct val="90000"/>
              </a:lnSpc>
              <a:defRPr/>
            </a:pPr>
            <a:r>
              <a:rPr lang="en-US" sz="2800" b="1" dirty="0" smtClean="0">
                <a:solidFill>
                  <a:srgbClr val="FF0000"/>
                </a:solidFill>
              </a:rPr>
              <a:t>Abrasion</a:t>
            </a:r>
            <a:r>
              <a:rPr lang="en-US" sz="2800" dirty="0">
                <a:solidFill>
                  <a:srgbClr val="FF0000"/>
                </a:solidFill>
              </a:rPr>
              <a:t> </a:t>
            </a:r>
            <a:r>
              <a:rPr lang="en-US" sz="2800" dirty="0" smtClean="0"/>
              <a:t>is when particles rub against the surface of rocks or other materials (not limited to wind).</a:t>
            </a:r>
          </a:p>
          <a:p>
            <a:pPr eaLnBrk="1" hangingPunct="1">
              <a:lnSpc>
                <a:spcPct val="90000"/>
              </a:lnSpc>
              <a:defRPr/>
            </a:pPr>
            <a:endParaRPr lang="en-US" sz="2400" dirty="0" smtClean="0"/>
          </a:p>
        </p:txBody>
      </p:sp>
      <p:pic>
        <p:nvPicPr>
          <p:cNvPr id="9220" name="Picture 9" descr="http://rds.yahoo.com/_ylt=A0WTb_oGEKpLj14ALUSjzbkF/SIG=1278mfkdp/EXP=1269522822/**http%3a//www.cosmicharmony.com/Ia/NaturWnd/Sahara.jpg"/>
          <p:cNvPicPr>
            <a:picLocks noChangeAspect="1" noChangeArrowheads="1"/>
          </p:cNvPicPr>
          <p:nvPr/>
        </p:nvPicPr>
        <p:blipFill>
          <a:blip r:embed="rId2" cstate="print"/>
          <a:srcRect/>
          <a:stretch>
            <a:fillRect/>
          </a:stretch>
        </p:blipFill>
        <p:spPr bwMode="auto">
          <a:xfrm>
            <a:off x="4191000" y="1905000"/>
            <a:ext cx="4740275" cy="4252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a:xfrm>
            <a:off x="304800" y="838200"/>
            <a:ext cx="8537575" cy="762000"/>
          </a:xfrm>
        </p:spPr>
        <p:txBody>
          <a:bodyPr>
            <a:noAutofit/>
          </a:bodyPr>
          <a:lstStyle/>
          <a:p>
            <a:pPr eaLnBrk="1" hangingPunct="1">
              <a:defRPr/>
            </a:pPr>
            <a:r>
              <a:rPr lang="en-US" sz="5400" b="1" dirty="0" smtClean="0"/>
              <a:t>EFFECTS OF WIND EROSION</a:t>
            </a:r>
          </a:p>
        </p:txBody>
      </p:sp>
      <p:sp>
        <p:nvSpPr>
          <p:cNvPr id="8195" name="Rectangle 3"/>
          <p:cNvSpPr>
            <a:spLocks noGrp="1" noRot="1" noChangeArrowheads="1"/>
          </p:cNvSpPr>
          <p:nvPr>
            <p:ph type="body" sz="half" idx="1"/>
          </p:nvPr>
        </p:nvSpPr>
        <p:spPr>
          <a:xfrm>
            <a:off x="304800" y="1905000"/>
            <a:ext cx="3813175" cy="4495800"/>
          </a:xfrm>
        </p:spPr>
        <p:txBody>
          <a:bodyPr/>
          <a:lstStyle/>
          <a:p>
            <a:pPr eaLnBrk="1" hangingPunct="1">
              <a:lnSpc>
                <a:spcPct val="90000"/>
              </a:lnSpc>
              <a:defRPr/>
            </a:pPr>
            <a:r>
              <a:rPr lang="en-US" sz="2800" dirty="0" smtClean="0"/>
              <a:t>Pitted and grooved areas on a rock are known as </a:t>
            </a:r>
            <a:r>
              <a:rPr lang="en-US" sz="2800" b="1" dirty="0" err="1" smtClean="0">
                <a:solidFill>
                  <a:srgbClr val="FF0000"/>
                </a:solidFill>
              </a:rPr>
              <a:t>ventifacts</a:t>
            </a:r>
            <a:r>
              <a:rPr lang="en-US" sz="2800" b="1" dirty="0" smtClean="0"/>
              <a:t>.</a:t>
            </a:r>
          </a:p>
          <a:p>
            <a:pPr eaLnBrk="1" hangingPunct="1">
              <a:lnSpc>
                <a:spcPct val="90000"/>
              </a:lnSpc>
              <a:defRPr/>
            </a:pPr>
            <a:r>
              <a:rPr lang="en-US" sz="2800" dirty="0" smtClean="0"/>
              <a:t>The </a:t>
            </a:r>
            <a:r>
              <a:rPr lang="en-US" sz="2800" b="1" dirty="0" smtClean="0">
                <a:solidFill>
                  <a:srgbClr val="FF0000"/>
                </a:solidFill>
              </a:rPr>
              <a:t>direction</a:t>
            </a:r>
            <a:r>
              <a:rPr lang="en-US" sz="2800" dirty="0" smtClean="0">
                <a:solidFill>
                  <a:srgbClr val="FF0000"/>
                </a:solidFill>
              </a:rPr>
              <a:t> </a:t>
            </a:r>
            <a:r>
              <a:rPr lang="en-US" sz="2800" dirty="0" smtClean="0"/>
              <a:t>of the wind in an area can be determined by the appearance of the </a:t>
            </a:r>
            <a:r>
              <a:rPr lang="en-US" sz="2800" dirty="0" err="1" smtClean="0"/>
              <a:t>ventifacts</a:t>
            </a:r>
            <a:r>
              <a:rPr lang="en-US" sz="2800" dirty="0" smtClean="0"/>
              <a:t>. </a:t>
            </a:r>
          </a:p>
          <a:p>
            <a:pPr eaLnBrk="1" hangingPunct="1">
              <a:lnSpc>
                <a:spcPct val="90000"/>
              </a:lnSpc>
              <a:defRPr/>
            </a:pPr>
            <a:endParaRPr lang="en-US" sz="2400" dirty="0" smtClean="0"/>
          </a:p>
        </p:txBody>
      </p:sp>
      <p:pic>
        <p:nvPicPr>
          <p:cNvPr id="9220" name="Picture 9" descr="http://rds.yahoo.com/_ylt=A0WTb_oGEKpLj14ALUSjzbkF/SIG=1278mfkdp/EXP=1269522822/**http%3a//www.cosmicharmony.com/Ia/NaturWnd/Sahara.jpg"/>
          <p:cNvPicPr>
            <a:picLocks noChangeAspect="1" noChangeArrowheads="1"/>
          </p:cNvPicPr>
          <p:nvPr/>
        </p:nvPicPr>
        <p:blipFill>
          <a:blip r:embed="rId2" cstate="print"/>
          <a:srcRect/>
          <a:stretch>
            <a:fillRect/>
          </a:stretch>
        </p:blipFill>
        <p:spPr bwMode="auto">
          <a:xfrm>
            <a:off x="4191000" y="1905000"/>
            <a:ext cx="4740275" cy="4252913"/>
          </a:xfrm>
          <a:prstGeom prst="rect">
            <a:avLst/>
          </a:prstGeom>
          <a:noFill/>
          <a:ln w="9525">
            <a:noFill/>
            <a:miter lim="800000"/>
            <a:headEnd/>
            <a:tailEnd/>
          </a:ln>
        </p:spPr>
      </p:pic>
    </p:spTree>
    <p:extLst>
      <p:ext uri="{BB962C8B-B14F-4D97-AF65-F5344CB8AC3E}">
        <p14:creationId xmlns:p14="http://schemas.microsoft.com/office/powerpoint/2010/main" val="427735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Effect transition="in" filter="fade">
                                      <p:cBhvr>
                                        <p:cTn id="7" dur="5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a:xfrm>
            <a:off x="304800" y="457200"/>
            <a:ext cx="8540750" cy="1143000"/>
          </a:xfrm>
        </p:spPr>
        <p:txBody>
          <a:bodyPr>
            <a:normAutofit/>
          </a:bodyPr>
          <a:lstStyle/>
          <a:p>
            <a:pPr eaLnBrk="1" hangingPunct="1">
              <a:defRPr/>
            </a:pPr>
            <a:r>
              <a:rPr lang="en-US" sz="5400" b="1" dirty="0" smtClean="0"/>
              <a:t>EFFECTS OF WIND EROSION</a:t>
            </a:r>
          </a:p>
        </p:txBody>
      </p:sp>
      <p:sp>
        <p:nvSpPr>
          <p:cNvPr id="17411" name="Rectangle 3"/>
          <p:cNvSpPr>
            <a:spLocks noGrp="1" noRot="1" noChangeArrowheads="1"/>
          </p:cNvSpPr>
          <p:nvPr>
            <p:ph type="body" sz="half" idx="1"/>
          </p:nvPr>
        </p:nvSpPr>
        <p:spPr>
          <a:xfrm>
            <a:off x="301625" y="1600201"/>
            <a:ext cx="4422775" cy="3886200"/>
          </a:xfrm>
        </p:spPr>
        <p:txBody>
          <a:bodyPr>
            <a:normAutofit lnSpcReduction="10000"/>
          </a:bodyPr>
          <a:lstStyle/>
          <a:p>
            <a:pPr>
              <a:defRPr/>
            </a:pPr>
            <a:r>
              <a:rPr lang="en-US" sz="2800" b="1" dirty="0" smtClean="0">
                <a:solidFill>
                  <a:srgbClr val="FF0000"/>
                </a:solidFill>
              </a:rPr>
              <a:t>Dust Bowl</a:t>
            </a:r>
            <a:r>
              <a:rPr lang="en-US" sz="2800" dirty="0" smtClean="0"/>
              <a:t>:  period that occurred during the drought years of the 1930s. </a:t>
            </a:r>
          </a:p>
          <a:p>
            <a:pPr>
              <a:defRPr/>
            </a:pPr>
            <a:r>
              <a:rPr lang="en-US" sz="2800" b="1" dirty="0" smtClean="0">
                <a:solidFill>
                  <a:srgbClr val="FF0000"/>
                </a:solidFill>
              </a:rPr>
              <a:t>Drought </a:t>
            </a:r>
            <a:r>
              <a:rPr lang="en-US" sz="2800" b="1" dirty="0">
                <a:solidFill>
                  <a:srgbClr val="FF0000"/>
                </a:solidFill>
              </a:rPr>
              <a:t>and wind </a:t>
            </a:r>
            <a:r>
              <a:rPr lang="en-US" sz="2800" dirty="0"/>
              <a:t>in </a:t>
            </a:r>
            <a:r>
              <a:rPr lang="en-US" sz="2800" dirty="0" smtClean="0"/>
              <a:t>the region resulted in an increased susceptibility of the topsoil to wind erosion.</a:t>
            </a:r>
          </a:p>
          <a:p>
            <a:pPr eaLnBrk="1" hangingPunct="1">
              <a:defRPr/>
            </a:pPr>
            <a:endParaRPr lang="en-US" sz="2800" dirty="0" smtClean="0"/>
          </a:p>
        </p:txBody>
      </p:sp>
      <p:pic>
        <p:nvPicPr>
          <p:cNvPr id="8196" name="Picture 5" descr="dustbowl.jpg                                                   00063AE2Macintosh HD                   BEF76014:"/>
          <p:cNvPicPr>
            <a:picLocks noGrp="1" noChangeAspect="1" noChangeArrowheads="1"/>
          </p:cNvPicPr>
          <p:nvPr>
            <p:ph sz="half" idx="2"/>
          </p:nvPr>
        </p:nvPicPr>
        <p:blipFill>
          <a:blip r:embed="rId2" cstate="print"/>
          <a:srcRect/>
          <a:stretch>
            <a:fillRect/>
          </a:stretch>
        </p:blipFill>
        <p:spPr>
          <a:xfrm>
            <a:off x="4930775" y="1600200"/>
            <a:ext cx="3627438" cy="4498975"/>
          </a:xfrm>
          <a:noFill/>
        </p:spPr>
      </p:pic>
      <p:sp>
        <p:nvSpPr>
          <p:cNvPr id="8197" name="Rectangle 4"/>
          <p:cNvSpPr>
            <a:spLocks noChangeArrowheads="1"/>
          </p:cNvSpPr>
          <p:nvPr/>
        </p:nvSpPr>
        <p:spPr bwMode="auto">
          <a:xfrm>
            <a:off x="2281084" y="5620434"/>
            <a:ext cx="2362200" cy="646331"/>
          </a:xfrm>
          <a:prstGeom prst="rect">
            <a:avLst/>
          </a:prstGeom>
          <a:noFill/>
          <a:ln w="9525">
            <a:noFill/>
            <a:miter lim="800000"/>
            <a:headEnd/>
            <a:tailEnd/>
          </a:ln>
        </p:spPr>
        <p:txBody>
          <a:bodyPr wrap="square">
            <a:spAutoFit/>
          </a:bodyPr>
          <a:lstStyle/>
          <a:p>
            <a:pPr algn="ctr"/>
            <a:r>
              <a:rPr lang="en-US" dirty="0" smtClean="0">
                <a:hlinkClick r:id="rId3"/>
              </a:rPr>
              <a:t>Video Link:  </a:t>
            </a:r>
          </a:p>
          <a:p>
            <a:pPr algn="ctr"/>
            <a:r>
              <a:rPr lang="en-US" dirty="0" smtClean="0">
                <a:hlinkClick r:id="rId3"/>
              </a:rPr>
              <a:t>Dust Bowl</a:t>
            </a:r>
            <a:endParaRPr lang="en-US" dirty="0"/>
          </a:p>
        </p:txBody>
      </p:sp>
      <p:pic>
        <p:nvPicPr>
          <p:cNvPr id="6" name="Picture 2" descr="http://www.cowfest.org/Resources/Pictures/media_video_icon_pc_800_clr_4466.png">
            <a:hlinkClick r:id="rId3"/>
          </p:cNvPr>
          <p:cNvPicPr>
            <a:picLocks noChangeAspect="1" noChangeArrowheads="1"/>
          </p:cNvPicPr>
          <p:nvPr/>
        </p:nvPicPr>
        <p:blipFill>
          <a:blip r:embed="rId4" cstate="print"/>
          <a:srcRect/>
          <a:stretch>
            <a:fillRect/>
          </a:stretch>
        </p:blipFill>
        <p:spPr bwMode="auto">
          <a:xfrm>
            <a:off x="609600" y="5181600"/>
            <a:ext cx="1524000" cy="1524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5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fade">
                                      <p:cBhvr>
                                        <p:cTn id="12" dur="500"/>
                                        <p:tgtEl>
                                          <p:spTgt spid="174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083550" cy="1143000"/>
          </a:xfrm>
        </p:spPr>
        <p:txBody>
          <a:bodyPr>
            <a:normAutofit/>
          </a:bodyPr>
          <a:lstStyle/>
          <a:p>
            <a:r>
              <a:rPr lang="en-US" sz="5400" b="1" dirty="0" smtClean="0"/>
              <a:t>REVIEW</a:t>
            </a:r>
            <a:endParaRPr lang="en-US" sz="5400" b="1" dirty="0"/>
          </a:p>
        </p:txBody>
      </p:sp>
      <p:sp>
        <p:nvSpPr>
          <p:cNvPr id="3" name="Text Placeholder 2"/>
          <p:cNvSpPr>
            <a:spLocks noGrp="1"/>
          </p:cNvSpPr>
          <p:nvPr>
            <p:ph type="body" sz="half" idx="1"/>
          </p:nvPr>
        </p:nvSpPr>
        <p:spPr>
          <a:xfrm>
            <a:off x="914400" y="1905000"/>
            <a:ext cx="3508375" cy="4498975"/>
          </a:xfrm>
        </p:spPr>
        <p:txBody>
          <a:bodyPr/>
          <a:lstStyle/>
          <a:p>
            <a:pPr>
              <a:buNone/>
            </a:pPr>
            <a:r>
              <a:rPr lang="en-US" sz="2800" dirty="0" smtClean="0"/>
              <a:t>What type of wind erosion is illustrated in the image shown?</a:t>
            </a:r>
          </a:p>
          <a:p>
            <a:pPr marL="514350" indent="-514350">
              <a:buAutoNum type="alphaUcPeriod"/>
            </a:pPr>
            <a:r>
              <a:rPr lang="en-US" sz="2800" dirty="0" smtClean="0"/>
              <a:t>Abrasion</a:t>
            </a:r>
          </a:p>
          <a:p>
            <a:pPr marL="514350" indent="-514350">
              <a:buAutoNum type="alphaUcPeriod"/>
            </a:pPr>
            <a:r>
              <a:rPr lang="en-US" sz="2800" dirty="0" smtClean="0"/>
              <a:t>Creep</a:t>
            </a:r>
          </a:p>
          <a:p>
            <a:pPr marL="514350" indent="-514350">
              <a:buAutoNum type="alphaUcPeriod"/>
            </a:pPr>
            <a:r>
              <a:rPr lang="en-US" sz="2800" dirty="0" smtClean="0"/>
              <a:t>Deflation</a:t>
            </a:r>
          </a:p>
          <a:p>
            <a:pPr marL="514350" indent="-514350">
              <a:buAutoNum type="alphaUcPeriod"/>
            </a:pPr>
            <a:r>
              <a:rPr lang="en-US" sz="2800" dirty="0" err="1" smtClean="0"/>
              <a:t>Saltation</a:t>
            </a:r>
            <a:endParaRPr lang="en-US" sz="2800" dirty="0" smtClean="0"/>
          </a:p>
          <a:p>
            <a:pPr marL="514350" indent="-514350">
              <a:buAutoNum type="alphaUcPeriod"/>
            </a:pPr>
            <a:endParaRPr lang="en-US" dirty="0" smtClean="0"/>
          </a:p>
        </p:txBody>
      </p:sp>
      <p:pic>
        <p:nvPicPr>
          <p:cNvPr id="5" name="Picture 4"/>
          <p:cNvPicPr>
            <a:picLocks noChangeAspect="1" noChangeArrowheads="1"/>
          </p:cNvPicPr>
          <p:nvPr/>
        </p:nvPicPr>
        <p:blipFill>
          <a:blip r:embed="rId2" cstate="print"/>
          <a:srcRect/>
          <a:stretch>
            <a:fillRect/>
          </a:stretch>
        </p:blipFill>
        <p:spPr bwMode="auto">
          <a:xfrm>
            <a:off x="4724400" y="2286000"/>
            <a:ext cx="3816928" cy="2252663"/>
          </a:xfrm>
          <a:prstGeom prst="rect">
            <a:avLst/>
          </a:prstGeom>
          <a:noFill/>
        </p:spPr>
      </p:pic>
      <p:sp>
        <p:nvSpPr>
          <p:cNvPr id="4" name="Rectangle 3"/>
          <p:cNvSpPr/>
          <p:nvPr/>
        </p:nvSpPr>
        <p:spPr>
          <a:xfrm>
            <a:off x="838200" y="5257800"/>
            <a:ext cx="2590800" cy="533400"/>
          </a:xfrm>
          <a:prstGeom prst="rect">
            <a:avLst/>
          </a:prstGeom>
          <a:noFill/>
          <a:ln w="28575"/>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625" y="381000"/>
            <a:ext cx="8540750" cy="1143000"/>
          </a:xfrm>
        </p:spPr>
        <p:txBody>
          <a:bodyPr>
            <a:normAutofit/>
          </a:bodyPr>
          <a:lstStyle/>
          <a:p>
            <a:r>
              <a:rPr lang="en-US" sz="5400" b="1" dirty="0" smtClean="0"/>
              <a:t>LAB: WIND EROSION</a:t>
            </a:r>
            <a:endParaRPr lang="en-US" sz="5400" b="1" dirty="0"/>
          </a:p>
        </p:txBody>
      </p:sp>
      <p:sp>
        <p:nvSpPr>
          <p:cNvPr id="3" name="Text Placeholder 2"/>
          <p:cNvSpPr>
            <a:spLocks noGrp="1"/>
          </p:cNvSpPr>
          <p:nvPr>
            <p:ph type="body" sz="half" idx="1"/>
          </p:nvPr>
        </p:nvSpPr>
        <p:spPr>
          <a:xfrm>
            <a:off x="457200" y="1600200"/>
            <a:ext cx="4194175" cy="4498975"/>
          </a:xfrm>
        </p:spPr>
        <p:txBody>
          <a:bodyPr>
            <a:normAutofit/>
          </a:bodyPr>
          <a:lstStyle/>
          <a:p>
            <a:r>
              <a:rPr lang="en-US" b="1" dirty="0" smtClean="0"/>
              <a:t>Purpose:</a:t>
            </a:r>
            <a:r>
              <a:rPr lang="en-US" dirty="0" smtClean="0"/>
              <a:t>  Wind erosion can be reduced by putting a protective vegetative cover on the surface of soil.</a:t>
            </a:r>
          </a:p>
          <a:p>
            <a:r>
              <a:rPr lang="en-US" dirty="0" smtClean="0"/>
              <a:t> In this experiment you will simulate wind erosion on a bare surface and one that has vegetative cover. </a:t>
            </a:r>
          </a:p>
          <a:p>
            <a:endParaRPr lang="en-US" dirty="0"/>
          </a:p>
        </p:txBody>
      </p:sp>
      <p:sp>
        <p:nvSpPr>
          <p:cNvPr id="317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1745" name="Object 1"/>
          <p:cNvGraphicFramePr>
            <a:graphicFrameLocks noChangeAspect="1"/>
          </p:cNvGraphicFramePr>
          <p:nvPr/>
        </p:nvGraphicFramePr>
        <p:xfrm>
          <a:off x="5715000" y="1524000"/>
          <a:ext cx="2898212" cy="2438400"/>
        </p:xfrm>
        <a:graphic>
          <a:graphicData uri="http://schemas.openxmlformats.org/presentationml/2006/ole">
            <mc:AlternateContent xmlns:mc="http://schemas.openxmlformats.org/markup-compatibility/2006">
              <mc:Choice xmlns:v="urn:schemas-microsoft-com:vml" Requires="v">
                <p:oleObj spid="_x0000_s31752" name="Bitmap Image" r:id="rId3" imgW="1980952" imgH="1666667" progId="PBrush">
                  <p:embed/>
                </p:oleObj>
              </mc:Choice>
              <mc:Fallback>
                <p:oleObj name="Bitmap Image" r:id="rId3" imgW="1980952" imgH="1666667" progId="PBrush">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1524000"/>
                        <a:ext cx="2898212" cy="2438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1748" name="Picture 4"/>
          <p:cNvPicPr>
            <a:picLocks noChangeAspect="1" noChangeArrowheads="1"/>
          </p:cNvPicPr>
          <p:nvPr/>
        </p:nvPicPr>
        <p:blipFill>
          <a:blip r:embed="rId5" cstate="print"/>
          <a:srcRect/>
          <a:stretch>
            <a:fillRect/>
          </a:stretch>
        </p:blipFill>
        <p:spPr bwMode="auto">
          <a:xfrm>
            <a:off x="4953000" y="3810000"/>
            <a:ext cx="2898405"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625" y="381000"/>
            <a:ext cx="8540750" cy="1143000"/>
          </a:xfrm>
        </p:spPr>
        <p:txBody>
          <a:bodyPr>
            <a:normAutofit/>
          </a:bodyPr>
          <a:lstStyle/>
          <a:p>
            <a:r>
              <a:rPr lang="en-US" sz="5400" b="1" dirty="0" smtClean="0"/>
              <a:t>LAB: WIND EROSION</a:t>
            </a:r>
            <a:endParaRPr lang="en-US" sz="5400" b="1" dirty="0"/>
          </a:p>
        </p:txBody>
      </p:sp>
      <p:sp>
        <p:nvSpPr>
          <p:cNvPr id="3" name="Text Placeholder 2"/>
          <p:cNvSpPr>
            <a:spLocks noGrp="1"/>
          </p:cNvSpPr>
          <p:nvPr>
            <p:ph type="body" sz="half" idx="1"/>
          </p:nvPr>
        </p:nvSpPr>
        <p:spPr>
          <a:xfrm>
            <a:off x="457200" y="1981200"/>
            <a:ext cx="8077200" cy="4572000"/>
          </a:xfrm>
        </p:spPr>
        <p:txBody>
          <a:bodyPr>
            <a:normAutofit lnSpcReduction="10000"/>
          </a:bodyPr>
          <a:lstStyle/>
          <a:p>
            <a:r>
              <a:rPr lang="en-US" dirty="0"/>
              <a:t>During the Dust Bowl, wind acted as an agent for erosion. The soil loss is greater for soil that is bare, called fallow, than for soil that has crop residue covering the surface.  In this experiment you will simulate wind erosion on a bare surface and one that has vegetative cover. </a:t>
            </a:r>
          </a:p>
          <a:p>
            <a:r>
              <a:rPr lang="en-US" b="1" dirty="0" smtClean="0"/>
              <a:t>Purpose</a:t>
            </a:r>
            <a:r>
              <a:rPr lang="en-US" b="1" dirty="0" smtClean="0"/>
              <a:t>:</a:t>
            </a:r>
            <a:r>
              <a:rPr lang="en-US" dirty="0" smtClean="0"/>
              <a:t>  Wind erosion can be reduced by putting a protective vegetative cover on the surface of soil</a:t>
            </a:r>
            <a:r>
              <a:rPr lang="en-US" dirty="0" smtClean="0"/>
              <a:t>.</a:t>
            </a:r>
          </a:p>
          <a:p>
            <a:pPr marL="0" indent="0">
              <a:buNone/>
            </a:pPr>
            <a:endParaRPr lang="en-US" dirty="0" smtClean="0"/>
          </a:p>
          <a:p>
            <a:r>
              <a:rPr lang="en-US" dirty="0" smtClean="0"/>
              <a:t> In this experiment you will simulate wind erosion on a bare surface and one that has vegetative cover. </a:t>
            </a:r>
          </a:p>
          <a:p>
            <a:endParaRPr lang="en-US" dirty="0"/>
          </a:p>
        </p:txBody>
      </p:sp>
      <p:sp>
        <p:nvSpPr>
          <p:cNvPr id="317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1814744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625" y="381000"/>
            <a:ext cx="8540750" cy="1143000"/>
          </a:xfrm>
        </p:spPr>
        <p:txBody>
          <a:bodyPr>
            <a:normAutofit/>
          </a:bodyPr>
          <a:lstStyle/>
          <a:p>
            <a:r>
              <a:rPr lang="en-US" sz="5400" b="1" dirty="0" smtClean="0"/>
              <a:t>LAB: WIND EROSION</a:t>
            </a:r>
            <a:endParaRPr lang="en-US" sz="5400" b="1" dirty="0"/>
          </a:p>
        </p:txBody>
      </p:sp>
      <p:sp>
        <p:nvSpPr>
          <p:cNvPr id="3" name="Text Placeholder 2"/>
          <p:cNvSpPr>
            <a:spLocks noGrp="1"/>
          </p:cNvSpPr>
          <p:nvPr>
            <p:ph type="body" sz="half" idx="1"/>
          </p:nvPr>
        </p:nvSpPr>
        <p:spPr>
          <a:xfrm>
            <a:off x="457200" y="1981200"/>
            <a:ext cx="8077200" cy="4572000"/>
          </a:xfrm>
        </p:spPr>
        <p:txBody>
          <a:bodyPr>
            <a:normAutofit lnSpcReduction="10000"/>
          </a:bodyPr>
          <a:lstStyle/>
          <a:p>
            <a:pPr marL="0" indent="0">
              <a:buNone/>
            </a:pPr>
            <a:r>
              <a:rPr lang="en-US" b="1" dirty="0"/>
              <a:t>Materials:</a:t>
            </a:r>
            <a:endParaRPr lang="en-US" dirty="0"/>
          </a:p>
          <a:p>
            <a:pPr lvl="0"/>
            <a:r>
              <a:rPr lang="en-US" dirty="0"/>
              <a:t>2 Styrofoam cups </a:t>
            </a:r>
          </a:p>
          <a:p>
            <a:pPr lvl="0"/>
            <a:r>
              <a:rPr lang="en-US" dirty="0"/>
              <a:t>Index card</a:t>
            </a:r>
          </a:p>
          <a:p>
            <a:pPr lvl="0"/>
            <a:r>
              <a:rPr lang="en-US" dirty="0"/>
              <a:t>2 Drinking straws</a:t>
            </a:r>
          </a:p>
          <a:p>
            <a:pPr lvl="0"/>
            <a:r>
              <a:rPr lang="en-US" dirty="0"/>
              <a:t>Soil sample</a:t>
            </a:r>
          </a:p>
          <a:p>
            <a:pPr lvl="0"/>
            <a:r>
              <a:rPr lang="en-US" dirty="0"/>
              <a:t>Craft moss</a:t>
            </a:r>
          </a:p>
          <a:p>
            <a:pPr lvl="0"/>
            <a:r>
              <a:rPr lang="en-US" dirty="0"/>
              <a:t>Digital </a:t>
            </a:r>
            <a:r>
              <a:rPr lang="en-US" dirty="0" smtClean="0"/>
              <a:t>balance</a:t>
            </a:r>
            <a:endParaRPr lang="en-US" dirty="0"/>
          </a:p>
          <a:p>
            <a:pPr lvl="0"/>
            <a:r>
              <a:rPr lang="en-US" dirty="0"/>
              <a:t>Scissors</a:t>
            </a:r>
          </a:p>
          <a:p>
            <a:pPr lvl="0"/>
            <a:r>
              <a:rPr lang="en-US" dirty="0"/>
              <a:t>Newspaper</a:t>
            </a:r>
          </a:p>
          <a:p>
            <a:r>
              <a:rPr lang="en-US" dirty="0"/>
              <a:t>Tape</a:t>
            </a:r>
            <a:endParaRPr lang="en-US" dirty="0"/>
          </a:p>
        </p:txBody>
      </p:sp>
      <p:sp>
        <p:nvSpPr>
          <p:cNvPr id="317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965116076"/>
              </p:ext>
            </p:extLst>
          </p:nvPr>
        </p:nvGraphicFramePr>
        <p:xfrm>
          <a:off x="4572000" y="2819400"/>
          <a:ext cx="2898775" cy="2438400"/>
        </p:xfrm>
        <a:graphic>
          <a:graphicData uri="http://schemas.openxmlformats.org/presentationml/2006/ole">
            <mc:AlternateContent xmlns:mc="http://schemas.openxmlformats.org/markup-compatibility/2006">
              <mc:Choice xmlns:v="urn:schemas-microsoft-com:vml" Requires="v">
                <p:oleObj spid="_x0000_s32771" name="Bitmap Image" r:id="rId3" imgW="1980952" imgH="1666667" progId="PBrush">
                  <p:embed/>
                </p:oleObj>
              </mc:Choice>
              <mc:Fallback>
                <p:oleObj name="Bitmap Image" r:id="rId3" imgW="1980952" imgH="1666667" progId="PBrush">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819400"/>
                        <a:ext cx="289877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715268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625" y="381000"/>
            <a:ext cx="8540750" cy="1143000"/>
          </a:xfrm>
        </p:spPr>
        <p:txBody>
          <a:bodyPr>
            <a:normAutofit/>
          </a:bodyPr>
          <a:lstStyle/>
          <a:p>
            <a:r>
              <a:rPr lang="en-US" sz="5400" b="1" dirty="0" smtClean="0"/>
              <a:t>LAB: WIND EROSION</a:t>
            </a:r>
            <a:endParaRPr lang="en-US" sz="5400" b="1" dirty="0"/>
          </a:p>
        </p:txBody>
      </p:sp>
      <p:sp>
        <p:nvSpPr>
          <p:cNvPr id="3" name="Text Placeholder 2"/>
          <p:cNvSpPr>
            <a:spLocks noGrp="1"/>
          </p:cNvSpPr>
          <p:nvPr>
            <p:ph type="body" sz="half" idx="1"/>
          </p:nvPr>
        </p:nvSpPr>
        <p:spPr>
          <a:xfrm>
            <a:off x="457200" y="1981200"/>
            <a:ext cx="8077200" cy="4572000"/>
          </a:xfrm>
        </p:spPr>
        <p:txBody>
          <a:bodyPr>
            <a:normAutofit/>
          </a:bodyPr>
          <a:lstStyle/>
          <a:p>
            <a:pPr marL="0" indent="0">
              <a:buNone/>
            </a:pPr>
            <a:r>
              <a:rPr lang="en-US" b="1" dirty="0" smtClean="0"/>
              <a:t>PROCEDURE</a:t>
            </a:r>
          </a:p>
          <a:p>
            <a:pPr marL="514350" lvl="0" indent="-514350">
              <a:buAutoNum type="arabicPeriod"/>
            </a:pPr>
            <a:r>
              <a:rPr lang="en-US" dirty="0" smtClean="0"/>
              <a:t>Trace </a:t>
            </a:r>
            <a:r>
              <a:rPr lang="en-US" dirty="0"/>
              <a:t>the open end of the cup on your index card.  Cut it </a:t>
            </a:r>
            <a:r>
              <a:rPr lang="en-US" dirty="0" smtClean="0"/>
              <a:t>out.</a:t>
            </a:r>
          </a:p>
          <a:p>
            <a:pPr marL="514350" lvl="0" indent="-514350">
              <a:buAutoNum type="arabicPeriod"/>
            </a:pPr>
            <a:r>
              <a:rPr lang="en-US" dirty="0" smtClean="0"/>
              <a:t>Cut </a:t>
            </a:r>
            <a:r>
              <a:rPr lang="en-US" dirty="0"/>
              <a:t>the circle you created in half on the card </a:t>
            </a:r>
            <a:r>
              <a:rPr lang="en-US" dirty="0" smtClean="0"/>
              <a:t>stock.</a:t>
            </a:r>
          </a:p>
          <a:p>
            <a:pPr marL="514350" lvl="0" indent="-514350">
              <a:buAutoNum type="arabicPeriod"/>
            </a:pPr>
            <a:r>
              <a:rPr lang="en-US" dirty="0" smtClean="0"/>
              <a:t>Securely </a:t>
            </a:r>
            <a:r>
              <a:rPr lang="en-US" dirty="0"/>
              <a:t>tape one half circle over the open end of each </a:t>
            </a:r>
            <a:r>
              <a:rPr lang="en-US" dirty="0" smtClean="0"/>
              <a:t>cup.</a:t>
            </a:r>
          </a:p>
          <a:p>
            <a:pPr marL="514350" lvl="0" indent="-514350">
              <a:buAutoNum type="arabicPeriod"/>
            </a:pPr>
            <a:r>
              <a:rPr lang="en-US" dirty="0" smtClean="0"/>
              <a:t>Make </a:t>
            </a:r>
            <a:r>
              <a:rPr lang="en-US" dirty="0"/>
              <a:t>a small hole in the bottom of each cup NEAR THE EDGE.  It needs to be big enough for the straw but no bigger.  The hold should be on the opposite end of where you taped the card.</a:t>
            </a:r>
            <a:endParaRPr lang="en-US" dirty="0"/>
          </a:p>
        </p:txBody>
      </p:sp>
      <p:sp>
        <p:nvSpPr>
          <p:cNvPr id="317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1004122596"/>
              </p:ext>
            </p:extLst>
          </p:nvPr>
        </p:nvGraphicFramePr>
        <p:xfrm>
          <a:off x="7086600" y="685800"/>
          <a:ext cx="1811734" cy="1524000"/>
        </p:xfrm>
        <a:graphic>
          <a:graphicData uri="http://schemas.openxmlformats.org/presentationml/2006/ole">
            <mc:AlternateContent xmlns:mc="http://schemas.openxmlformats.org/markup-compatibility/2006">
              <mc:Choice xmlns:v="urn:schemas-microsoft-com:vml" Requires="v">
                <p:oleObj spid="_x0000_s33796" name="Bitmap Image" r:id="rId3" imgW="1980952" imgH="1666667" progId="PBrush">
                  <p:embed/>
                </p:oleObj>
              </mc:Choice>
              <mc:Fallback>
                <p:oleObj name="Bitmap Image" r:id="rId3" imgW="1980952" imgH="1666667" progId="PBrush">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685800"/>
                        <a:ext cx="1811734" cy="15240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2148915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625" y="381000"/>
            <a:ext cx="8540750" cy="1143000"/>
          </a:xfrm>
        </p:spPr>
        <p:txBody>
          <a:bodyPr>
            <a:normAutofit/>
          </a:bodyPr>
          <a:lstStyle/>
          <a:p>
            <a:r>
              <a:rPr lang="en-US" sz="5400" b="1" dirty="0" smtClean="0"/>
              <a:t>LAB: WIND EROSION</a:t>
            </a:r>
            <a:endParaRPr lang="en-US" sz="5400" b="1" dirty="0"/>
          </a:p>
        </p:txBody>
      </p:sp>
      <p:sp>
        <p:nvSpPr>
          <p:cNvPr id="3" name="Text Placeholder 2"/>
          <p:cNvSpPr>
            <a:spLocks noGrp="1"/>
          </p:cNvSpPr>
          <p:nvPr>
            <p:ph type="body" sz="half" idx="1"/>
          </p:nvPr>
        </p:nvSpPr>
        <p:spPr>
          <a:xfrm>
            <a:off x="457200" y="1981200"/>
            <a:ext cx="8077200" cy="4572000"/>
          </a:xfrm>
        </p:spPr>
        <p:txBody>
          <a:bodyPr>
            <a:normAutofit lnSpcReduction="10000"/>
          </a:bodyPr>
          <a:lstStyle/>
          <a:p>
            <a:pPr marL="339725" lvl="0" indent="-339725">
              <a:buNone/>
            </a:pPr>
            <a:r>
              <a:rPr lang="en-US" dirty="0" smtClean="0"/>
              <a:t>5. Hold </a:t>
            </a:r>
            <a:r>
              <a:rPr lang="en-US" dirty="0"/>
              <a:t>the cup on the side with the hole at the top and the side with the covered with the on the bottom. Fill each cup about one third full of </a:t>
            </a:r>
            <a:r>
              <a:rPr lang="en-US" dirty="0" smtClean="0"/>
              <a:t>soil.</a:t>
            </a:r>
          </a:p>
          <a:p>
            <a:pPr marL="339725" lvl="0" indent="-339725">
              <a:buNone/>
            </a:pPr>
            <a:r>
              <a:rPr lang="en-US" dirty="0" smtClean="0"/>
              <a:t>6. On </a:t>
            </a:r>
            <a:r>
              <a:rPr lang="en-US" dirty="0"/>
              <a:t>top of the soil in one cup, apply a layer of craft moss.</a:t>
            </a:r>
          </a:p>
          <a:p>
            <a:pPr marL="339725" lvl="0" indent="-339725">
              <a:buNone/>
            </a:pPr>
            <a:r>
              <a:rPr lang="en-US" dirty="0" smtClean="0"/>
              <a:t>7. Mass </a:t>
            </a:r>
            <a:r>
              <a:rPr lang="en-US" dirty="0"/>
              <a:t>each cup individually and record the initial mass in the data table.</a:t>
            </a:r>
          </a:p>
          <a:p>
            <a:pPr marL="339725" lvl="0" indent="-339725">
              <a:buNone/>
            </a:pPr>
            <a:r>
              <a:rPr lang="en-US" dirty="0" smtClean="0"/>
              <a:t>8. Insert </a:t>
            </a:r>
            <a:r>
              <a:rPr lang="en-US" dirty="0"/>
              <a:t>the tip of the drinking straw into the hole in the bottom end of each cup.</a:t>
            </a:r>
          </a:p>
          <a:p>
            <a:pPr marL="339725" lvl="0" indent="-339725">
              <a:buNone/>
            </a:pPr>
            <a:r>
              <a:rPr lang="en-US" dirty="0" smtClean="0"/>
              <a:t>9. Lay </a:t>
            </a:r>
            <a:r>
              <a:rPr lang="en-US" dirty="0"/>
              <a:t>newspapers over your lab table and place the cup on its side in the middle of the table.</a:t>
            </a:r>
          </a:p>
          <a:p>
            <a:endParaRPr lang="en-US" dirty="0"/>
          </a:p>
        </p:txBody>
      </p:sp>
      <p:sp>
        <p:nvSpPr>
          <p:cNvPr id="317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2569478563"/>
              </p:ext>
            </p:extLst>
          </p:nvPr>
        </p:nvGraphicFramePr>
        <p:xfrm>
          <a:off x="7010400" y="381000"/>
          <a:ext cx="1811338" cy="1524000"/>
        </p:xfrm>
        <a:graphic>
          <a:graphicData uri="http://schemas.openxmlformats.org/presentationml/2006/ole">
            <mc:AlternateContent xmlns:mc="http://schemas.openxmlformats.org/markup-compatibility/2006">
              <mc:Choice xmlns:v="urn:schemas-microsoft-com:vml" Requires="v">
                <p:oleObj spid="_x0000_s34820" name="Bitmap Image" r:id="rId3" imgW="1980952" imgH="1666667" progId="PBrush">
                  <p:embed/>
                </p:oleObj>
              </mc:Choice>
              <mc:Fallback>
                <p:oleObj name="Bitmap Image" r:id="rId3" imgW="1980952" imgH="1666667" progId="PBrush">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381000"/>
                        <a:ext cx="1811338" cy="15240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2148915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625" y="381000"/>
            <a:ext cx="8540750" cy="1143000"/>
          </a:xfrm>
        </p:spPr>
        <p:txBody>
          <a:bodyPr>
            <a:normAutofit/>
          </a:bodyPr>
          <a:lstStyle/>
          <a:p>
            <a:r>
              <a:rPr lang="en-US" sz="5400" b="1" dirty="0" smtClean="0"/>
              <a:t>LAB: WIND EROSION</a:t>
            </a:r>
            <a:endParaRPr lang="en-US" sz="5400" b="1" dirty="0"/>
          </a:p>
        </p:txBody>
      </p:sp>
      <p:sp>
        <p:nvSpPr>
          <p:cNvPr id="3" name="Text Placeholder 2"/>
          <p:cNvSpPr>
            <a:spLocks noGrp="1"/>
          </p:cNvSpPr>
          <p:nvPr>
            <p:ph type="body" sz="half" idx="1"/>
          </p:nvPr>
        </p:nvSpPr>
        <p:spPr>
          <a:xfrm>
            <a:off x="457200" y="1981200"/>
            <a:ext cx="8077200" cy="4572000"/>
          </a:xfrm>
        </p:spPr>
        <p:txBody>
          <a:bodyPr>
            <a:normAutofit lnSpcReduction="10000"/>
          </a:bodyPr>
          <a:lstStyle/>
          <a:p>
            <a:pPr marL="457200" lvl="0" indent="-457200">
              <a:buNone/>
            </a:pPr>
            <a:r>
              <a:rPr lang="en-US" b="1" dirty="0" smtClean="0"/>
              <a:t>10. READ </a:t>
            </a:r>
            <a:r>
              <a:rPr lang="en-US" b="1" dirty="0"/>
              <a:t>THIS ENTIRE STEP BEFORE PROCEEDING!</a:t>
            </a:r>
            <a:r>
              <a:rPr lang="en-US" dirty="0"/>
              <a:t>  While holding the cup horizontally with the hole to the top and the drinking straw directed toward the soil, you will exhale a moderate amount to blow across the top of the soil in the cup.  Do NOT inhale.  You will exhale and blow through the straw across the top of the soil for a total of </a:t>
            </a:r>
            <a:r>
              <a:rPr lang="en-US" b="1" dirty="0"/>
              <a:t>TEN</a:t>
            </a:r>
            <a:r>
              <a:rPr lang="en-US" dirty="0"/>
              <a:t> breaths into each cup.  The amount of exhale needs to consistent for each trial.  Have a partner hold a piece of paper in front of the open end of the cup so that any dirt blown out of the cup is deflected, falls and ends up on the newspaper.</a:t>
            </a:r>
          </a:p>
          <a:p>
            <a:endParaRPr lang="en-US" dirty="0"/>
          </a:p>
        </p:txBody>
      </p:sp>
      <p:sp>
        <p:nvSpPr>
          <p:cNvPr id="317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2569478563"/>
              </p:ext>
            </p:extLst>
          </p:nvPr>
        </p:nvGraphicFramePr>
        <p:xfrm>
          <a:off x="7010400" y="381000"/>
          <a:ext cx="1811338" cy="1524000"/>
        </p:xfrm>
        <a:graphic>
          <a:graphicData uri="http://schemas.openxmlformats.org/presentationml/2006/ole">
            <mc:AlternateContent xmlns:mc="http://schemas.openxmlformats.org/markup-compatibility/2006">
              <mc:Choice xmlns:v="urn:schemas-microsoft-com:vml" Requires="v">
                <p:oleObj spid="_x0000_s35843" name="Bitmap Image" r:id="rId3" imgW="1980952" imgH="1666667" progId="PBrush">
                  <p:embed/>
                </p:oleObj>
              </mc:Choice>
              <mc:Fallback>
                <p:oleObj name="Bitmap Image" r:id="rId3" imgW="1980952" imgH="1666667" progId="PBrush">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381000"/>
                        <a:ext cx="181133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148915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625" y="381000"/>
            <a:ext cx="8540750" cy="1143000"/>
          </a:xfrm>
        </p:spPr>
        <p:txBody>
          <a:bodyPr>
            <a:normAutofit/>
          </a:bodyPr>
          <a:lstStyle/>
          <a:p>
            <a:r>
              <a:rPr lang="en-US" sz="5400" b="1" dirty="0" smtClean="0"/>
              <a:t>LAB: WIND EROSION</a:t>
            </a:r>
            <a:endParaRPr lang="en-US" sz="5400" b="1" dirty="0"/>
          </a:p>
        </p:txBody>
      </p:sp>
      <p:sp>
        <p:nvSpPr>
          <p:cNvPr id="3" name="Text Placeholder 2"/>
          <p:cNvSpPr>
            <a:spLocks noGrp="1"/>
          </p:cNvSpPr>
          <p:nvPr>
            <p:ph type="body" sz="half" idx="1"/>
          </p:nvPr>
        </p:nvSpPr>
        <p:spPr>
          <a:xfrm>
            <a:off x="457200" y="1981200"/>
            <a:ext cx="8077200" cy="4572000"/>
          </a:xfrm>
        </p:spPr>
        <p:txBody>
          <a:bodyPr>
            <a:normAutofit/>
          </a:bodyPr>
          <a:lstStyle/>
          <a:p>
            <a:pPr marL="457200" lvl="0" indent="-457200">
              <a:buNone/>
            </a:pPr>
            <a:r>
              <a:rPr lang="en-US" dirty="0" smtClean="0"/>
              <a:t>11. Remove </a:t>
            </a:r>
            <a:r>
              <a:rPr lang="en-US" dirty="0"/>
              <a:t>the straw and mass each cup again.  Record the mass in the data table.</a:t>
            </a:r>
          </a:p>
          <a:p>
            <a:pPr marL="457200" lvl="0" indent="-457200">
              <a:buNone/>
            </a:pPr>
            <a:r>
              <a:rPr lang="en-US" dirty="0" smtClean="0"/>
              <a:t>12. Repeat </a:t>
            </a:r>
            <a:r>
              <a:rPr lang="en-US" dirty="0"/>
              <a:t>the experiment; this time blowing harder.  Record the data in the second data table.</a:t>
            </a:r>
          </a:p>
          <a:p>
            <a:pPr marL="457200" lvl="0" indent="-457200">
              <a:buNone/>
            </a:pPr>
            <a:r>
              <a:rPr lang="en-US" dirty="0" smtClean="0"/>
              <a:t>13. Clean </a:t>
            </a:r>
            <a:r>
              <a:rPr lang="en-US" dirty="0"/>
              <a:t>up your mess.  Carefully throw away the newspaper with the trapped soil.  Return the left over soil in the cup and bring your cups to your teacher.  Trash your straws.</a:t>
            </a:r>
          </a:p>
          <a:p>
            <a:endParaRPr lang="en-US" dirty="0"/>
          </a:p>
        </p:txBody>
      </p:sp>
      <p:sp>
        <p:nvSpPr>
          <p:cNvPr id="317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1369170826"/>
              </p:ext>
            </p:extLst>
          </p:nvPr>
        </p:nvGraphicFramePr>
        <p:xfrm>
          <a:off x="7010400" y="381000"/>
          <a:ext cx="1811338" cy="1524000"/>
        </p:xfrm>
        <a:graphic>
          <a:graphicData uri="http://schemas.openxmlformats.org/presentationml/2006/ole">
            <mc:AlternateContent xmlns:mc="http://schemas.openxmlformats.org/markup-compatibility/2006">
              <mc:Choice xmlns:v="urn:schemas-microsoft-com:vml" Requires="v">
                <p:oleObj spid="_x0000_s37890" name="Bitmap Image" r:id="rId3" imgW="1980952" imgH="1666667" progId="PBrush">
                  <p:embed/>
                </p:oleObj>
              </mc:Choice>
              <mc:Fallback>
                <p:oleObj name="Bitmap Image" r:id="rId3" imgW="1980952" imgH="1666667"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381000"/>
                        <a:ext cx="181133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2399740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625" y="381000"/>
            <a:ext cx="8540750" cy="1143000"/>
          </a:xfrm>
        </p:spPr>
        <p:txBody>
          <a:bodyPr>
            <a:normAutofit/>
          </a:bodyPr>
          <a:lstStyle/>
          <a:p>
            <a:r>
              <a:rPr lang="en-US" sz="5400" b="1" dirty="0" smtClean="0"/>
              <a:t>LAB: WIND EROSION</a:t>
            </a:r>
            <a:endParaRPr lang="en-US" sz="5400" b="1" dirty="0"/>
          </a:p>
        </p:txBody>
      </p:sp>
      <p:sp>
        <p:nvSpPr>
          <p:cNvPr id="317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53098"/>
            <a:ext cx="8159141" cy="3676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48915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625" y="381000"/>
            <a:ext cx="8540750" cy="1143000"/>
          </a:xfrm>
        </p:spPr>
        <p:txBody>
          <a:bodyPr>
            <a:normAutofit/>
          </a:bodyPr>
          <a:lstStyle/>
          <a:p>
            <a:r>
              <a:rPr lang="en-US" sz="5400" b="1" dirty="0" smtClean="0"/>
              <a:t>LAB: WIND EROSION</a:t>
            </a:r>
            <a:endParaRPr lang="en-US" sz="5400" b="1" dirty="0"/>
          </a:p>
        </p:txBody>
      </p:sp>
      <p:sp>
        <p:nvSpPr>
          <p:cNvPr id="3" name="Text Placeholder 2"/>
          <p:cNvSpPr>
            <a:spLocks noGrp="1"/>
          </p:cNvSpPr>
          <p:nvPr>
            <p:ph type="body" sz="half" idx="1"/>
          </p:nvPr>
        </p:nvSpPr>
        <p:spPr>
          <a:xfrm>
            <a:off x="457200" y="1981200"/>
            <a:ext cx="8077200" cy="4572000"/>
          </a:xfrm>
        </p:spPr>
        <p:txBody>
          <a:bodyPr>
            <a:normAutofit fontScale="85000" lnSpcReduction="10000"/>
          </a:bodyPr>
          <a:lstStyle/>
          <a:p>
            <a:pPr marL="0" indent="0">
              <a:buNone/>
            </a:pPr>
            <a:r>
              <a:rPr lang="en-US" b="1" dirty="0"/>
              <a:t>Analysis:</a:t>
            </a:r>
            <a:endParaRPr lang="en-US" dirty="0"/>
          </a:p>
          <a:p>
            <a:pPr marL="339725" lvl="0" indent="-339725">
              <a:buNone/>
            </a:pPr>
            <a:r>
              <a:rPr lang="en-US" dirty="0" smtClean="0"/>
              <a:t>1.  </a:t>
            </a:r>
            <a:r>
              <a:rPr lang="en-US" dirty="0"/>
              <a:t>In the experiment, how much soil was lost to wind erosion blowing moderately? </a:t>
            </a:r>
          </a:p>
          <a:p>
            <a:pPr marL="339725" indent="-339725">
              <a:buNone/>
            </a:pPr>
            <a:r>
              <a:rPr lang="en-US" dirty="0" smtClean="0"/>
              <a:t>	Cup </a:t>
            </a:r>
            <a:r>
              <a:rPr lang="en-US" dirty="0"/>
              <a:t>one: Field that has </a:t>
            </a:r>
            <a:r>
              <a:rPr lang="en-US" b="1" dirty="0"/>
              <a:t>soil without cover</a:t>
            </a:r>
            <a:r>
              <a:rPr lang="en-US" dirty="0"/>
              <a:t>: ____________ </a:t>
            </a:r>
          </a:p>
          <a:p>
            <a:pPr marL="339725" indent="-339725">
              <a:buNone/>
            </a:pPr>
            <a:r>
              <a:rPr lang="en-US" dirty="0"/>
              <a:t>	</a:t>
            </a:r>
            <a:r>
              <a:rPr lang="en-US" dirty="0" smtClean="0"/>
              <a:t>Cup </a:t>
            </a:r>
            <a:r>
              <a:rPr lang="en-US" dirty="0"/>
              <a:t>two: Field that has </a:t>
            </a:r>
            <a:r>
              <a:rPr lang="en-US" b="1" dirty="0"/>
              <a:t>soil with cover</a:t>
            </a:r>
            <a:r>
              <a:rPr lang="en-US" dirty="0"/>
              <a:t>: </a:t>
            </a:r>
            <a:r>
              <a:rPr lang="en-US" dirty="0" smtClean="0"/>
              <a:t>______________</a:t>
            </a:r>
            <a:endParaRPr lang="en-US" dirty="0"/>
          </a:p>
          <a:p>
            <a:pPr marL="339725" indent="-339725">
              <a:buNone/>
            </a:pPr>
            <a:r>
              <a:rPr lang="en-US" dirty="0" smtClean="0"/>
              <a:t>2. </a:t>
            </a:r>
            <a:r>
              <a:rPr lang="en-US" dirty="0"/>
              <a:t>In the experiment, how much soil was lost to wind erosion blowing strongly? </a:t>
            </a:r>
          </a:p>
          <a:p>
            <a:pPr marL="339725" indent="-339725">
              <a:buNone/>
            </a:pPr>
            <a:r>
              <a:rPr lang="en-US" dirty="0"/>
              <a:t>	</a:t>
            </a:r>
            <a:r>
              <a:rPr lang="en-US" dirty="0" smtClean="0"/>
              <a:t>Cup </a:t>
            </a:r>
            <a:r>
              <a:rPr lang="en-US" dirty="0"/>
              <a:t>one: Field that has </a:t>
            </a:r>
            <a:r>
              <a:rPr lang="en-US" b="1" dirty="0"/>
              <a:t>soil without cover</a:t>
            </a:r>
            <a:r>
              <a:rPr lang="en-US" dirty="0"/>
              <a:t>: ____________ </a:t>
            </a:r>
          </a:p>
          <a:p>
            <a:pPr marL="339725" indent="-339725">
              <a:buNone/>
            </a:pPr>
            <a:r>
              <a:rPr lang="en-US" dirty="0"/>
              <a:t>	</a:t>
            </a:r>
            <a:r>
              <a:rPr lang="en-US" dirty="0" smtClean="0"/>
              <a:t>Cup </a:t>
            </a:r>
            <a:r>
              <a:rPr lang="en-US" dirty="0"/>
              <a:t>two: Field that has </a:t>
            </a:r>
            <a:r>
              <a:rPr lang="en-US" b="1" dirty="0"/>
              <a:t>soil with cover</a:t>
            </a:r>
            <a:r>
              <a:rPr lang="en-US" dirty="0"/>
              <a:t>: </a:t>
            </a:r>
            <a:r>
              <a:rPr lang="en-US" dirty="0" smtClean="0"/>
              <a:t>______________</a:t>
            </a:r>
          </a:p>
          <a:p>
            <a:pPr marL="339725" indent="-339725">
              <a:buNone/>
            </a:pPr>
            <a:r>
              <a:rPr lang="en-US" dirty="0" smtClean="0"/>
              <a:t>3. What </a:t>
            </a:r>
            <a:r>
              <a:rPr lang="en-US" dirty="0"/>
              <a:t>was the agent of erosion in the experiment?</a:t>
            </a:r>
          </a:p>
          <a:p>
            <a:pPr marL="339725" indent="-339725">
              <a:buNone/>
            </a:pPr>
            <a:r>
              <a:rPr lang="en-US" dirty="0" smtClean="0"/>
              <a:t>4. How </a:t>
            </a:r>
            <a:r>
              <a:rPr lang="en-US" dirty="0"/>
              <a:t>did the moss affect the rate of erosion?  Why?</a:t>
            </a:r>
          </a:p>
          <a:p>
            <a:pPr marL="339725" indent="-339725">
              <a:buNone/>
            </a:pPr>
            <a:r>
              <a:rPr lang="en-US" dirty="0" smtClean="0"/>
              <a:t>5. How </a:t>
            </a:r>
            <a:r>
              <a:rPr lang="en-US" dirty="0"/>
              <a:t>did the strength of the wind affect the rate of erosion?</a:t>
            </a:r>
          </a:p>
          <a:p>
            <a:endParaRPr lang="en-US" dirty="0"/>
          </a:p>
        </p:txBody>
      </p:sp>
      <p:sp>
        <p:nvSpPr>
          <p:cNvPr id="317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2148915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TO DO</a:t>
            </a:r>
            <a:endParaRPr lang="en-US" sz="5400" b="1" dirty="0"/>
          </a:p>
        </p:txBody>
      </p:sp>
      <p:sp>
        <p:nvSpPr>
          <p:cNvPr id="5" name="Content Placeholder 4"/>
          <p:cNvSpPr>
            <a:spLocks noGrp="1"/>
          </p:cNvSpPr>
          <p:nvPr>
            <p:ph idx="1"/>
          </p:nvPr>
        </p:nvSpPr>
        <p:spPr/>
        <p:txBody>
          <a:bodyPr>
            <a:normAutofit/>
          </a:bodyPr>
          <a:lstStyle/>
          <a:p>
            <a:r>
              <a:rPr lang="en-US" sz="2800" dirty="0" smtClean="0"/>
              <a:t>Do Wind Erosion lab now.</a:t>
            </a:r>
          </a:p>
          <a:p>
            <a:r>
              <a:rPr lang="en-US" sz="2800" dirty="0" smtClean="0"/>
              <a:t>Review #28 is due Monday.</a:t>
            </a:r>
            <a:endParaRPr lang="en-US" sz="2800" dirty="0"/>
          </a:p>
        </p:txBody>
      </p:sp>
    </p:spTree>
    <p:extLst>
      <p:ext uri="{BB962C8B-B14F-4D97-AF65-F5344CB8AC3E}">
        <p14:creationId xmlns:p14="http://schemas.microsoft.com/office/powerpoint/2010/main" val="7799377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639</TotalTime>
  <Words>1111</Words>
  <Application>Microsoft Office PowerPoint</Application>
  <PresentationFormat>On-screen Show (4:3)</PresentationFormat>
  <Paragraphs>116</Paragraphs>
  <Slides>29</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Flow</vt:lpstr>
      <vt:lpstr>Bitmap Image</vt:lpstr>
      <vt:lpstr>DO NOW</vt:lpstr>
      <vt:lpstr>REVIEW</vt:lpstr>
      <vt:lpstr>Wind Erosion</vt:lpstr>
      <vt:lpstr>WEATHERING:  BREAKING DOWN EARTH’S CRUST</vt:lpstr>
      <vt:lpstr>EROSION</vt:lpstr>
      <vt:lpstr>WIND EROSION</vt:lpstr>
      <vt:lpstr>TYPES OF WIND EROSION</vt:lpstr>
      <vt:lpstr>TYPES OF WIND EROSION</vt:lpstr>
      <vt:lpstr>TYPES OF WIND EROSION</vt:lpstr>
      <vt:lpstr>TYPES OF WIND EROSION</vt:lpstr>
      <vt:lpstr>SALTATION</vt:lpstr>
      <vt:lpstr>SALTATION</vt:lpstr>
      <vt:lpstr>DEFLATION</vt:lpstr>
      <vt:lpstr>DEFLATION</vt:lpstr>
      <vt:lpstr>PowerPoint Presentation</vt:lpstr>
      <vt:lpstr>EFFECTS OF WIND EROSION</vt:lpstr>
      <vt:lpstr>EFFECTS OF WIND EROSION</vt:lpstr>
      <vt:lpstr>EFFECTS OF WIND EROSION</vt:lpstr>
      <vt:lpstr>REVIEW</vt:lpstr>
      <vt:lpstr>LAB: WIND EROSION</vt:lpstr>
      <vt:lpstr>LAB: WIND EROSION</vt:lpstr>
      <vt:lpstr>LAB: WIND EROSION</vt:lpstr>
      <vt:lpstr>LAB: WIND EROSION</vt:lpstr>
      <vt:lpstr>LAB: WIND EROSION</vt:lpstr>
      <vt:lpstr>LAB: WIND EROSION</vt:lpstr>
      <vt:lpstr>LAB: WIND EROSION</vt:lpstr>
      <vt:lpstr>LAB: WIND EROSION</vt:lpstr>
      <vt:lpstr>LAB: WIND EROSION</vt:lpstr>
      <vt:lpstr>TO DO</vt:lpstr>
    </vt:vector>
  </TitlesOfParts>
  <Company>Forsyth County School System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Looking Back…</dc:title>
  <dc:creator>dgovernor</dc:creator>
  <cp:lastModifiedBy>JCBOE</cp:lastModifiedBy>
  <cp:revision>52</cp:revision>
  <dcterms:created xsi:type="dcterms:W3CDTF">2014-01-16T21:32:51Z</dcterms:created>
  <dcterms:modified xsi:type="dcterms:W3CDTF">2016-11-09T17:41:41Z</dcterms:modified>
</cp:coreProperties>
</file>