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75" r:id="rId2"/>
    <p:sldId id="258" r:id="rId3"/>
    <p:sldId id="259" r:id="rId4"/>
    <p:sldId id="260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79" r:id="rId15"/>
    <p:sldId id="268" r:id="rId16"/>
    <p:sldId id="277" r:id="rId17"/>
    <p:sldId id="269" r:id="rId18"/>
    <p:sldId id="270" r:id="rId19"/>
    <p:sldId id="271" r:id="rId20"/>
    <p:sldId id="272" r:id="rId21"/>
    <p:sldId id="280" r:id="rId22"/>
    <p:sldId id="274" r:id="rId23"/>
    <p:sldId id="27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4" autoAdjust="0"/>
    <p:restoredTop sz="95597" autoAdjust="0"/>
  </p:normalViewPr>
  <p:slideViewPr>
    <p:cSldViewPr snapToGrid="0">
      <p:cViewPr varScale="1">
        <p:scale>
          <a:sx n="66" d="100"/>
          <a:sy n="66" d="100"/>
        </p:scale>
        <p:origin x="-774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37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1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3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7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8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6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0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5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6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026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79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6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03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60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45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DA7BC-A7F1-4111-8CA0-A03049D57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06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24300"/>
            <a:ext cx="109728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9A786-7278-4AF3-B1F9-B340349A2E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7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3138E9-4D3F-4998-9B5C-F6C6E03FAC1C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9A8FE6A-A4EF-469D-88DD-8D55948A7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0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mWh9jV_1ac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jpe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cap="none" dirty="0"/>
              <a:t>Pick up notes and Review #27.</a:t>
            </a:r>
          </a:p>
        </p:txBody>
      </p:sp>
    </p:spTree>
    <p:extLst>
      <p:ext uri="{BB962C8B-B14F-4D97-AF65-F5344CB8AC3E}">
        <p14:creationId xmlns:p14="http://schemas.microsoft.com/office/powerpoint/2010/main" val="36602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81075" y="2047875"/>
            <a:ext cx="6934200" cy="4343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b="1" cap="none" dirty="0"/>
              <a:t>Which greenhouse gases are natural?</a:t>
            </a:r>
          </a:p>
          <a:p>
            <a:pPr>
              <a:buNone/>
            </a:pPr>
            <a:r>
              <a:rPr lang="en-US" sz="2800" b="1" cap="none" dirty="0"/>
              <a:t>Which are anthropogenic?</a:t>
            </a:r>
          </a:p>
          <a:p>
            <a:r>
              <a:rPr lang="en-US" sz="2800" cap="none" dirty="0"/>
              <a:t>Water vapor?</a:t>
            </a:r>
          </a:p>
          <a:p>
            <a:r>
              <a:rPr lang="en-US" sz="2800" cap="none" dirty="0"/>
              <a:t>Chlorofluorocarbons (CFC’s)?</a:t>
            </a:r>
          </a:p>
          <a:p>
            <a:r>
              <a:rPr lang="en-US" sz="2800" cap="none" dirty="0"/>
              <a:t>Nitrous oxides?</a:t>
            </a:r>
          </a:p>
          <a:p>
            <a:r>
              <a:rPr lang="en-US" sz="2800" cap="none" dirty="0"/>
              <a:t>Sulfur hexafluoride?</a:t>
            </a:r>
          </a:p>
          <a:p>
            <a:r>
              <a:rPr lang="en-US" sz="2800" cap="none" dirty="0"/>
              <a:t>Carbon dioxide?</a:t>
            </a:r>
          </a:p>
          <a:p>
            <a:r>
              <a:rPr lang="en-US" sz="2800" cap="none" dirty="0"/>
              <a:t>Methane?</a:t>
            </a:r>
          </a:p>
          <a:p>
            <a:endParaRPr lang="en-US" dirty="0"/>
          </a:p>
        </p:txBody>
      </p:sp>
      <p:pic>
        <p:nvPicPr>
          <p:cNvPr id="31746" name="Picture 2" descr="http://www.uk-energy-saving.com/greenhouse-gas-emiss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8376" y="2945967"/>
            <a:ext cx="2609850" cy="2547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225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0" y="1295400"/>
            <a:ext cx="7486650" cy="2286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/>
              <a:t>CLIMATE CHANGE AND EXTREME WEATHER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962400"/>
            <a:ext cx="7315200" cy="15240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</a:rPr>
              <a:t>SES5. Students will investigate the interaction of </a:t>
            </a:r>
            <a:r>
              <a:rPr lang="en-US" sz="2000" b="1" dirty="0" err="1">
                <a:solidFill>
                  <a:schemeClr val="tx1"/>
                </a:solidFill>
              </a:rPr>
              <a:t>insolation</a:t>
            </a:r>
            <a:r>
              <a:rPr lang="en-US" sz="2000" b="1" dirty="0">
                <a:solidFill>
                  <a:schemeClr val="tx1"/>
                </a:solidFill>
              </a:rPr>
              <a:t> and Earth systems to produce weather and climate. 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e. Describe the hazards associated with extreme weather events and climate change.</a:t>
            </a:r>
          </a:p>
        </p:txBody>
      </p:sp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1600201"/>
            <a:ext cx="207645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061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Rectangle 7"/>
          <p:cNvSpPr>
            <a:spLocks noGrp="1" noChangeArrowheads="1"/>
          </p:cNvSpPr>
          <p:nvPr>
            <p:ph type="title"/>
          </p:nvPr>
        </p:nvSpPr>
        <p:spPr>
          <a:xfrm>
            <a:off x="866775" y="457200"/>
            <a:ext cx="6981825" cy="11430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4800" b="1" dirty="0"/>
              <a:t>Weather Review</a:t>
            </a: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019175" y="1600200"/>
            <a:ext cx="6677025" cy="4343400"/>
          </a:xfrm>
        </p:spPr>
        <p:txBody>
          <a:bodyPr>
            <a:normAutofit lnSpcReduction="10000"/>
          </a:bodyPr>
          <a:lstStyle/>
          <a:p>
            <a:pPr lvl="0"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cap="none" dirty="0"/>
              <a:t>Molecules in the atmosphere are </a:t>
            </a:r>
            <a:r>
              <a:rPr lang="en-US" sz="2800" b="1" cap="none" dirty="0">
                <a:solidFill>
                  <a:srgbClr val="FF0000"/>
                </a:solidFill>
              </a:rPr>
              <a:t>warmed</a:t>
            </a:r>
            <a:r>
              <a:rPr lang="en-US" sz="2800" cap="none" dirty="0"/>
              <a:t> by radiation from earth and </a:t>
            </a:r>
            <a:r>
              <a:rPr lang="en-US" sz="2800" b="1" cap="none" dirty="0">
                <a:solidFill>
                  <a:srgbClr val="FF0000"/>
                </a:solidFill>
              </a:rPr>
              <a:t>retain</a:t>
            </a:r>
            <a:r>
              <a:rPr lang="en-US" sz="2800" cap="none" dirty="0"/>
              <a:t> that heat.</a:t>
            </a:r>
          </a:p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b="1" cap="none" dirty="0">
                <a:solidFill>
                  <a:srgbClr val="FF0000"/>
                </a:solidFill>
              </a:rPr>
              <a:t>Uneven</a:t>
            </a:r>
            <a:r>
              <a:rPr lang="en-US" sz="2800" cap="none" dirty="0"/>
              <a:t> heating and cooling of earth’s surface causes high and low </a:t>
            </a:r>
            <a:r>
              <a:rPr lang="en-US" sz="2800" b="1" cap="none" dirty="0">
                <a:solidFill>
                  <a:srgbClr val="FF0000"/>
                </a:solidFill>
              </a:rPr>
              <a:t>pressure</a:t>
            </a:r>
            <a:r>
              <a:rPr lang="en-US" sz="2800" cap="none" dirty="0"/>
              <a:t> </a:t>
            </a:r>
            <a:r>
              <a:rPr lang="en-US" sz="2800" b="1" cap="none" dirty="0">
                <a:solidFill>
                  <a:srgbClr val="FF0000"/>
                </a:solidFill>
              </a:rPr>
              <a:t>differences</a:t>
            </a:r>
            <a:r>
              <a:rPr lang="en-US" sz="2800" cap="none" dirty="0"/>
              <a:t>.</a:t>
            </a:r>
          </a:p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cap="none" dirty="0"/>
              <a:t>Air flows from </a:t>
            </a:r>
            <a:r>
              <a:rPr lang="en-US" sz="2800" b="1" cap="none" dirty="0">
                <a:solidFill>
                  <a:srgbClr val="FF0000"/>
                </a:solidFill>
              </a:rPr>
              <a:t>high</a:t>
            </a:r>
            <a:r>
              <a:rPr lang="en-US" sz="2800" cap="none" dirty="0"/>
              <a:t> to </a:t>
            </a:r>
            <a:r>
              <a:rPr lang="en-US" sz="2800" b="1" cap="none" dirty="0">
                <a:solidFill>
                  <a:srgbClr val="FF0000"/>
                </a:solidFill>
              </a:rPr>
              <a:t>low</a:t>
            </a:r>
            <a:r>
              <a:rPr lang="en-US" sz="2800" cap="none" dirty="0"/>
              <a:t> pressure at surface.</a:t>
            </a:r>
          </a:p>
        </p:txBody>
      </p:sp>
      <p:pic>
        <p:nvPicPr>
          <p:cNvPr id="4100" name="Picture 11" descr="high_lowce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7159" y="1828801"/>
            <a:ext cx="3466166" cy="3972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89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Rectangle 7"/>
          <p:cNvSpPr>
            <a:spLocks noGrp="1" noChangeArrowheads="1"/>
          </p:cNvSpPr>
          <p:nvPr>
            <p:ph type="title"/>
          </p:nvPr>
        </p:nvSpPr>
        <p:spPr>
          <a:xfrm>
            <a:off x="866775" y="457200"/>
            <a:ext cx="6981825" cy="11430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4800" b="1" dirty="0"/>
              <a:t>Weather Review</a:t>
            </a: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019175" y="1600200"/>
            <a:ext cx="6677025" cy="4343400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cap="none" dirty="0"/>
              <a:t>When air masses of different characteristics meet, </a:t>
            </a:r>
            <a:r>
              <a:rPr lang="en-US" sz="2800" b="1" cap="none" dirty="0">
                <a:solidFill>
                  <a:srgbClr val="FF0000"/>
                </a:solidFill>
              </a:rPr>
              <a:t>FRONTS</a:t>
            </a:r>
            <a:r>
              <a:rPr lang="en-US" sz="2800" cap="none" dirty="0"/>
              <a:t> form.</a:t>
            </a:r>
          </a:p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b="1" cap="none" dirty="0">
                <a:solidFill>
                  <a:srgbClr val="FF0000"/>
                </a:solidFill>
              </a:rPr>
              <a:t>Rising</a:t>
            </a:r>
            <a:r>
              <a:rPr lang="en-US" sz="2800" cap="none" dirty="0"/>
              <a:t> air in low pressure </a:t>
            </a:r>
            <a:r>
              <a:rPr lang="en-US" sz="2800" b="1" cap="none" dirty="0">
                <a:solidFill>
                  <a:srgbClr val="FF0000"/>
                </a:solidFill>
              </a:rPr>
              <a:t>condenses</a:t>
            </a:r>
            <a:r>
              <a:rPr lang="en-US" sz="2800" cap="none" dirty="0"/>
              <a:t> and forms </a:t>
            </a:r>
            <a:r>
              <a:rPr lang="en-US" sz="2800" b="1" cap="none" dirty="0">
                <a:solidFill>
                  <a:srgbClr val="FF0000"/>
                </a:solidFill>
              </a:rPr>
              <a:t>clouds</a:t>
            </a:r>
            <a:r>
              <a:rPr lang="en-US" sz="2800" cap="none" dirty="0"/>
              <a:t>.</a:t>
            </a:r>
          </a:p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cap="none" dirty="0"/>
              <a:t>Condensation </a:t>
            </a:r>
            <a:r>
              <a:rPr lang="en-US" sz="2800" b="1" cap="none" dirty="0">
                <a:solidFill>
                  <a:srgbClr val="FF0000"/>
                </a:solidFill>
              </a:rPr>
              <a:t>releases</a:t>
            </a:r>
            <a:r>
              <a:rPr lang="en-US" sz="2800" cap="none" dirty="0"/>
              <a:t> </a:t>
            </a:r>
            <a:r>
              <a:rPr lang="en-US" sz="2800" b="1" cap="none" dirty="0">
                <a:solidFill>
                  <a:srgbClr val="FF0000"/>
                </a:solidFill>
              </a:rPr>
              <a:t>energy</a:t>
            </a:r>
            <a:r>
              <a:rPr lang="en-US" sz="2800" cap="none" dirty="0"/>
              <a:t> in form of LATENT HEAT.</a:t>
            </a:r>
          </a:p>
          <a:p>
            <a:pPr eaLnBrk="1" hangingPunct="1"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800" b="1" cap="none" dirty="0">
                <a:solidFill>
                  <a:srgbClr val="FF0000"/>
                </a:solidFill>
              </a:rPr>
              <a:t>Latent heat </a:t>
            </a:r>
            <a:r>
              <a:rPr lang="en-US" sz="2800" cap="none" dirty="0"/>
              <a:t>provides </a:t>
            </a:r>
            <a:r>
              <a:rPr lang="en-US" sz="2800" b="1" cap="none" dirty="0">
                <a:solidFill>
                  <a:srgbClr val="FF0000"/>
                </a:solidFill>
              </a:rPr>
              <a:t>energy</a:t>
            </a:r>
            <a:r>
              <a:rPr lang="en-US" sz="2800" cap="none" dirty="0"/>
              <a:t> for severe weather.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733" y="1999928"/>
            <a:ext cx="3662715" cy="287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0925" y="399442"/>
            <a:ext cx="10364451" cy="1596177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4400" b="1" dirty="0"/>
              <a:t>Thunderstorm Formation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71525" y="1828799"/>
            <a:ext cx="6543675" cy="4791075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cap="none" dirty="0"/>
              <a:t>Formed by </a:t>
            </a:r>
            <a:r>
              <a:rPr lang="en-US" sz="2800" b="1" cap="none" dirty="0">
                <a:solidFill>
                  <a:srgbClr val="FF0000"/>
                </a:solidFill>
              </a:rPr>
              <a:t>uplifting</a:t>
            </a:r>
            <a:r>
              <a:rPr lang="en-US" sz="2800" cap="none" dirty="0"/>
              <a:t> of </a:t>
            </a:r>
            <a:r>
              <a:rPr lang="en-US" sz="2800" b="1" cap="none" dirty="0">
                <a:solidFill>
                  <a:srgbClr val="FF0000"/>
                </a:solidFill>
              </a:rPr>
              <a:t>warm</a:t>
            </a:r>
            <a:r>
              <a:rPr lang="en-US" sz="2800" cap="none" dirty="0"/>
              <a:t> and </a:t>
            </a:r>
            <a:r>
              <a:rPr lang="en-US" sz="2800" b="1" cap="none" dirty="0">
                <a:solidFill>
                  <a:srgbClr val="FF0000"/>
                </a:solidFill>
              </a:rPr>
              <a:t>humid</a:t>
            </a:r>
            <a:r>
              <a:rPr lang="en-US" sz="2800" cap="none" dirty="0"/>
              <a:t> air.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cap="none" dirty="0"/>
              <a:t>Air condenses and clouds form.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cap="none" dirty="0"/>
              <a:t>Latent heat is released.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cap="none" dirty="0"/>
              <a:t>Thunderstorms need three conditions to form:</a:t>
            </a:r>
          </a:p>
          <a:p>
            <a:pPr marL="457200" indent="0">
              <a:buNone/>
            </a:pPr>
            <a:r>
              <a:rPr lang="en-US" sz="2800" cap="none" dirty="0"/>
              <a:t>1. </a:t>
            </a:r>
            <a:r>
              <a:rPr lang="en-US" sz="2800" b="1" cap="none" dirty="0">
                <a:solidFill>
                  <a:srgbClr val="FF0000"/>
                </a:solidFill>
              </a:rPr>
              <a:t>Moisture</a:t>
            </a:r>
          </a:p>
          <a:p>
            <a:pPr marL="457200" indent="0">
              <a:buNone/>
            </a:pPr>
            <a:r>
              <a:rPr lang="en-US" sz="2800" cap="none" dirty="0"/>
              <a:t>2. </a:t>
            </a:r>
            <a:r>
              <a:rPr lang="en-US" sz="2800" b="1" cap="none" dirty="0">
                <a:solidFill>
                  <a:srgbClr val="FF0000"/>
                </a:solidFill>
              </a:rPr>
              <a:t>Lifting</a:t>
            </a:r>
            <a:r>
              <a:rPr lang="en-US" sz="2800" cap="none" dirty="0"/>
              <a:t> mechanism (rising air)</a:t>
            </a:r>
          </a:p>
          <a:p>
            <a:pPr marL="457200" indent="0">
              <a:buNone/>
            </a:pPr>
            <a:r>
              <a:rPr lang="en-US" sz="2800" cap="none" dirty="0"/>
              <a:t>3. </a:t>
            </a:r>
            <a:r>
              <a:rPr lang="en-US" sz="2800" b="1" cap="none" dirty="0">
                <a:solidFill>
                  <a:srgbClr val="FF0000"/>
                </a:solidFill>
              </a:rPr>
              <a:t>Instability</a:t>
            </a:r>
          </a:p>
        </p:txBody>
      </p:sp>
      <p:pic>
        <p:nvPicPr>
          <p:cNvPr id="8196" name="Picture 5" descr="airm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82026" y="1502635"/>
            <a:ext cx="25955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 descr="front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8527" y="4362450"/>
            <a:ext cx="288901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909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4800" b="1" dirty="0"/>
              <a:t>Lightning AND Thunder 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6858000" cy="533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Electric current caused by </a:t>
            </a:r>
            <a:r>
              <a:rPr lang="en-US" sz="2400" b="1" cap="none" dirty="0">
                <a:solidFill>
                  <a:srgbClr val="FF0000"/>
                </a:solidFill>
              </a:rPr>
              <a:t>build up </a:t>
            </a:r>
            <a:r>
              <a:rPr lang="en-US" sz="2400" cap="none" dirty="0"/>
              <a:t>of </a:t>
            </a:r>
            <a:r>
              <a:rPr lang="en-US" sz="2400" b="1" cap="none" dirty="0">
                <a:solidFill>
                  <a:srgbClr val="FF0000"/>
                </a:solidFill>
              </a:rPr>
              <a:t>negative</a:t>
            </a:r>
            <a:r>
              <a:rPr lang="en-US" sz="2400" cap="none" dirty="0"/>
              <a:t> electric charges in </a:t>
            </a:r>
            <a:r>
              <a:rPr lang="en-US" sz="2400" b="1" cap="none" dirty="0">
                <a:solidFill>
                  <a:srgbClr val="FF0000"/>
                </a:solidFill>
              </a:rPr>
              <a:t>clouds</a:t>
            </a:r>
            <a:r>
              <a:rPr lang="en-US" sz="2400" cap="none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A </a:t>
            </a:r>
            <a:r>
              <a:rPr lang="en-US" sz="2400" b="1" cap="none" dirty="0">
                <a:solidFill>
                  <a:srgbClr val="FF0000"/>
                </a:solidFill>
              </a:rPr>
              <a:t>positive</a:t>
            </a:r>
            <a:r>
              <a:rPr lang="en-US" sz="2400" cap="none" dirty="0"/>
              <a:t> charge also builds up on the </a:t>
            </a:r>
            <a:r>
              <a:rPr lang="en-US" sz="2400" b="1" cap="none" dirty="0">
                <a:solidFill>
                  <a:srgbClr val="FF0000"/>
                </a:solidFill>
              </a:rPr>
              <a:t>ground</a:t>
            </a:r>
            <a:r>
              <a:rPr lang="en-US" sz="2400" cap="none" dirty="0"/>
              <a:t> beneath the cloud.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The charge coming up from these points eventually </a:t>
            </a:r>
            <a:r>
              <a:rPr lang="en-US" sz="2400" b="1" cap="none" dirty="0">
                <a:solidFill>
                  <a:srgbClr val="FF0000"/>
                </a:solidFill>
              </a:rPr>
              <a:t>connects</a:t>
            </a:r>
            <a:r>
              <a:rPr lang="en-US" sz="2400" cap="none" dirty="0"/>
              <a:t> with a charge reaching down from the clouds and - zap - lightning strikes!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Lightning is about </a:t>
            </a:r>
            <a:r>
              <a:rPr lang="en-US" sz="2400" b="1" cap="none" dirty="0">
                <a:solidFill>
                  <a:srgbClr val="FF0000"/>
                </a:solidFill>
              </a:rPr>
              <a:t>54,000° F</a:t>
            </a:r>
            <a:r>
              <a:rPr lang="en-US" sz="2400" cap="none" dirty="0"/>
              <a:t>!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When a lightning bolt travels from the cloud to the ground, it actually opens up a little hole in the air, called a </a:t>
            </a:r>
            <a:r>
              <a:rPr lang="en-US" sz="2400" b="1" cap="none" dirty="0">
                <a:solidFill>
                  <a:srgbClr val="FF0000"/>
                </a:solidFill>
              </a:rPr>
              <a:t>channel</a:t>
            </a:r>
            <a:r>
              <a:rPr lang="en-US" sz="2400" cap="none" dirty="0"/>
              <a:t>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400" cap="none" dirty="0"/>
              <a:t>Once the light is gone, the air</a:t>
            </a:r>
            <a:r>
              <a:rPr lang="en-US" sz="2400" b="1" cap="none" dirty="0">
                <a:solidFill>
                  <a:srgbClr val="FF0000"/>
                </a:solidFill>
              </a:rPr>
              <a:t> collapses back </a:t>
            </a:r>
            <a:r>
              <a:rPr lang="en-US" sz="2400" cap="none" dirty="0"/>
              <a:t>in and creates a </a:t>
            </a:r>
            <a:r>
              <a:rPr lang="en-US" sz="2400" b="1" cap="none" dirty="0">
                <a:solidFill>
                  <a:srgbClr val="FF0000"/>
                </a:solidFill>
              </a:rPr>
              <a:t>sound wave </a:t>
            </a:r>
            <a:r>
              <a:rPr lang="en-US" sz="2400" cap="none" dirty="0"/>
              <a:t>that we hear as </a:t>
            </a:r>
            <a:r>
              <a:rPr lang="en-US" sz="2400" b="1" cap="none" dirty="0">
                <a:solidFill>
                  <a:srgbClr val="FF0000"/>
                </a:solidFill>
              </a:rPr>
              <a:t>thunder</a:t>
            </a:r>
            <a:r>
              <a:rPr lang="en-US" sz="2400" cap="none" dirty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739" y="1247069"/>
            <a:ext cx="3942798" cy="46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2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4800" b="1" dirty="0"/>
              <a:t>Tornadoes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47675" y="1371599"/>
            <a:ext cx="7336787" cy="5057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A </a:t>
            </a:r>
            <a:r>
              <a:rPr lang="en-US" sz="2800" b="1" cap="none" dirty="0">
                <a:solidFill>
                  <a:srgbClr val="FF0000"/>
                </a:solidFill>
              </a:rPr>
              <a:t>TORNADO</a:t>
            </a:r>
            <a:r>
              <a:rPr lang="en-US" sz="2800" cap="none" dirty="0"/>
              <a:t> is a violent </a:t>
            </a:r>
            <a:r>
              <a:rPr lang="en-US" sz="2800" b="1" cap="none" dirty="0">
                <a:solidFill>
                  <a:srgbClr val="FF0000"/>
                </a:solidFill>
              </a:rPr>
              <a:t>rotating</a:t>
            </a:r>
            <a:r>
              <a:rPr lang="en-US" sz="2800" cap="none" dirty="0"/>
              <a:t> column of air extending from a thunderstorm to the ground. </a:t>
            </a:r>
          </a:p>
          <a:p>
            <a:pPr marL="9144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cap="none" dirty="0"/>
              <a:t>Air </a:t>
            </a:r>
            <a:r>
              <a:rPr lang="en-US" sz="2800" b="1" cap="none" dirty="0">
                <a:solidFill>
                  <a:srgbClr val="FF0000"/>
                </a:solidFill>
              </a:rPr>
              <a:t>rotates</a:t>
            </a:r>
            <a:r>
              <a:rPr lang="en-US" sz="2800" cap="none" dirty="0"/>
              <a:t> because of wind shear.</a:t>
            </a:r>
          </a:p>
          <a:p>
            <a:pPr marL="9144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b="1" cap="none" dirty="0">
                <a:solidFill>
                  <a:srgbClr val="FF0000"/>
                </a:solidFill>
              </a:rPr>
              <a:t>Faster</a:t>
            </a:r>
            <a:r>
              <a:rPr lang="en-US" sz="2800" cap="none" dirty="0"/>
              <a:t> spin makes a funnel cloud.</a:t>
            </a:r>
          </a:p>
          <a:p>
            <a:pPr marL="914400" indent="-457200">
              <a:lnSpc>
                <a:spcPct val="8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cap="none" dirty="0"/>
              <a:t>The funnel rotates and </a:t>
            </a:r>
            <a:r>
              <a:rPr lang="en-US" sz="2800" b="1" cap="none" dirty="0">
                <a:solidFill>
                  <a:srgbClr val="FF0000"/>
                </a:solidFill>
              </a:rPr>
              <a:t>touches down</a:t>
            </a:r>
            <a:r>
              <a:rPr lang="en-US" sz="2800" cap="none" dirty="0"/>
              <a:t>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cap="none" dirty="0"/>
              <a:t>More common in USA because </a:t>
            </a:r>
            <a:r>
              <a:rPr lang="en-US" sz="2800" b="1" cap="none" dirty="0">
                <a:solidFill>
                  <a:srgbClr val="FF0000"/>
                </a:solidFill>
              </a:rPr>
              <a:t>warm, moist </a:t>
            </a:r>
            <a:r>
              <a:rPr lang="en-US" sz="2800" cap="none" dirty="0"/>
              <a:t>air from the Gulf of Mexico meets </a:t>
            </a:r>
            <a:r>
              <a:rPr lang="en-US" sz="2800" b="1" cap="none" dirty="0">
                <a:solidFill>
                  <a:srgbClr val="FF0000"/>
                </a:solidFill>
              </a:rPr>
              <a:t>cool, dry </a:t>
            </a:r>
            <a:r>
              <a:rPr lang="en-US" sz="2800" cap="none" dirty="0"/>
              <a:t>air from Canada.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Most tornadoes form in </a:t>
            </a:r>
            <a:r>
              <a:rPr lang="en-US" sz="2800" b="1" cap="none" dirty="0">
                <a:solidFill>
                  <a:srgbClr val="FF0000"/>
                </a:solidFill>
              </a:rPr>
              <a:t>thunderstorms</a:t>
            </a:r>
            <a:r>
              <a:rPr lang="en-US" sz="2800" cap="none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Intensity</a:t>
            </a:r>
            <a:r>
              <a:rPr lang="en-US" sz="2800" cap="none" dirty="0"/>
              <a:t> determined using </a:t>
            </a:r>
            <a:r>
              <a:rPr lang="en-US" sz="2800" b="1" cap="none" dirty="0">
                <a:solidFill>
                  <a:srgbClr val="FF0000"/>
                </a:solidFill>
              </a:rPr>
              <a:t>Fujita scale </a:t>
            </a:r>
            <a:r>
              <a:rPr lang="en-US" sz="2800" cap="none" dirty="0"/>
              <a:t>– based on damage.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12294" name="Picture 9" descr="Tornad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4462" y="533400"/>
            <a:ext cx="8016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hlinkClick r:id="rId3"/>
          </p:cNvPr>
          <p:cNvSpPr txBox="1"/>
          <p:nvPr/>
        </p:nvSpPr>
        <p:spPr>
          <a:xfrm>
            <a:off x="8586150" y="5562601"/>
            <a:ext cx="269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hlinkClick r:id="rId3"/>
              </a:rPr>
              <a:t>TORNADO!</a:t>
            </a:r>
            <a:endParaRPr lang="en-US" sz="2800" b="1" i="1" dirty="0"/>
          </a:p>
        </p:txBody>
      </p:sp>
      <p:pic>
        <p:nvPicPr>
          <p:cNvPr id="12297" name="Picture 9" descr="http://www.eo.ucar.edu/kids/dangerwx/images/shea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58400" y="533401"/>
            <a:ext cx="1371600" cy="13716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2299" name="Picture 11" descr="http://www.eo.ucar.edu/kids/dangerwx/images/torn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43950" y="2038351"/>
            <a:ext cx="1752600" cy="12170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2301" name="Picture 13" descr="http://www.eo.ucar.edu/kids/dangerwx/images/torn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48875" y="3388783"/>
            <a:ext cx="1381125" cy="16954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133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3775" y="618517"/>
            <a:ext cx="5429875" cy="3077183"/>
          </a:xfrm>
        </p:spPr>
        <p:txBody>
          <a:bodyPr>
            <a:normAutofit/>
          </a:bodyPr>
          <a:lstStyle/>
          <a:p>
            <a:r>
              <a:rPr lang="en-US" sz="4400" b="1" dirty="0"/>
              <a:t>Fujita Scale:  Tornado Damage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1" y="395505"/>
            <a:ext cx="5167312" cy="62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Winter Storms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3695701"/>
            <a:ext cx="10972800" cy="3000374"/>
          </a:xfrm>
        </p:spPr>
        <p:txBody>
          <a:bodyPr>
            <a:normAutofit fontScale="92500"/>
          </a:bodyPr>
          <a:lstStyle/>
          <a:p>
            <a:r>
              <a:rPr lang="en-US" sz="2800" b="1" cap="none" dirty="0">
                <a:solidFill>
                  <a:srgbClr val="FF0000"/>
                </a:solidFill>
              </a:rPr>
              <a:t>Energy</a:t>
            </a:r>
            <a:r>
              <a:rPr lang="en-US" sz="2800" cap="none" dirty="0"/>
              <a:t> from the </a:t>
            </a:r>
            <a:r>
              <a:rPr lang="en-US" sz="2800" b="1" cap="none" dirty="0">
                <a:solidFill>
                  <a:srgbClr val="FF0000"/>
                </a:solidFill>
              </a:rPr>
              <a:t>clash</a:t>
            </a:r>
            <a:r>
              <a:rPr lang="en-US" sz="2800" cap="none" dirty="0"/>
              <a:t> of two air masses of different temperatures and moisture levels. </a:t>
            </a:r>
          </a:p>
          <a:p>
            <a:r>
              <a:rPr lang="en-US" sz="2800" cap="none" dirty="0"/>
              <a:t>Form when an air mass of </a:t>
            </a:r>
            <a:r>
              <a:rPr lang="en-US" sz="2800" b="1" cap="none" dirty="0">
                <a:solidFill>
                  <a:srgbClr val="FF0000"/>
                </a:solidFill>
              </a:rPr>
              <a:t>cold, dry</a:t>
            </a:r>
            <a:r>
              <a:rPr lang="en-US" sz="2800" cap="none" dirty="0"/>
              <a:t>, Canadian air moves </a:t>
            </a:r>
            <a:r>
              <a:rPr lang="en-US" sz="2800" b="1" cap="none" dirty="0">
                <a:solidFill>
                  <a:srgbClr val="FF0000"/>
                </a:solidFill>
              </a:rPr>
              <a:t>south</a:t>
            </a:r>
            <a:r>
              <a:rPr lang="en-US" sz="2800" cap="none" dirty="0"/>
              <a:t> and interacts with a </a:t>
            </a:r>
            <a:r>
              <a:rPr lang="en-US" sz="2800" b="1" cap="none" dirty="0">
                <a:solidFill>
                  <a:srgbClr val="FF0000"/>
                </a:solidFill>
              </a:rPr>
              <a:t>warm, moist </a:t>
            </a:r>
            <a:r>
              <a:rPr lang="en-US" sz="2800" cap="none" dirty="0"/>
              <a:t>air mass moving </a:t>
            </a:r>
            <a:r>
              <a:rPr lang="en-US" sz="2800" b="1" cap="none" dirty="0">
                <a:solidFill>
                  <a:srgbClr val="FF0000"/>
                </a:solidFill>
              </a:rPr>
              <a:t>north</a:t>
            </a:r>
            <a:r>
              <a:rPr lang="en-US" sz="2800" cap="none" dirty="0"/>
              <a:t> from the Gulf of Mexico. </a:t>
            </a:r>
          </a:p>
          <a:p>
            <a:r>
              <a:rPr lang="en-US" sz="2800" b="1" cap="none" dirty="0">
                <a:solidFill>
                  <a:srgbClr val="FF0000"/>
                </a:solidFill>
              </a:rPr>
              <a:t>Low</a:t>
            </a:r>
            <a:r>
              <a:rPr lang="en-US" sz="2800" cap="none" dirty="0"/>
              <a:t> pressure system – the </a:t>
            </a:r>
            <a:r>
              <a:rPr lang="en-US" sz="2800" b="1" cap="none" dirty="0">
                <a:solidFill>
                  <a:srgbClr val="FF0000"/>
                </a:solidFill>
              </a:rPr>
              <a:t>lower</a:t>
            </a:r>
            <a:r>
              <a:rPr lang="en-US" sz="2800" cap="none" dirty="0"/>
              <a:t> the pressure, the </a:t>
            </a:r>
            <a:r>
              <a:rPr lang="en-US" sz="2800" b="1" cap="none" dirty="0">
                <a:solidFill>
                  <a:srgbClr val="FF0000"/>
                </a:solidFill>
              </a:rPr>
              <a:t>worse</a:t>
            </a:r>
            <a:r>
              <a:rPr lang="en-US" sz="2800" cap="none" dirty="0"/>
              <a:t> the storm.</a:t>
            </a:r>
          </a:p>
        </p:txBody>
      </p:sp>
      <p:pic>
        <p:nvPicPr>
          <p:cNvPr id="86018" name="Picture 2" descr="Precipitation Ch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371600"/>
            <a:ext cx="5334000" cy="2324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162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Hurricanes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556386"/>
            <a:ext cx="6781800" cy="42063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Form</a:t>
            </a:r>
            <a:r>
              <a:rPr lang="en-US" sz="2800" cap="none" dirty="0"/>
              <a:t> over really </a:t>
            </a:r>
            <a:r>
              <a:rPr lang="en-US" sz="2800" b="1" cap="none" dirty="0">
                <a:solidFill>
                  <a:srgbClr val="FF0000"/>
                </a:solidFill>
              </a:rPr>
              <a:t>warm</a:t>
            </a:r>
            <a:r>
              <a:rPr lang="en-US" sz="2800" cap="none" dirty="0"/>
              <a:t> ocean water-  80°F or warmer.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Energy</a:t>
            </a:r>
            <a:r>
              <a:rPr lang="en-US" sz="2800" cap="none" dirty="0"/>
              <a:t> from warm ocean waters </a:t>
            </a:r>
            <a:r>
              <a:rPr lang="en-US" sz="2800" b="1" cap="none" dirty="0">
                <a:solidFill>
                  <a:srgbClr val="FF0000"/>
                </a:solidFill>
              </a:rPr>
              <a:t>forms</a:t>
            </a:r>
            <a:r>
              <a:rPr lang="en-US" sz="2800" cap="none" dirty="0"/>
              <a:t> a center of </a:t>
            </a:r>
            <a:r>
              <a:rPr lang="en-US" sz="2800" b="1" cap="none" dirty="0">
                <a:solidFill>
                  <a:srgbClr val="FF0000"/>
                </a:solidFill>
              </a:rPr>
              <a:t>low</a:t>
            </a:r>
            <a:r>
              <a:rPr lang="en-US" sz="2800" cap="none" dirty="0"/>
              <a:t> pressure.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Latent heat </a:t>
            </a:r>
            <a:r>
              <a:rPr lang="en-US" sz="2800" cap="none" dirty="0"/>
              <a:t>from evaporation and condensation </a:t>
            </a:r>
            <a:r>
              <a:rPr lang="en-US" sz="2800" b="1" cap="none" dirty="0">
                <a:solidFill>
                  <a:srgbClr val="FF0000"/>
                </a:solidFill>
              </a:rPr>
              <a:t>feeds</a:t>
            </a:r>
            <a:r>
              <a:rPr lang="en-US" sz="2800" cap="none" dirty="0"/>
              <a:t> storms.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Higher</a:t>
            </a:r>
            <a:r>
              <a:rPr lang="en-US" sz="2800" cap="none" dirty="0"/>
              <a:t> temperatures, </a:t>
            </a:r>
            <a:r>
              <a:rPr lang="en-US" sz="2800" b="1" cap="none" dirty="0">
                <a:solidFill>
                  <a:srgbClr val="FF0000"/>
                </a:solidFill>
              </a:rPr>
              <a:t>more</a:t>
            </a:r>
            <a:r>
              <a:rPr lang="en-US" sz="2800" cap="none" dirty="0"/>
              <a:t> evaporation, </a:t>
            </a:r>
            <a:r>
              <a:rPr lang="en-US" sz="2800" b="1" cap="none" dirty="0">
                <a:solidFill>
                  <a:srgbClr val="FF0000"/>
                </a:solidFill>
              </a:rPr>
              <a:t>more</a:t>
            </a:r>
            <a:r>
              <a:rPr lang="en-US" sz="2800" cap="none" dirty="0"/>
              <a:t> energy!</a:t>
            </a:r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915" y="1809750"/>
            <a:ext cx="4503174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83864" cy="196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8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Hurricanes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517058"/>
            <a:ext cx="6781800" cy="424569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Form</a:t>
            </a:r>
            <a:r>
              <a:rPr lang="en-US" sz="2800" cap="none" dirty="0"/>
              <a:t> in </a:t>
            </a:r>
            <a:r>
              <a:rPr lang="en-US" sz="2800" b="1" cap="none" dirty="0">
                <a:solidFill>
                  <a:srgbClr val="FF0000"/>
                </a:solidFill>
              </a:rPr>
              <a:t>tropical</a:t>
            </a:r>
            <a:r>
              <a:rPr lang="en-US" sz="2800" cap="none" dirty="0"/>
              <a:t> regions, north and south of the equator.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b="1" cap="none" dirty="0">
                <a:solidFill>
                  <a:srgbClr val="FF0000"/>
                </a:solidFill>
              </a:rPr>
              <a:t>Coriolis</a:t>
            </a:r>
            <a:r>
              <a:rPr lang="en-US" sz="2800" cap="none" dirty="0"/>
              <a:t> force creates the </a:t>
            </a:r>
            <a:r>
              <a:rPr lang="en-US" sz="2800" b="1" cap="none" dirty="0">
                <a:solidFill>
                  <a:srgbClr val="FF0000"/>
                </a:solidFill>
              </a:rPr>
              <a:t>spin</a:t>
            </a:r>
            <a:r>
              <a:rPr lang="en-US" sz="2800" cap="none" dirty="0"/>
              <a:t> in the hurricane.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Hurricanes rotate in a </a:t>
            </a:r>
            <a:r>
              <a:rPr lang="en-US" sz="2800" b="1" cap="none" dirty="0">
                <a:solidFill>
                  <a:srgbClr val="FF0000"/>
                </a:solidFill>
              </a:rPr>
              <a:t>counter-</a:t>
            </a:r>
            <a:r>
              <a:rPr lang="en-US" sz="2800" b="1" cap="none" dirty="0" err="1">
                <a:solidFill>
                  <a:srgbClr val="FF0000"/>
                </a:solidFill>
              </a:rPr>
              <a:t>clockwse</a:t>
            </a:r>
            <a:r>
              <a:rPr lang="en-US" sz="2800" cap="none" dirty="0"/>
              <a:t> direction (Northern hemisphere) around the </a:t>
            </a:r>
            <a:r>
              <a:rPr lang="en-US" sz="2800" b="1" cap="none" dirty="0">
                <a:solidFill>
                  <a:srgbClr val="FF0000"/>
                </a:solidFill>
              </a:rPr>
              <a:t>low</a:t>
            </a:r>
            <a:r>
              <a:rPr lang="en-US" sz="2800" cap="none" dirty="0"/>
              <a:t> pressure center called the "</a:t>
            </a:r>
            <a:r>
              <a:rPr lang="en-US" sz="2800" b="1" cap="none" dirty="0">
                <a:solidFill>
                  <a:srgbClr val="FF0000"/>
                </a:solidFill>
              </a:rPr>
              <a:t>eye</a:t>
            </a:r>
            <a:r>
              <a:rPr lang="en-US" sz="2800" cap="none" dirty="0"/>
              <a:t>." </a:t>
            </a:r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915" y="1809750"/>
            <a:ext cx="4503174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16309"/>
            <a:ext cx="2083864" cy="196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7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Hurricane Formation AND Movement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9575" y="4274820"/>
            <a:ext cx="11172825" cy="242125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Move in generally predictable patterns.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Generally form in the </a:t>
            </a:r>
            <a:r>
              <a:rPr lang="en-US" sz="2800" b="1" cap="none" dirty="0">
                <a:solidFill>
                  <a:srgbClr val="FF0000"/>
                </a:solidFill>
              </a:rPr>
              <a:t>trade wind belts </a:t>
            </a:r>
            <a:r>
              <a:rPr lang="en-US" sz="2800" cap="none" dirty="0"/>
              <a:t>and move eastward.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As they come close to </a:t>
            </a:r>
            <a:r>
              <a:rPr lang="en-US" sz="2800" b="1" cap="none" dirty="0">
                <a:solidFill>
                  <a:srgbClr val="FF0000"/>
                </a:solidFill>
              </a:rPr>
              <a:t>land</a:t>
            </a:r>
            <a:r>
              <a:rPr lang="en-US" sz="2800" cap="none" dirty="0"/>
              <a:t>, they tend to </a:t>
            </a:r>
            <a:r>
              <a:rPr lang="en-US" sz="2800" b="1" cap="none" dirty="0">
                <a:solidFill>
                  <a:srgbClr val="FF0000"/>
                </a:solidFill>
              </a:rPr>
              <a:t>turn toward </a:t>
            </a:r>
            <a:r>
              <a:rPr lang="en-US" sz="2800" cap="none" dirty="0"/>
              <a:t>the </a:t>
            </a:r>
            <a:r>
              <a:rPr lang="en-US" sz="2800" b="1" cap="none" dirty="0">
                <a:solidFill>
                  <a:srgbClr val="FF0000"/>
                </a:solidFill>
              </a:rPr>
              <a:t>poles</a:t>
            </a:r>
            <a:r>
              <a:rPr lang="en-US" sz="2800" cap="none" dirty="0"/>
              <a:t> and then are caught in the prevailing </a:t>
            </a:r>
            <a:r>
              <a:rPr lang="en-US" sz="2800" b="1" cap="none" dirty="0">
                <a:solidFill>
                  <a:srgbClr val="FF0000"/>
                </a:solidFill>
              </a:rPr>
              <a:t>Westerly</a:t>
            </a:r>
            <a:r>
              <a:rPr lang="en-US" sz="2800" cap="none" dirty="0"/>
              <a:t> winds.</a:t>
            </a:r>
          </a:p>
        </p:txBody>
      </p:sp>
      <p:pic>
        <p:nvPicPr>
          <p:cNvPr id="14344" name="Picture 8" descr="http://3.bp.blogspot.com/-iDKf8sdp3Q8/UoKSPkYMlPI/AAAAAAAAEdQ/BByf_cYC3NY/s1600/whe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43000"/>
            <a:ext cx="5334000" cy="2667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0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Hurricane Formation AND Movement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9575" y="4320540"/>
            <a:ext cx="11172825" cy="237553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Many form from </a:t>
            </a:r>
            <a:r>
              <a:rPr lang="en-US" sz="2800" b="1" cap="none" dirty="0">
                <a:solidFill>
                  <a:srgbClr val="FF0000"/>
                </a:solidFill>
              </a:rPr>
              <a:t>hot air </a:t>
            </a:r>
            <a:r>
              <a:rPr lang="en-US" sz="2800" cap="none" dirty="0"/>
              <a:t>that blows westward from the </a:t>
            </a:r>
            <a:r>
              <a:rPr lang="en-US" sz="2800" b="1" cap="none" dirty="0">
                <a:solidFill>
                  <a:srgbClr val="FF0000"/>
                </a:solidFill>
              </a:rPr>
              <a:t>Sahara</a:t>
            </a:r>
            <a:r>
              <a:rPr lang="en-US" sz="2800" cap="none" dirty="0"/>
              <a:t> desert over the </a:t>
            </a:r>
            <a:r>
              <a:rPr lang="en-US" sz="2800" b="1" cap="none" dirty="0">
                <a:solidFill>
                  <a:srgbClr val="FF0000"/>
                </a:solidFill>
              </a:rPr>
              <a:t>Atlantic</a:t>
            </a:r>
            <a:r>
              <a:rPr lang="en-US" sz="2800" cap="none" dirty="0"/>
              <a:t> ocean.  Air rises over the ocean and a low pressure system forms.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2800" cap="none" dirty="0"/>
              <a:t>Hurricanes from in </a:t>
            </a:r>
            <a:r>
              <a:rPr lang="en-US" sz="2800" b="1" cap="none" dirty="0">
                <a:solidFill>
                  <a:srgbClr val="FF0000"/>
                </a:solidFill>
              </a:rPr>
              <a:t>Pacific</a:t>
            </a:r>
            <a:r>
              <a:rPr lang="en-US" sz="2800" cap="none" dirty="0"/>
              <a:t> and </a:t>
            </a:r>
            <a:r>
              <a:rPr lang="en-US" sz="2800" b="1" cap="none" dirty="0">
                <a:solidFill>
                  <a:srgbClr val="FF0000"/>
                </a:solidFill>
              </a:rPr>
              <a:t>Indian</a:t>
            </a:r>
            <a:r>
              <a:rPr lang="en-US" sz="2800" cap="none" dirty="0"/>
              <a:t> </a:t>
            </a:r>
            <a:r>
              <a:rPr lang="en-US" sz="2800" cap="none" dirty="0" smtClean="0"/>
              <a:t>oceans </a:t>
            </a:r>
            <a:r>
              <a:rPr lang="en-US" sz="2800" cap="none" dirty="0"/>
              <a:t>called </a:t>
            </a:r>
            <a:r>
              <a:rPr lang="en-US" sz="2800" b="1" cap="none" dirty="0">
                <a:solidFill>
                  <a:srgbClr val="FF0000"/>
                </a:solidFill>
              </a:rPr>
              <a:t>Typhoons</a:t>
            </a:r>
            <a:r>
              <a:rPr lang="en-US" sz="2800" cap="none" dirty="0"/>
              <a:t> and </a:t>
            </a:r>
            <a:r>
              <a:rPr lang="en-US" sz="2800" b="1" cap="none" dirty="0">
                <a:solidFill>
                  <a:srgbClr val="FF0000"/>
                </a:solidFill>
              </a:rPr>
              <a:t>Cyclones</a:t>
            </a:r>
            <a:r>
              <a:rPr lang="en-US" sz="2800" cap="none" dirty="0"/>
              <a:t>.</a:t>
            </a:r>
          </a:p>
        </p:txBody>
      </p:sp>
      <p:pic>
        <p:nvPicPr>
          <p:cNvPr id="14344" name="Picture 8" descr="http://3.bp.blogspot.com/-iDKf8sdp3Q8/UoKSPkYMlPI/AAAAAAAAEdQ/BByf_cYC3NY/s1600/whe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43000"/>
            <a:ext cx="5334000" cy="2667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092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1" dirty="0"/>
              <a:t>Hurricane Damage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371600"/>
            <a:ext cx="7010400" cy="5486400"/>
          </a:xfrm>
        </p:spPr>
        <p:txBody>
          <a:bodyPr>
            <a:normAutofit/>
          </a:bodyPr>
          <a:lstStyle/>
          <a:p>
            <a:r>
              <a:rPr lang="en-US" sz="2800" b="1" cap="none" dirty="0">
                <a:solidFill>
                  <a:srgbClr val="FF0000"/>
                </a:solidFill>
              </a:rPr>
              <a:t>Wind</a:t>
            </a:r>
            <a:r>
              <a:rPr lang="en-US" sz="2800" b="1" cap="none" dirty="0"/>
              <a:t> </a:t>
            </a:r>
            <a:r>
              <a:rPr lang="en-US" sz="2800" cap="none" dirty="0"/>
              <a:t>damage:  </a:t>
            </a:r>
          </a:p>
          <a:p>
            <a:pPr lvl="1"/>
            <a:r>
              <a:rPr lang="en-US" sz="2800" cap="none" dirty="0"/>
              <a:t>Can destroy buildings and homes</a:t>
            </a:r>
          </a:p>
          <a:p>
            <a:pPr lvl="1"/>
            <a:r>
              <a:rPr lang="en-US" sz="2800" cap="none" dirty="0"/>
              <a:t>Debris (signs, roofing material, siding, etc.) become flying missiles in hurricanes. </a:t>
            </a:r>
          </a:p>
          <a:p>
            <a:r>
              <a:rPr lang="en-US" sz="2800" b="1" cap="none" dirty="0">
                <a:solidFill>
                  <a:srgbClr val="FF0000"/>
                </a:solidFill>
              </a:rPr>
              <a:t>Flood</a:t>
            </a:r>
            <a:r>
              <a:rPr lang="en-US" sz="2800" b="1" cap="none" dirty="0"/>
              <a:t> </a:t>
            </a:r>
            <a:r>
              <a:rPr lang="en-US" sz="2800" cap="none" dirty="0"/>
              <a:t>damage:</a:t>
            </a:r>
          </a:p>
          <a:p>
            <a:pPr lvl="1"/>
            <a:r>
              <a:rPr lang="en-US" sz="2800" cap="none" dirty="0"/>
              <a:t>Torrential rains often in excess of six inches can produce deadly and destructive floods.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950" y="471487"/>
            <a:ext cx="3981450" cy="2676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3876676"/>
            <a:ext cx="3924827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1" dirty="0"/>
              <a:t>Hurricane Damage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874520"/>
            <a:ext cx="7010400" cy="4617720"/>
          </a:xfrm>
        </p:spPr>
        <p:txBody>
          <a:bodyPr>
            <a:normAutofit/>
          </a:bodyPr>
          <a:lstStyle/>
          <a:p>
            <a:r>
              <a:rPr lang="en-US" sz="2800" b="1" cap="none" dirty="0">
                <a:solidFill>
                  <a:srgbClr val="FF0000"/>
                </a:solidFill>
              </a:rPr>
              <a:t>Storm surge </a:t>
            </a:r>
            <a:r>
              <a:rPr lang="en-US" sz="2800" cap="none" dirty="0"/>
              <a:t>damage:  </a:t>
            </a:r>
          </a:p>
          <a:p>
            <a:pPr lvl="1"/>
            <a:r>
              <a:rPr lang="en-US" sz="2800" cap="none" dirty="0"/>
              <a:t>Accounts for </a:t>
            </a:r>
            <a:r>
              <a:rPr lang="en-US" sz="2800" b="1" cap="none" dirty="0">
                <a:solidFill>
                  <a:srgbClr val="FF0000"/>
                </a:solidFill>
              </a:rPr>
              <a:t>90% </a:t>
            </a:r>
            <a:r>
              <a:rPr lang="en-US" sz="2800" cap="none" dirty="0"/>
              <a:t>of all hurricane deaths</a:t>
            </a:r>
          </a:p>
          <a:p>
            <a:pPr lvl="1"/>
            <a:r>
              <a:rPr lang="en-US" sz="2800" cap="none" dirty="0"/>
              <a:t>Large dome of water often 50 to 100 miles wide that sweeps across the coastline near where a hurricane makes landfall.</a:t>
            </a:r>
          </a:p>
          <a:p>
            <a:pPr lvl="1"/>
            <a:r>
              <a:rPr lang="en-US" sz="2800" cap="none" dirty="0"/>
              <a:t>The </a:t>
            </a:r>
            <a:r>
              <a:rPr lang="en-US" sz="2800" b="1" cap="none" dirty="0">
                <a:solidFill>
                  <a:srgbClr val="FF0000"/>
                </a:solidFill>
              </a:rPr>
              <a:t>stronger</a:t>
            </a:r>
            <a:r>
              <a:rPr lang="en-US" sz="2800" cap="none" dirty="0"/>
              <a:t> the hurricane and the </a:t>
            </a:r>
            <a:r>
              <a:rPr lang="en-US" sz="2800" b="1" cap="none" dirty="0">
                <a:solidFill>
                  <a:srgbClr val="FF0000"/>
                </a:solidFill>
              </a:rPr>
              <a:t>shallower</a:t>
            </a:r>
            <a:r>
              <a:rPr lang="en-US" sz="2800" cap="none" dirty="0"/>
              <a:t> the offshore water, the </a:t>
            </a:r>
            <a:r>
              <a:rPr lang="en-US" sz="2800" b="1" cap="none" dirty="0">
                <a:solidFill>
                  <a:srgbClr val="FF0000"/>
                </a:solidFill>
              </a:rPr>
              <a:t>higher</a:t>
            </a:r>
            <a:r>
              <a:rPr lang="en-US" sz="2800" cap="none" dirty="0"/>
              <a:t> the surge is.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839" y="3188970"/>
            <a:ext cx="3943350" cy="262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828" y="342900"/>
            <a:ext cx="54102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8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126" y="113692"/>
            <a:ext cx="4563100" cy="4029683"/>
          </a:xfrm>
        </p:spPr>
        <p:txBody>
          <a:bodyPr>
            <a:normAutofit/>
          </a:bodyPr>
          <a:lstStyle/>
          <a:p>
            <a:r>
              <a:rPr lang="en-US" sz="4800" b="1" dirty="0"/>
              <a:t>Classifying Hurricanes</a:t>
            </a:r>
          </a:p>
        </p:txBody>
      </p:sp>
      <p:pic>
        <p:nvPicPr>
          <p:cNvPr id="52226" name="Picture 2" descr="http://www.vrml.k12.la.us/weather/quizzes/other/SaffirScal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4450" y="1238250"/>
            <a:ext cx="6197600" cy="464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496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Energy in the Atmosphere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73004" y="1885950"/>
            <a:ext cx="6089745" cy="4419600"/>
          </a:xfrm>
        </p:spPr>
        <p:txBody>
          <a:bodyPr>
            <a:noAutofit/>
          </a:bodyPr>
          <a:lstStyle/>
          <a:p>
            <a:r>
              <a:rPr lang="en-US" sz="2400" b="1" cap="none" dirty="0">
                <a:solidFill>
                  <a:srgbClr val="FF0000"/>
                </a:solidFill>
              </a:rPr>
              <a:t>Global</a:t>
            </a:r>
            <a:r>
              <a:rPr lang="en-US" sz="2400" cap="none" dirty="0"/>
              <a:t> average surface temperature rose about </a:t>
            </a:r>
            <a:r>
              <a:rPr lang="en-US" sz="2400" b="1" cap="none" dirty="0">
                <a:solidFill>
                  <a:srgbClr val="FF0000"/>
                </a:solidFill>
              </a:rPr>
              <a:t>1.6°F </a:t>
            </a:r>
            <a:r>
              <a:rPr lang="en-US" sz="2400" cap="none" dirty="0"/>
              <a:t>between 1906 and 2005 .</a:t>
            </a:r>
          </a:p>
          <a:p>
            <a:r>
              <a:rPr lang="en-US" sz="2400" cap="none" dirty="0"/>
              <a:t>Sources of heat:</a:t>
            </a:r>
          </a:p>
          <a:p>
            <a:pPr lvl="1"/>
            <a:r>
              <a:rPr lang="en-US" sz="2400" b="1" cap="none" dirty="0">
                <a:solidFill>
                  <a:srgbClr val="FF0000"/>
                </a:solidFill>
              </a:rPr>
              <a:t>Greenhouse effect-</a:t>
            </a:r>
            <a:r>
              <a:rPr lang="en-US" sz="2400" cap="none" dirty="0"/>
              <a:t> anthropogenic or naturally occurring</a:t>
            </a:r>
          </a:p>
          <a:p>
            <a:pPr lvl="1"/>
            <a:r>
              <a:rPr lang="en-US" sz="2400" b="1" cap="none" dirty="0">
                <a:solidFill>
                  <a:srgbClr val="FF0000"/>
                </a:solidFill>
              </a:rPr>
              <a:t>Latent heat </a:t>
            </a:r>
            <a:r>
              <a:rPr lang="en-US" sz="2400" cap="none" dirty="0"/>
              <a:t>– increased evaporation/condensation due to increased temperature</a:t>
            </a:r>
          </a:p>
          <a:p>
            <a:r>
              <a:rPr lang="en-US" sz="2400" cap="none" dirty="0"/>
              <a:t>Increase in </a:t>
            </a:r>
            <a:r>
              <a:rPr lang="en-US" sz="2400" b="1" cap="none" dirty="0">
                <a:solidFill>
                  <a:srgbClr val="FF0000"/>
                </a:solidFill>
              </a:rPr>
              <a:t>energy</a:t>
            </a:r>
            <a:r>
              <a:rPr lang="en-US" sz="2400" cap="none" dirty="0"/>
              <a:t> provides </a:t>
            </a:r>
            <a:r>
              <a:rPr lang="en-US" sz="2400" b="1" cap="none" dirty="0">
                <a:solidFill>
                  <a:srgbClr val="FF0000"/>
                </a:solidFill>
              </a:rPr>
              <a:t>more</a:t>
            </a:r>
            <a:r>
              <a:rPr lang="en-US" sz="2400" cap="none" dirty="0"/>
              <a:t> </a:t>
            </a:r>
            <a:r>
              <a:rPr lang="en-US" sz="2400" b="1" cap="none" dirty="0">
                <a:solidFill>
                  <a:srgbClr val="FF0000"/>
                </a:solidFill>
              </a:rPr>
              <a:t>energy</a:t>
            </a:r>
            <a:r>
              <a:rPr lang="en-US" sz="2400" cap="none" dirty="0"/>
              <a:t> for storms.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5675" y="2012095"/>
            <a:ext cx="3788306" cy="283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05675" y="4850799"/>
            <a:ext cx="3810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b="1" i="1" dirty="0"/>
              <a:t>Global warming leads to more extreme weather because there is more energy in the atmosphere.</a:t>
            </a:r>
          </a:p>
        </p:txBody>
      </p:sp>
    </p:spTree>
    <p:extLst>
      <p:ext uri="{BB962C8B-B14F-4D97-AF65-F5344CB8AC3E}">
        <p14:creationId xmlns:p14="http://schemas.microsoft.com/office/powerpoint/2010/main" val="3828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809625"/>
            <a:ext cx="9144000" cy="838200"/>
          </a:xfrm>
        </p:spPr>
        <p:txBody>
          <a:bodyPr>
            <a:noAutofit/>
          </a:bodyPr>
          <a:lstStyle/>
          <a:p>
            <a:r>
              <a:rPr lang="en-US" sz="4000" b="1" dirty="0"/>
              <a:t>Global Warming and Extreme Weather</a:t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47699" y="1647825"/>
            <a:ext cx="6867525" cy="4857749"/>
          </a:xfrm>
        </p:spPr>
        <p:txBody>
          <a:bodyPr>
            <a:normAutofit lnSpcReduction="10000"/>
          </a:bodyPr>
          <a:lstStyle/>
          <a:p>
            <a:r>
              <a:rPr lang="en-US" sz="2800" cap="none" dirty="0"/>
              <a:t>Global warming is making </a:t>
            </a:r>
            <a:r>
              <a:rPr lang="en-US" sz="2800" b="1" cap="none" dirty="0">
                <a:solidFill>
                  <a:srgbClr val="FF0000"/>
                </a:solidFill>
              </a:rPr>
              <a:t>hot</a:t>
            </a:r>
            <a:r>
              <a:rPr lang="en-US" sz="2800" cap="none" dirty="0"/>
              <a:t> days </a:t>
            </a:r>
            <a:r>
              <a:rPr lang="en-US" sz="2800" b="1" cap="none" dirty="0">
                <a:solidFill>
                  <a:srgbClr val="FF0000"/>
                </a:solidFill>
              </a:rPr>
              <a:t>hotter</a:t>
            </a:r>
            <a:r>
              <a:rPr lang="en-US" sz="2800" cap="none" dirty="0"/>
              <a:t>, rainfall and flooding </a:t>
            </a:r>
            <a:r>
              <a:rPr lang="en-US" sz="2800" b="1" cap="none" dirty="0">
                <a:solidFill>
                  <a:srgbClr val="FF0000"/>
                </a:solidFill>
              </a:rPr>
              <a:t>heavier</a:t>
            </a:r>
            <a:r>
              <a:rPr lang="en-US" sz="2800" cap="none" dirty="0"/>
              <a:t>, hurricanes </a:t>
            </a:r>
            <a:r>
              <a:rPr lang="en-US" sz="2800" b="1" cap="none" dirty="0">
                <a:solidFill>
                  <a:srgbClr val="FF0000"/>
                </a:solidFill>
              </a:rPr>
              <a:t>stronger</a:t>
            </a:r>
            <a:r>
              <a:rPr lang="en-US" sz="2800" cap="none" dirty="0"/>
              <a:t>, and droughts </a:t>
            </a:r>
            <a:r>
              <a:rPr lang="en-US" sz="2800" b="1" cap="none" dirty="0">
                <a:solidFill>
                  <a:srgbClr val="FF0000"/>
                </a:solidFill>
              </a:rPr>
              <a:t>more severe</a:t>
            </a:r>
            <a:r>
              <a:rPr lang="en-US" sz="2800" cap="none" dirty="0"/>
              <a:t>. </a:t>
            </a:r>
          </a:p>
          <a:p>
            <a:r>
              <a:rPr lang="en-US" sz="2800" cap="none" dirty="0"/>
              <a:t>This intensification of weather and climate extremes is a result of </a:t>
            </a:r>
            <a:r>
              <a:rPr lang="en-US" sz="2800" b="1" cap="none" dirty="0">
                <a:solidFill>
                  <a:srgbClr val="FF0000"/>
                </a:solidFill>
              </a:rPr>
              <a:t>more energy </a:t>
            </a:r>
            <a:r>
              <a:rPr lang="en-US" sz="2800" cap="none" dirty="0"/>
              <a:t>in the </a:t>
            </a:r>
            <a:r>
              <a:rPr lang="en-US" sz="2800" b="1" cap="none" dirty="0">
                <a:solidFill>
                  <a:srgbClr val="FF0000"/>
                </a:solidFill>
              </a:rPr>
              <a:t>atmosphere</a:t>
            </a:r>
            <a:r>
              <a:rPr lang="en-US" sz="2800" cap="none" dirty="0"/>
              <a:t>.</a:t>
            </a:r>
          </a:p>
          <a:p>
            <a:r>
              <a:rPr lang="en-US" sz="2800" cap="none" dirty="0"/>
              <a:t> It is also causing </a:t>
            </a:r>
            <a:r>
              <a:rPr lang="en-US" sz="2800" b="1" cap="none" dirty="0">
                <a:solidFill>
                  <a:srgbClr val="FF0000"/>
                </a:solidFill>
              </a:rPr>
              <a:t>dangerous</a:t>
            </a:r>
            <a:r>
              <a:rPr lang="en-US" sz="2800" cap="none" dirty="0"/>
              <a:t> changes to the landscape of our world, adding </a:t>
            </a:r>
            <a:r>
              <a:rPr lang="en-US" sz="2800" b="1" cap="none" dirty="0">
                <a:solidFill>
                  <a:srgbClr val="FF0000"/>
                </a:solidFill>
              </a:rPr>
              <a:t>stress</a:t>
            </a:r>
            <a:r>
              <a:rPr lang="en-US" sz="2800" cap="none" dirty="0"/>
              <a:t> to wildlife species and their habitat.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0051" y="1380227"/>
            <a:ext cx="3819526" cy="512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525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Global Warming AND Water Vapor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2880360"/>
            <a:ext cx="8201650" cy="3825240"/>
          </a:xfrm>
        </p:spPr>
        <p:txBody>
          <a:bodyPr>
            <a:normAutofit/>
          </a:bodyPr>
          <a:lstStyle/>
          <a:p>
            <a:r>
              <a:rPr lang="en-US" sz="2800" b="1" cap="none" dirty="0">
                <a:solidFill>
                  <a:srgbClr val="FF0000"/>
                </a:solidFill>
              </a:rPr>
              <a:t>Warmer</a:t>
            </a:r>
            <a:r>
              <a:rPr lang="en-US" sz="2800" cap="none" dirty="0"/>
              <a:t> atmosphere holds </a:t>
            </a:r>
            <a:r>
              <a:rPr lang="en-US" sz="2800" b="1" cap="none" dirty="0">
                <a:solidFill>
                  <a:srgbClr val="FF0000"/>
                </a:solidFill>
              </a:rPr>
              <a:t>more</a:t>
            </a:r>
            <a:r>
              <a:rPr lang="en-US" sz="2800" cap="none" dirty="0"/>
              <a:t> water vapor.</a:t>
            </a:r>
          </a:p>
          <a:p>
            <a:r>
              <a:rPr lang="en-US" sz="2800" cap="none" dirty="0"/>
              <a:t>Water vapor is a powerful </a:t>
            </a:r>
            <a:r>
              <a:rPr lang="en-US" sz="2800" b="1" cap="none" dirty="0">
                <a:solidFill>
                  <a:srgbClr val="FF0000"/>
                </a:solidFill>
              </a:rPr>
              <a:t>greenhouse</a:t>
            </a:r>
            <a:r>
              <a:rPr lang="en-US" sz="2800" cap="none" dirty="0"/>
              <a:t> gas.</a:t>
            </a:r>
          </a:p>
          <a:p>
            <a:r>
              <a:rPr lang="en-US" sz="2800" cap="none" dirty="0"/>
              <a:t>More water vapor increases </a:t>
            </a:r>
            <a:r>
              <a:rPr lang="en-US" sz="2800" b="1" cap="none" dirty="0">
                <a:solidFill>
                  <a:srgbClr val="FF0000"/>
                </a:solidFill>
              </a:rPr>
              <a:t>energy</a:t>
            </a:r>
            <a:r>
              <a:rPr lang="en-US" sz="2800" cap="none" dirty="0"/>
              <a:t> and increases </a:t>
            </a:r>
            <a:r>
              <a:rPr lang="en-US" sz="2800" b="1" cap="none" dirty="0">
                <a:solidFill>
                  <a:srgbClr val="FF0000"/>
                </a:solidFill>
              </a:rPr>
              <a:t>temperature</a:t>
            </a:r>
            <a:r>
              <a:rPr lang="en-US" sz="2800" cap="none" dirty="0"/>
              <a:t> (positive feedback loop).</a:t>
            </a:r>
          </a:p>
        </p:txBody>
      </p:sp>
      <p:pic>
        <p:nvPicPr>
          <p:cNvPr id="48130" name="Picture 2" descr="http://www.slate.com/content/dam/slate/archive/2008/01/1_123125_2174661_2180640_2180641_080122_gl_watertn.jpg.CROP.original-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3125" y="3137216"/>
            <a:ext cx="1981200" cy="26458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31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Global Warming AND Water Vapor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2209800"/>
            <a:ext cx="8201650" cy="4495800"/>
          </a:xfrm>
        </p:spPr>
        <p:txBody>
          <a:bodyPr>
            <a:normAutofit/>
          </a:bodyPr>
          <a:lstStyle/>
          <a:p>
            <a:r>
              <a:rPr lang="en-US" sz="2800" b="1" cap="none" dirty="0">
                <a:solidFill>
                  <a:srgbClr val="FF0000"/>
                </a:solidFill>
              </a:rPr>
              <a:t>More</a:t>
            </a:r>
            <a:r>
              <a:rPr lang="en-US" sz="2800" cap="none" dirty="0"/>
              <a:t> water vapor provides </a:t>
            </a:r>
            <a:r>
              <a:rPr lang="en-US" sz="2800" b="1" cap="none" dirty="0">
                <a:solidFill>
                  <a:srgbClr val="FF0000"/>
                </a:solidFill>
              </a:rPr>
              <a:t>more</a:t>
            </a:r>
            <a:r>
              <a:rPr lang="en-US" sz="2800" cap="none" dirty="0"/>
              <a:t> moisture for weather events</a:t>
            </a:r>
          </a:p>
          <a:p>
            <a:pPr lvl="1"/>
            <a:r>
              <a:rPr lang="en-US" sz="2800" b="1" cap="none" dirty="0">
                <a:solidFill>
                  <a:srgbClr val="FF0000"/>
                </a:solidFill>
              </a:rPr>
              <a:t>More moisture </a:t>
            </a:r>
            <a:r>
              <a:rPr lang="en-US" sz="2800" cap="none" dirty="0"/>
              <a:t>for rain and snow.</a:t>
            </a:r>
          </a:p>
          <a:p>
            <a:pPr lvl="1"/>
            <a:r>
              <a:rPr lang="en-US" sz="2800" b="1" cap="none" dirty="0">
                <a:solidFill>
                  <a:srgbClr val="FF0000"/>
                </a:solidFill>
              </a:rPr>
              <a:t>Greater</a:t>
            </a:r>
            <a:r>
              <a:rPr lang="en-US" sz="2800" cap="none" dirty="0"/>
              <a:t> number and intensity of </a:t>
            </a:r>
            <a:r>
              <a:rPr lang="en-US" sz="2800" b="1" cap="none" dirty="0">
                <a:solidFill>
                  <a:srgbClr val="FF0000"/>
                </a:solidFill>
              </a:rPr>
              <a:t>hurricanes</a:t>
            </a:r>
            <a:r>
              <a:rPr lang="en-US" sz="2800" cap="none" dirty="0"/>
              <a:t>.</a:t>
            </a:r>
          </a:p>
          <a:p>
            <a:pPr lvl="1"/>
            <a:r>
              <a:rPr lang="en-US" sz="2800" cap="none" dirty="0"/>
              <a:t>Precipitation shifts, </a:t>
            </a:r>
            <a:r>
              <a:rPr lang="en-US" sz="2800" b="1" cap="none" dirty="0">
                <a:solidFill>
                  <a:srgbClr val="FF0000"/>
                </a:solidFill>
              </a:rPr>
              <a:t>patterns change</a:t>
            </a:r>
            <a:r>
              <a:rPr lang="en-US" sz="2800" cap="none" dirty="0"/>
              <a:t>.</a:t>
            </a:r>
          </a:p>
        </p:txBody>
      </p:sp>
      <p:pic>
        <p:nvPicPr>
          <p:cNvPr id="48130" name="Picture 2" descr="http://www.slate.com/content/dam/slate/archive/2008/01/1_123125_2174661_2180640_2180641_080122_gl_watertn.jpg.CROP.original-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3125" y="3137216"/>
            <a:ext cx="1981200" cy="26458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801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Review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2381249"/>
            <a:ext cx="3933825" cy="38385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cap="none" dirty="0"/>
              <a:t>Why does global warming lead to more frequent and intense hurricanes?</a:t>
            </a: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http://static.trunity.net/images/162441/750x313/scale/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828800"/>
            <a:ext cx="6553200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181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LAB: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57400" y="4953000"/>
            <a:ext cx="83058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sz="28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Explore the RED CROSS website to learn more about hurricanes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4273" name="Object 1"/>
          <p:cNvGraphicFramePr>
            <a:graphicFrameLocks noChangeAspect="1"/>
          </p:cNvGraphicFramePr>
          <p:nvPr/>
        </p:nvGraphicFramePr>
        <p:xfrm>
          <a:off x="8915400" y="457200"/>
          <a:ext cx="1407268" cy="1322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Bitmap Image" r:id="rId3" imgW="952633" imgH="895238" progId="PBrush">
                  <p:embed/>
                </p:oleObj>
              </mc:Choice>
              <mc:Fallback>
                <p:oleObj name="Bitmap Image" r:id="rId3" imgW="952633" imgH="895238" progId="PBrush">
                  <p:embed/>
                  <p:pic>
                    <p:nvPicPr>
                      <p:cNvPr id="5427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5400" y="457200"/>
                        <a:ext cx="1407268" cy="13228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http://static.trunity.net/images/162441/750x313/scale/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1524000"/>
            <a:ext cx="6172200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27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170</TotalTime>
  <Words>876</Words>
  <Application>Microsoft Office PowerPoint</Application>
  <PresentationFormat>Custom</PresentationFormat>
  <Paragraphs>107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Droplet</vt:lpstr>
      <vt:lpstr>Bitmap Image</vt:lpstr>
      <vt:lpstr>DO NOW</vt:lpstr>
      <vt:lpstr>REVIEW</vt:lpstr>
      <vt:lpstr>CLIMATE CHANGE AND EXTREME WEATHER</vt:lpstr>
      <vt:lpstr>Weather Review</vt:lpstr>
      <vt:lpstr>Weather Review</vt:lpstr>
      <vt:lpstr>Thunderstorm Formation</vt:lpstr>
      <vt:lpstr>Lightning AND Thunder </vt:lpstr>
      <vt:lpstr>Tornadoes</vt:lpstr>
      <vt:lpstr>Fujita Scale:  Tornado Damage</vt:lpstr>
      <vt:lpstr>Winter Storms</vt:lpstr>
      <vt:lpstr>Hurricanes</vt:lpstr>
      <vt:lpstr>Hurricanes</vt:lpstr>
      <vt:lpstr>Hurricane Formation AND Movement</vt:lpstr>
      <vt:lpstr>Hurricane Formation AND Movement</vt:lpstr>
      <vt:lpstr>Hurricane Damage</vt:lpstr>
      <vt:lpstr>Hurricane Damage</vt:lpstr>
      <vt:lpstr>Classifying Hurricanes</vt:lpstr>
      <vt:lpstr>Energy in the Atmosphere</vt:lpstr>
      <vt:lpstr>Global Warming and Extreme Weather </vt:lpstr>
      <vt:lpstr>Global Warming AND Water Vapor</vt:lpstr>
      <vt:lpstr>Global Warming AND Water Vapor</vt:lpstr>
      <vt:lpstr>Review </vt:lpstr>
      <vt:lpstr>LAB: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Another App…</dc:title>
  <dc:creator>Nancy Brim</dc:creator>
  <cp:lastModifiedBy>JCBOE</cp:lastModifiedBy>
  <cp:revision>10</cp:revision>
  <dcterms:created xsi:type="dcterms:W3CDTF">2017-03-29T23:34:43Z</dcterms:created>
  <dcterms:modified xsi:type="dcterms:W3CDTF">2017-03-30T17:21:31Z</dcterms:modified>
</cp:coreProperties>
</file>