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20"/>
  </p:handoutMasterIdLst>
  <p:sldIdLst>
    <p:sldId id="392" r:id="rId2"/>
    <p:sldId id="395" r:id="rId3"/>
    <p:sldId id="396" r:id="rId4"/>
    <p:sldId id="397" r:id="rId5"/>
    <p:sldId id="398" r:id="rId6"/>
    <p:sldId id="381" r:id="rId7"/>
    <p:sldId id="399" r:id="rId8"/>
    <p:sldId id="382" r:id="rId9"/>
    <p:sldId id="383" r:id="rId10"/>
    <p:sldId id="384" r:id="rId11"/>
    <p:sldId id="385" r:id="rId12"/>
    <p:sldId id="386" r:id="rId13"/>
    <p:sldId id="387" r:id="rId14"/>
    <p:sldId id="394" r:id="rId15"/>
    <p:sldId id="388" r:id="rId16"/>
    <p:sldId id="389" r:id="rId17"/>
    <p:sldId id="390" r:id="rId18"/>
    <p:sldId id="391"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p:cViewPr varScale="1">
        <p:scale>
          <a:sx n="70" d="100"/>
          <a:sy n="70" d="100"/>
        </p:scale>
        <p:origin x="-132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7154DE3C-5596-4DFE-93C2-21A7AA936F38}" type="datetimeFigureOut">
              <a:rPr lang="en-US"/>
              <a:pPr>
                <a:defRPr/>
              </a:pPr>
              <a:t>1/9/2017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C7CF6790-23A1-488E-B32D-B47B12B80575}" type="slidenum">
              <a:rPr lang="en-US"/>
              <a:pPr>
                <a:defRPr/>
              </a:pPr>
              <a:t>‹#›</a:t>
            </a:fld>
            <a:endParaRPr lang="en-US"/>
          </a:p>
        </p:txBody>
      </p:sp>
    </p:spTree>
    <p:extLst>
      <p:ext uri="{BB962C8B-B14F-4D97-AF65-F5344CB8AC3E}">
        <p14:creationId xmlns:p14="http://schemas.microsoft.com/office/powerpoint/2010/main" val="234126916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AD86ACC8-ED7C-4FBD-A496-21D1252B55D4}" type="datetimeFigureOut">
              <a:rPr lang="en-US"/>
              <a:pPr>
                <a:defRPr/>
              </a:pPr>
              <a:t>1/9/2017</a:t>
            </a:fld>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875A3554-F9BD-4819-A8B5-00A5533CBAE3}" type="slidenum">
              <a:rPr/>
              <a:pPr>
                <a:defRPr/>
              </a:pPr>
              <a:t>‹#›</a:t>
            </a:fld>
            <a:endParaRPr/>
          </a:p>
        </p:txBody>
      </p:sp>
    </p:spTree>
    <p:extLst>
      <p:ext uri="{BB962C8B-B14F-4D97-AF65-F5344CB8AC3E}">
        <p14:creationId xmlns:p14="http://schemas.microsoft.com/office/powerpoint/2010/main" val="66345909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8A5953F0-63B4-4776-B812-68EC807FBCCE}" type="datetimeFigureOut">
              <a:rPr lang="en-US"/>
              <a:pPr>
                <a:defRPr/>
              </a:pPr>
              <a:t>1/9/2017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6A0E7924-B14E-4D5B-B72A-8A19B6500FB0}" type="slidenum">
              <a:rPr lang="en-US"/>
              <a:pPr>
                <a:defRPr/>
              </a:pPr>
              <a:t>‹#›</a:t>
            </a:fld>
            <a:endParaRPr lang="en-US"/>
          </a:p>
        </p:txBody>
      </p:sp>
    </p:spTree>
    <p:extLst>
      <p:ext uri="{BB962C8B-B14F-4D97-AF65-F5344CB8AC3E}">
        <p14:creationId xmlns:p14="http://schemas.microsoft.com/office/powerpoint/2010/main" val="3122092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24B86589-095D-40B9-9B07-02BC39B802F0}" type="datetimeFigureOut">
              <a:rPr lang="en-US"/>
              <a:pPr>
                <a:defRPr/>
              </a:pPr>
              <a:t>1/9/2017</a:t>
            </a:fld>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FAE11EE0-F4F7-4E82-96E2-CA65001FD232}" type="slidenum">
              <a:rPr lang="en-US"/>
              <a:pPr>
                <a:defRPr/>
              </a:pPr>
              <a:t>‹#›</a:t>
            </a:fld>
            <a:endParaRPr lang="en-US"/>
          </a:p>
        </p:txBody>
      </p:sp>
    </p:spTree>
    <p:extLst>
      <p:ext uri="{BB962C8B-B14F-4D97-AF65-F5344CB8AC3E}">
        <p14:creationId xmlns:p14="http://schemas.microsoft.com/office/powerpoint/2010/main" val="59320201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1D177294-A53E-4CE9-9491-6BDB76946706}" type="datetimeFigureOut">
              <a:rPr lang="en-US"/>
              <a:pPr>
                <a:defRPr/>
              </a:pPr>
              <a:t>1/9/2017</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8AF2AA83-7838-4180-A7C4-4491A8A4519A}" type="slidenum">
              <a:rPr lang="en-US"/>
              <a:pPr>
                <a:defRPr/>
              </a:pPr>
              <a:t>‹#›</a:t>
            </a:fld>
            <a:endParaRPr lang="en-US"/>
          </a:p>
        </p:txBody>
      </p:sp>
    </p:spTree>
    <p:extLst>
      <p:ext uri="{BB962C8B-B14F-4D97-AF65-F5344CB8AC3E}">
        <p14:creationId xmlns:p14="http://schemas.microsoft.com/office/powerpoint/2010/main" val="4171735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fld id="{87CD9E44-0457-47E9-810B-0CD527D444EC}" type="datetimeFigureOut">
              <a:rPr lang="en-US"/>
              <a:pPr>
                <a:defRPr/>
              </a:pPr>
              <a:t>1/9/2017</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7C90B034-AB0B-40C6-BA57-D3BCE2425E7F}" type="slidenum">
              <a:rPr lang="en-US"/>
              <a:pPr>
                <a:defRPr/>
              </a:pPr>
              <a:t>‹#›</a:t>
            </a:fld>
            <a:endParaRPr lang="en-US"/>
          </a:p>
        </p:txBody>
      </p:sp>
    </p:spTree>
    <p:extLst>
      <p:ext uri="{BB962C8B-B14F-4D97-AF65-F5344CB8AC3E}">
        <p14:creationId xmlns:p14="http://schemas.microsoft.com/office/powerpoint/2010/main" val="309286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fld id="{69355FA7-2BE6-49A7-88B3-D58DC64EF72D}" type="datetimeFigureOut">
              <a:rPr lang="en-US"/>
              <a:pPr>
                <a:defRPr/>
              </a:pPr>
              <a:t>1/9/2017</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0E322B4A-B662-4AD1-8B9C-CF10BA05A887}" type="slidenum">
              <a:rPr lang="en-US"/>
              <a:pPr>
                <a:defRPr/>
              </a:pPr>
              <a:t>‹#›</a:t>
            </a:fld>
            <a:endParaRPr lang="en-US"/>
          </a:p>
        </p:txBody>
      </p:sp>
    </p:spTree>
    <p:extLst>
      <p:ext uri="{BB962C8B-B14F-4D97-AF65-F5344CB8AC3E}">
        <p14:creationId xmlns:p14="http://schemas.microsoft.com/office/powerpoint/2010/main" val="102149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fld id="{E702093C-1A63-4B95-97EC-5540EF75C477}" type="datetimeFigureOut">
              <a:rPr lang="en-US"/>
              <a:pPr>
                <a:defRPr/>
              </a:pPr>
              <a:t>1/9/2017</a:t>
            </a:fld>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72CDE9B4-CC39-44BD-B503-0501C0CEA8E0}" type="slidenum">
              <a:rPr lang="en-US"/>
              <a:pPr>
                <a:defRPr/>
              </a:pPr>
              <a:t>‹#›</a:t>
            </a:fld>
            <a:endParaRPr lang="en-US"/>
          </a:p>
        </p:txBody>
      </p:sp>
    </p:spTree>
    <p:extLst>
      <p:ext uri="{BB962C8B-B14F-4D97-AF65-F5344CB8AC3E}">
        <p14:creationId xmlns:p14="http://schemas.microsoft.com/office/powerpoint/2010/main" val="53698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54F79C8C-4B5D-4791-AA1C-DFD082A4E8C1}" type="datetimeFigureOut">
              <a:rPr lang="en-US"/>
              <a:pPr>
                <a:defRPr/>
              </a:pPr>
              <a:t>1/9/2017</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51993D2D-0222-4DD7-A835-DC89F3CCF89B}" type="slidenum">
              <a:rPr lang="en-US"/>
              <a:pPr>
                <a:defRPr/>
              </a:pPr>
              <a:t>‹#›</a:t>
            </a:fld>
            <a:endParaRPr lang="en-US"/>
          </a:p>
        </p:txBody>
      </p:sp>
    </p:spTree>
    <p:extLst>
      <p:ext uri="{BB962C8B-B14F-4D97-AF65-F5344CB8AC3E}">
        <p14:creationId xmlns:p14="http://schemas.microsoft.com/office/powerpoint/2010/main" val="3183622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fld id="{80A84CDC-35B9-40A8-BFA6-39E46D72C66E}" type="datetimeFigureOut">
              <a:rPr lang="en-US"/>
              <a:pPr>
                <a:defRPr/>
              </a:pPr>
              <a:t>1/9/2017</a:t>
            </a:fld>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C891A5BD-3792-48CB-B073-B3A6B242A081}" type="slidenum">
              <a:rPr lang="en-US"/>
              <a:pPr>
                <a:defRPr/>
              </a:pPr>
              <a:t>‹#›</a:t>
            </a:fld>
            <a:endParaRPr lang="en-US"/>
          </a:p>
        </p:txBody>
      </p:sp>
    </p:spTree>
    <p:extLst>
      <p:ext uri="{BB962C8B-B14F-4D97-AF65-F5344CB8AC3E}">
        <p14:creationId xmlns:p14="http://schemas.microsoft.com/office/powerpoint/2010/main" val="281282095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0A66AC2B-1F05-4866-B395-C44133ED1171}" type="datetimeFigureOut">
              <a:rPr lang="en-US"/>
              <a:pPr>
                <a:defRPr/>
              </a:pPr>
              <a:t>1/9/2017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DBE3C5A3-9F29-4FBB-9A38-E49EDAB46AB5}" type="slidenum">
              <a:rPr lang="en-US"/>
              <a:pPr>
                <a:defRPr/>
              </a:pPr>
              <a:t>‹#›</a:t>
            </a:fld>
            <a:endParaRPr lang="en-US"/>
          </a:p>
        </p:txBody>
      </p:sp>
    </p:spTree>
    <p:extLst>
      <p:ext uri="{BB962C8B-B14F-4D97-AF65-F5344CB8AC3E}">
        <p14:creationId xmlns:p14="http://schemas.microsoft.com/office/powerpoint/2010/main" val="252383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fld id="{544A5EF7-E324-48E7-86FD-74307428BAB7}" type="datetimeFigureOut">
              <a:rPr lang="en-US"/>
              <a:pPr>
                <a:defRPr/>
              </a:pPr>
              <a:t>1/9/2017</a:t>
            </a:fld>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25B0017D-E08D-4BED-9CD6-C5A59F89D054}" type="slidenum">
              <a:rPr lang="en-US"/>
              <a:pPr>
                <a:defRPr/>
              </a:pPr>
              <a:t>‹#›</a:t>
            </a:fld>
            <a:endParaRPr lang="en-US"/>
          </a:p>
        </p:txBody>
      </p:sp>
    </p:spTree>
    <p:extLst>
      <p:ext uri="{BB962C8B-B14F-4D97-AF65-F5344CB8AC3E}">
        <p14:creationId xmlns:p14="http://schemas.microsoft.com/office/powerpoint/2010/main" val="381395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cs typeface="+mn-cs"/>
              </a:defRPr>
            </a:lvl1pPr>
            <a:extLst/>
          </a:lstStyle>
          <a:p>
            <a:pPr>
              <a:defRPr/>
            </a:pPr>
            <a:fld id="{A7324C26-45E7-4870-8B2F-D8E0295D8C4D}" type="datetimeFigureOut">
              <a:rPr lang="en-US"/>
              <a:pPr>
                <a:defRPr/>
              </a:pPr>
              <a:t>1/9/2017</a:t>
            </a:fld>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cs typeface="+mn-cs"/>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fld id="{B556AFFF-4629-45C0-A29F-E23D7E82615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8" r:id="rId1"/>
    <p:sldLayoutId id="2147483757" r:id="rId2"/>
    <p:sldLayoutId id="2147483759" r:id="rId3"/>
    <p:sldLayoutId id="2147483756" r:id="rId4"/>
    <p:sldLayoutId id="2147483755" r:id="rId5"/>
    <p:sldLayoutId id="2147483754" r:id="rId6"/>
    <p:sldLayoutId id="2147483753" r:id="rId7"/>
    <p:sldLayoutId id="2147483752" r:id="rId8"/>
    <p:sldLayoutId id="2147483760" r:id="rId9"/>
    <p:sldLayoutId id="2147483751" r:id="rId10"/>
    <p:sldLayoutId id="2147483761" r:id="rId11"/>
  </p:sldLayoutIdLst>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0" fontAlgn="base" hangingPunct="0">
        <a:spcBef>
          <a:spcPct val="0"/>
        </a:spcBef>
        <a:spcAft>
          <a:spcPct val="0"/>
        </a:spcAft>
        <a:defRPr sz="3800" b="1">
          <a:solidFill>
            <a:schemeClr val="tx1"/>
          </a:solidFill>
          <a:latin typeface="Trebuchet MS" pitchFamily="34" charset="0"/>
        </a:defRPr>
      </a:lvl2pPr>
      <a:lvl3pPr algn="l" rtl="0" eaLnBrk="0" fontAlgn="base" hangingPunct="0">
        <a:spcBef>
          <a:spcPct val="0"/>
        </a:spcBef>
        <a:spcAft>
          <a:spcPct val="0"/>
        </a:spcAft>
        <a:defRPr sz="3800" b="1">
          <a:solidFill>
            <a:schemeClr val="tx1"/>
          </a:solidFill>
          <a:latin typeface="Trebuchet MS" pitchFamily="34" charset="0"/>
        </a:defRPr>
      </a:lvl3pPr>
      <a:lvl4pPr algn="l" rtl="0" eaLnBrk="0" fontAlgn="base" hangingPunct="0">
        <a:spcBef>
          <a:spcPct val="0"/>
        </a:spcBef>
        <a:spcAft>
          <a:spcPct val="0"/>
        </a:spcAft>
        <a:defRPr sz="3800" b="1">
          <a:solidFill>
            <a:schemeClr val="tx1"/>
          </a:solidFill>
          <a:latin typeface="Trebuchet MS" pitchFamily="34" charset="0"/>
        </a:defRPr>
      </a:lvl4pPr>
      <a:lvl5pPr algn="l" rtl="0" eaLnBrk="0" fontAlgn="base" hangingPunct="0">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0" fontAlgn="base" hangingPunct="0">
        <a:spcBef>
          <a:spcPts val="500"/>
        </a:spcBef>
        <a:spcAft>
          <a:spcPct val="0"/>
        </a:spcAft>
        <a:buClr>
          <a:srgbClr val="00ADDC"/>
        </a:buClr>
        <a:buSzPct val="80000"/>
        <a:buFont typeface="Wingdings 2" pitchFamily="18" charset="2"/>
        <a:buChar char=""/>
        <a:defRPr sz="2300" kern="1200">
          <a:solidFill>
            <a:srgbClr val="6C6C6C"/>
          </a:solidFill>
          <a:latin typeface="+mn-lt"/>
          <a:ea typeface="+mn-ea"/>
          <a:cs typeface="+mn-cs"/>
        </a:defRPr>
      </a:lvl2pPr>
      <a:lvl3pPr marL="758825" indent="-228600" algn="l" rtl="0" eaLnBrk="0" fontAlgn="base" hangingPunct="0">
        <a:spcBef>
          <a:spcPts val="400"/>
        </a:spcBef>
        <a:spcAft>
          <a:spcPct val="0"/>
        </a:spcAft>
        <a:buClr>
          <a:srgbClr val="00ADDC"/>
        </a:buClr>
        <a:buSzPct val="60000"/>
        <a:buFont typeface="Wingdings" pitchFamily="2" charset="2"/>
        <a:buChar char=""/>
        <a:defRPr sz="2000" kern="1200">
          <a:solidFill>
            <a:schemeClr val="tx1"/>
          </a:solidFill>
          <a:latin typeface="+mn-lt"/>
          <a:ea typeface="+mn-ea"/>
          <a:cs typeface="+mn-cs"/>
        </a:defRPr>
      </a:lvl3pPr>
      <a:lvl4pPr marL="1004888" indent="-228600" algn="l" rtl="0" eaLnBrk="0" fontAlgn="base" hangingPunct="0">
        <a:spcBef>
          <a:spcPct val="20000"/>
        </a:spcBef>
        <a:spcAft>
          <a:spcPct val="0"/>
        </a:spcAft>
        <a:buClr>
          <a:srgbClr val="00ADDC"/>
        </a:buClr>
        <a:buSzPct val="80000"/>
        <a:buFont typeface="Wingdings 2" pitchFamily="18" charset="2"/>
        <a:buChar char=""/>
        <a:defRPr sz="2000" kern="1200">
          <a:solidFill>
            <a:srgbClr val="6C6C6C"/>
          </a:solidFill>
          <a:latin typeface="+mn-lt"/>
          <a:ea typeface="+mn-ea"/>
          <a:cs typeface="+mn-cs"/>
        </a:defRPr>
      </a:lvl4pPr>
      <a:lvl5pPr marL="1279525" indent="-228600" algn="l" rtl="0" eaLnBrk="0" fontAlgn="base" hangingPunct="0">
        <a:spcBef>
          <a:spcPts val="400"/>
        </a:spcBef>
        <a:spcAft>
          <a:spcPct val="0"/>
        </a:spcAft>
        <a:buClr>
          <a:srgbClr val="00ADDC"/>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DO NOW</a:t>
            </a:r>
            <a:endParaRPr lang="en-US" sz="4800" dirty="0"/>
          </a:p>
        </p:txBody>
      </p:sp>
      <p:sp>
        <p:nvSpPr>
          <p:cNvPr id="3" name="Content Placeholder 2"/>
          <p:cNvSpPr>
            <a:spLocks noGrp="1"/>
          </p:cNvSpPr>
          <p:nvPr>
            <p:ph idx="1"/>
          </p:nvPr>
        </p:nvSpPr>
        <p:spPr>
          <a:xfrm>
            <a:off x="533400" y="1524000"/>
            <a:ext cx="7239000" cy="4846638"/>
          </a:xfrm>
        </p:spPr>
        <p:txBody>
          <a:bodyPr/>
          <a:lstStyle/>
          <a:p>
            <a:r>
              <a:rPr lang="en-US" sz="2800" dirty="0" smtClean="0"/>
              <a:t>Turn in Molar Quantities lab.</a:t>
            </a:r>
          </a:p>
          <a:p>
            <a:r>
              <a:rPr lang="en-US" sz="2800" dirty="0" smtClean="0"/>
              <a:t>Pick up Notes</a:t>
            </a:r>
          </a:p>
          <a:p>
            <a:r>
              <a:rPr lang="en-US" sz="2800" dirty="0" smtClean="0"/>
              <a:t>Get out your green periodic table, calculator, and Empirical and Molecular Formulas handout</a:t>
            </a:r>
          </a:p>
        </p:txBody>
      </p:sp>
    </p:spTree>
    <p:extLst>
      <p:ext uri="{BB962C8B-B14F-4D97-AF65-F5344CB8AC3E}">
        <p14:creationId xmlns:p14="http://schemas.microsoft.com/office/powerpoint/2010/main" val="228074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HOMEWORK</a:t>
            </a:r>
            <a:endParaRPr lang="en-US" sz="4800" dirty="0"/>
          </a:p>
        </p:txBody>
      </p:sp>
      <p:sp>
        <p:nvSpPr>
          <p:cNvPr id="3" name="Content Placeholder 2"/>
          <p:cNvSpPr>
            <a:spLocks noGrp="1"/>
          </p:cNvSpPr>
          <p:nvPr>
            <p:ph idx="1"/>
          </p:nvPr>
        </p:nvSpPr>
        <p:spPr/>
        <p:txBody>
          <a:bodyPr/>
          <a:lstStyle/>
          <a:p>
            <a:pPr marL="463550" lvl="0" indent="-463550">
              <a:buNone/>
            </a:pPr>
            <a:r>
              <a:rPr lang="en-US" dirty="0" smtClean="0"/>
              <a:t>1. Find </a:t>
            </a:r>
            <a:r>
              <a:rPr lang="en-US" dirty="0"/>
              <a:t>the empirical formula for a substance that has 36.5g Na, 25.4g S, and 38.1g O.</a:t>
            </a:r>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743200"/>
            <a:ext cx="5534025"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181600"/>
            <a:ext cx="577215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5187" y="6019800"/>
            <a:ext cx="1400175"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821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HOMEWORK</a:t>
            </a:r>
            <a:endParaRPr lang="en-US" sz="4800" dirty="0"/>
          </a:p>
        </p:txBody>
      </p:sp>
      <p:sp>
        <p:nvSpPr>
          <p:cNvPr id="3" name="Content Placeholder 2"/>
          <p:cNvSpPr>
            <a:spLocks noGrp="1"/>
          </p:cNvSpPr>
          <p:nvPr>
            <p:ph idx="1"/>
          </p:nvPr>
        </p:nvSpPr>
        <p:spPr/>
        <p:txBody>
          <a:bodyPr/>
          <a:lstStyle/>
          <a:p>
            <a:pPr marL="463550" lvl="0" indent="-463550">
              <a:buNone/>
            </a:pPr>
            <a:r>
              <a:rPr lang="en-US" dirty="0" smtClean="0"/>
              <a:t>2</a:t>
            </a:r>
            <a:r>
              <a:rPr lang="en-US" sz="2000" dirty="0" smtClean="0"/>
              <a:t>. While </a:t>
            </a:r>
            <a:r>
              <a:rPr lang="en-US" sz="2000" dirty="0"/>
              <a:t>trace impurities of iron and chromium in natural corundum form the gemstones ruby and sapphire, they are basically a binary compound of aluminum and oxygen, with 52.9% Al and 47.1% O. Find the empirical formula and give the chemical name for corundum</a:t>
            </a:r>
            <a:r>
              <a:rPr lang="en-US" sz="2000" dirty="0" smtClean="0"/>
              <a:t>.</a:t>
            </a:r>
            <a:endParaRPr lang="en-US"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657600"/>
            <a:ext cx="5038725"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334000"/>
            <a:ext cx="4048125"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5062751"/>
            <a:ext cx="177165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558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HOMEWORK</a:t>
            </a:r>
            <a:endParaRPr lang="en-US" sz="4800" dirty="0"/>
          </a:p>
        </p:txBody>
      </p:sp>
      <p:sp>
        <p:nvSpPr>
          <p:cNvPr id="3" name="Content Placeholder 2"/>
          <p:cNvSpPr>
            <a:spLocks noGrp="1"/>
          </p:cNvSpPr>
          <p:nvPr>
            <p:ph idx="1"/>
          </p:nvPr>
        </p:nvSpPr>
        <p:spPr/>
        <p:txBody>
          <a:bodyPr/>
          <a:lstStyle/>
          <a:p>
            <a:pPr marL="463550" lvl="0" indent="-463550">
              <a:buNone/>
            </a:pPr>
            <a:r>
              <a:rPr lang="en-US" dirty="0" smtClean="0"/>
              <a:t>3. 	The </a:t>
            </a:r>
            <a:r>
              <a:rPr lang="en-US" dirty="0"/>
              <a:t>simplest formula for vitamin C is C</a:t>
            </a:r>
            <a:r>
              <a:rPr lang="en-US" baseline="-25000" dirty="0"/>
              <a:t>3</a:t>
            </a:r>
            <a:r>
              <a:rPr lang="en-US" dirty="0"/>
              <a:t>H</a:t>
            </a:r>
            <a:r>
              <a:rPr lang="en-US" baseline="-25000" dirty="0"/>
              <a:t>4</a:t>
            </a:r>
            <a:r>
              <a:rPr lang="en-US" dirty="0"/>
              <a:t>O</a:t>
            </a:r>
            <a:r>
              <a:rPr lang="en-US" baseline="-25000" dirty="0"/>
              <a:t>3</a:t>
            </a:r>
            <a:r>
              <a:rPr lang="en-US" dirty="0"/>
              <a:t>. Experimental data indicates that the molecular mass of vitamin C is 180 </a:t>
            </a:r>
            <a:r>
              <a:rPr lang="en-US" dirty="0" err="1"/>
              <a:t>amu</a:t>
            </a:r>
            <a:r>
              <a:rPr lang="en-US" dirty="0"/>
              <a:t>.</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200400"/>
            <a:ext cx="3771900" cy="147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343274"/>
            <a:ext cx="2457450"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5105400"/>
            <a:ext cx="1781175"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9378" y="5029200"/>
            <a:ext cx="29051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395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HOMEWORK</a:t>
            </a:r>
            <a:endParaRPr lang="en-US" sz="4800" dirty="0"/>
          </a:p>
        </p:txBody>
      </p:sp>
      <p:sp>
        <p:nvSpPr>
          <p:cNvPr id="3" name="Content Placeholder 2"/>
          <p:cNvSpPr>
            <a:spLocks noGrp="1"/>
          </p:cNvSpPr>
          <p:nvPr>
            <p:ph idx="1"/>
          </p:nvPr>
        </p:nvSpPr>
        <p:spPr/>
        <p:txBody>
          <a:bodyPr/>
          <a:lstStyle/>
          <a:p>
            <a:pPr marL="463550" lvl="0" indent="-463550">
              <a:buNone/>
            </a:pPr>
            <a:r>
              <a:rPr lang="en-US" dirty="0" smtClean="0"/>
              <a:t>4. 	An </a:t>
            </a:r>
            <a:r>
              <a:rPr lang="en-US" dirty="0"/>
              <a:t>organic compound has an empirical formula of CH.  If the molecular mass is 78, what is the molecular formula?</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7" y="3124200"/>
            <a:ext cx="344805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6903" y="3516217"/>
            <a:ext cx="24479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5410200"/>
            <a:ext cx="1800225"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6454" y="5229224"/>
            <a:ext cx="2028825"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86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6394"/>
            <a:ext cx="7239000" cy="1143000"/>
          </a:xfrm>
        </p:spPr>
        <p:txBody>
          <a:bodyPr>
            <a:normAutofit/>
          </a:bodyPr>
          <a:lstStyle/>
          <a:p>
            <a:pPr eaLnBrk="1" hangingPunct="1"/>
            <a:r>
              <a:rPr lang="en-US" altLang="en-US" sz="4800" dirty="0" smtClean="0"/>
              <a:t>HYDRATES</a:t>
            </a:r>
          </a:p>
        </p:txBody>
      </p:sp>
      <p:sp>
        <p:nvSpPr>
          <p:cNvPr id="3" name="Content Placeholder 2"/>
          <p:cNvSpPr>
            <a:spLocks noGrp="1"/>
          </p:cNvSpPr>
          <p:nvPr>
            <p:ph idx="1"/>
          </p:nvPr>
        </p:nvSpPr>
        <p:spPr>
          <a:xfrm>
            <a:off x="457200" y="1066800"/>
            <a:ext cx="7239000" cy="5562600"/>
          </a:xfrm>
        </p:spPr>
        <p:txBody>
          <a:bodyPr rtlCol="0">
            <a:normAutofit fontScale="92500" lnSpcReduction="20000"/>
          </a:bodyPr>
          <a:lstStyle/>
          <a:p>
            <a:pPr marL="0" indent="0" eaLnBrk="1" fontAlgn="auto" hangingPunct="1">
              <a:spcAft>
                <a:spcPts val="0"/>
              </a:spcAft>
              <a:buFont typeface="Arial" panose="020B0604020202020204" pitchFamily="34" charset="0"/>
              <a:buNone/>
              <a:defRPr/>
            </a:pPr>
            <a:r>
              <a:rPr lang="en-US" dirty="0"/>
              <a:t> </a:t>
            </a:r>
            <a:endParaRPr lang="en-US" dirty="0" smtClean="0"/>
          </a:p>
          <a:p>
            <a:pPr marL="463550" indent="-463550" eaLnBrk="1" fontAlgn="auto" hangingPunct="1">
              <a:spcAft>
                <a:spcPts val="0"/>
              </a:spcAft>
              <a:defRPr/>
            </a:pPr>
            <a:r>
              <a:rPr lang="en-US" sz="2800" dirty="0" smtClean="0"/>
              <a:t>A </a:t>
            </a:r>
            <a:r>
              <a:rPr lang="en-US" sz="2800" b="1" dirty="0" smtClean="0">
                <a:solidFill>
                  <a:srgbClr val="FF0000"/>
                </a:solidFill>
              </a:rPr>
              <a:t>crystalline</a:t>
            </a:r>
            <a:r>
              <a:rPr lang="en-US" sz="2800" dirty="0" smtClean="0">
                <a:solidFill>
                  <a:srgbClr val="FF0000"/>
                </a:solidFill>
              </a:rPr>
              <a:t> </a:t>
            </a:r>
            <a:r>
              <a:rPr lang="en-US" sz="2800" dirty="0" smtClean="0"/>
              <a:t>compound in which its </a:t>
            </a:r>
            <a:r>
              <a:rPr lang="en-US" sz="2800" b="1" dirty="0" smtClean="0">
                <a:solidFill>
                  <a:srgbClr val="FF0000"/>
                </a:solidFill>
              </a:rPr>
              <a:t>ions</a:t>
            </a:r>
            <a:r>
              <a:rPr lang="en-US" sz="2800" dirty="0" smtClean="0">
                <a:solidFill>
                  <a:srgbClr val="FF0000"/>
                </a:solidFill>
              </a:rPr>
              <a:t> </a:t>
            </a:r>
            <a:r>
              <a:rPr lang="en-US" sz="2800" dirty="0" smtClean="0"/>
              <a:t>are attached to one or more </a:t>
            </a:r>
            <a:r>
              <a:rPr lang="en-US" sz="2800" b="1" dirty="0" smtClean="0">
                <a:solidFill>
                  <a:srgbClr val="FF0000"/>
                </a:solidFill>
              </a:rPr>
              <a:t>water</a:t>
            </a:r>
            <a:r>
              <a:rPr lang="en-US" sz="2800" dirty="0" smtClean="0">
                <a:solidFill>
                  <a:srgbClr val="FF0000"/>
                </a:solidFill>
              </a:rPr>
              <a:t> </a:t>
            </a:r>
            <a:r>
              <a:rPr lang="en-US" sz="2800" dirty="0" smtClean="0"/>
              <a:t>molecules.  </a:t>
            </a:r>
          </a:p>
          <a:p>
            <a:pPr marL="463550" indent="-463550" eaLnBrk="1" fontAlgn="auto" hangingPunct="1">
              <a:spcAft>
                <a:spcPts val="0"/>
              </a:spcAft>
              <a:defRPr/>
            </a:pPr>
            <a:r>
              <a:rPr lang="en-US" sz="2800" dirty="0" smtClean="0"/>
              <a:t>Hydrates </a:t>
            </a:r>
            <a:r>
              <a:rPr lang="en-US" sz="2800" dirty="0"/>
              <a:t>are </a:t>
            </a:r>
            <a:r>
              <a:rPr lang="en-US" sz="2800" b="1" dirty="0">
                <a:solidFill>
                  <a:srgbClr val="FF0000"/>
                </a:solidFill>
              </a:rPr>
              <a:t>solids</a:t>
            </a:r>
            <a:r>
              <a:rPr lang="en-US" sz="2800" dirty="0">
                <a:solidFill>
                  <a:srgbClr val="FF0000"/>
                </a:solidFill>
              </a:rPr>
              <a:t> </a:t>
            </a:r>
            <a:r>
              <a:rPr lang="en-US" sz="2800" dirty="0"/>
              <a:t>with water molecules trapped in them.  </a:t>
            </a:r>
          </a:p>
          <a:p>
            <a:pPr marL="463550" indent="-463550" eaLnBrk="1" fontAlgn="auto" hangingPunct="1">
              <a:spcAft>
                <a:spcPts val="0"/>
              </a:spcAft>
              <a:defRPr/>
            </a:pPr>
            <a:r>
              <a:rPr lang="en-US" sz="2800" dirty="0"/>
              <a:t>Used in the desiccation of substances and to store energy in solar cells.  </a:t>
            </a:r>
          </a:p>
          <a:p>
            <a:pPr marL="463550" indent="-463550" eaLnBrk="1" fontAlgn="auto" hangingPunct="1">
              <a:spcAft>
                <a:spcPts val="0"/>
              </a:spcAft>
              <a:defRPr/>
            </a:pPr>
            <a:r>
              <a:rPr lang="en-US" sz="2800" dirty="0"/>
              <a:t>Usually have a </a:t>
            </a:r>
            <a:r>
              <a:rPr lang="en-US" sz="2800" b="1" dirty="0">
                <a:solidFill>
                  <a:srgbClr val="FF0000"/>
                </a:solidFill>
              </a:rPr>
              <a:t>specific ratio </a:t>
            </a:r>
            <a:r>
              <a:rPr lang="en-US" sz="2800" dirty="0"/>
              <a:t>of water to the compound and are considered one </a:t>
            </a:r>
            <a:r>
              <a:rPr lang="en-US" sz="2800" b="1" dirty="0">
                <a:solidFill>
                  <a:srgbClr val="FF0000"/>
                </a:solidFill>
              </a:rPr>
              <a:t>single</a:t>
            </a:r>
            <a:r>
              <a:rPr lang="en-US" sz="2800" dirty="0">
                <a:solidFill>
                  <a:srgbClr val="FF0000"/>
                </a:solidFill>
              </a:rPr>
              <a:t> </a:t>
            </a:r>
            <a:r>
              <a:rPr lang="en-US" sz="2800" dirty="0"/>
              <a:t>molecule</a:t>
            </a:r>
            <a:r>
              <a:rPr lang="en-US" sz="2800" dirty="0" smtClean="0"/>
              <a:t>.</a:t>
            </a:r>
          </a:p>
          <a:p>
            <a:pPr marL="463550" lvl="0" indent="-463550" eaLnBrk="1" fontAlgn="auto" hangingPunct="1">
              <a:spcAft>
                <a:spcPts val="0"/>
              </a:spcAft>
              <a:defRPr/>
            </a:pPr>
            <a:r>
              <a:rPr lang="en-US" sz="2800" dirty="0"/>
              <a:t>The “</a:t>
            </a:r>
            <a:r>
              <a:rPr lang="en-US" sz="2800" dirty="0">
                <a:sym typeface="Symbol"/>
              </a:rPr>
              <a:t></a:t>
            </a:r>
            <a:r>
              <a:rPr lang="en-US" sz="2800" dirty="0"/>
              <a:t>” </a:t>
            </a:r>
            <a:r>
              <a:rPr lang="en-US" sz="2800" b="1" dirty="0">
                <a:solidFill>
                  <a:srgbClr val="FF0000"/>
                </a:solidFill>
              </a:rPr>
              <a:t>does </a:t>
            </a:r>
            <a:r>
              <a:rPr lang="en-US" sz="2800" b="1" dirty="0" smtClean="0">
                <a:solidFill>
                  <a:srgbClr val="FF0000"/>
                </a:solidFill>
              </a:rPr>
              <a:t>NOT </a:t>
            </a:r>
            <a:r>
              <a:rPr lang="en-US" sz="2800" dirty="0" smtClean="0"/>
              <a:t>mean </a:t>
            </a:r>
            <a:r>
              <a:rPr lang="en-US" sz="2800" dirty="0"/>
              <a:t>to multiply.  It means that waters are </a:t>
            </a:r>
            <a:r>
              <a:rPr lang="en-US" sz="2800" b="1" dirty="0">
                <a:solidFill>
                  <a:srgbClr val="FF0000"/>
                </a:solidFill>
              </a:rPr>
              <a:t>attached</a:t>
            </a:r>
            <a:r>
              <a:rPr lang="en-US" sz="2800" dirty="0" smtClean="0"/>
              <a:t>.  </a:t>
            </a:r>
          </a:p>
          <a:p>
            <a:pPr marL="463550" lvl="0" indent="-463550" eaLnBrk="1" fontAlgn="auto" hangingPunct="1">
              <a:spcAft>
                <a:spcPts val="0"/>
              </a:spcAft>
              <a:defRPr/>
            </a:pPr>
            <a:r>
              <a:rPr lang="en-US" sz="2800" dirty="0" smtClean="0"/>
              <a:t>When calculating the mass, you must also calculate the amount of water.</a:t>
            </a:r>
            <a:endParaRPr lang="en-US" sz="2800" dirty="0"/>
          </a:p>
          <a:p>
            <a:pPr marL="463550" indent="-463550" eaLnBrk="1" fontAlgn="auto" hangingPunct="1">
              <a:spcAft>
                <a:spcPts val="0"/>
              </a:spcAft>
              <a:defRPr/>
            </a:pPr>
            <a:endParaRPr lang="en-US" sz="2800" dirty="0"/>
          </a:p>
          <a:p>
            <a:pPr marL="274320" indent="-274320" eaLnBrk="1" fontAlgn="auto" hangingPunct="1">
              <a:spcAft>
                <a:spcPts val="0"/>
              </a:spcAft>
              <a:defRPr/>
            </a:pPr>
            <a:endParaRPr lang="en-US" dirty="0"/>
          </a:p>
        </p:txBody>
      </p:sp>
    </p:spTree>
    <p:extLst>
      <p:ext uri="{BB962C8B-B14F-4D97-AF65-F5344CB8AC3E}">
        <p14:creationId xmlns:p14="http://schemas.microsoft.com/office/powerpoint/2010/main" val="186503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6394"/>
            <a:ext cx="7239000" cy="1143000"/>
          </a:xfrm>
        </p:spPr>
        <p:txBody>
          <a:bodyPr>
            <a:normAutofit/>
          </a:bodyPr>
          <a:lstStyle/>
          <a:p>
            <a:pPr eaLnBrk="1" hangingPunct="1"/>
            <a:r>
              <a:rPr lang="en-US" altLang="en-US" sz="4800" dirty="0" smtClean="0"/>
              <a:t>HYDRATES</a:t>
            </a:r>
          </a:p>
        </p:txBody>
      </p:sp>
      <p:sp>
        <p:nvSpPr>
          <p:cNvPr id="3" name="Content Placeholder 2"/>
          <p:cNvSpPr>
            <a:spLocks noGrp="1"/>
          </p:cNvSpPr>
          <p:nvPr>
            <p:ph idx="1"/>
          </p:nvPr>
        </p:nvSpPr>
        <p:spPr>
          <a:xfrm>
            <a:off x="457200" y="1371600"/>
            <a:ext cx="7239000" cy="4846638"/>
          </a:xfrm>
        </p:spPr>
        <p:txBody>
          <a:bodyPr rtlCol="0">
            <a:normAutofit/>
          </a:bodyPr>
          <a:lstStyle/>
          <a:p>
            <a:pPr marL="0" indent="0" eaLnBrk="1" fontAlgn="auto" hangingPunct="1">
              <a:spcAft>
                <a:spcPts val="0"/>
              </a:spcAft>
              <a:buFont typeface="Arial" panose="020B0604020202020204" pitchFamily="34" charset="0"/>
              <a:buNone/>
              <a:defRPr/>
            </a:pPr>
            <a:r>
              <a:rPr lang="en-US" dirty="0"/>
              <a:t> </a:t>
            </a:r>
          </a:p>
          <a:p>
            <a:pPr marL="274320" indent="-274320" eaLnBrk="1" fontAlgn="auto" hangingPunct="1">
              <a:spcAft>
                <a:spcPts val="0"/>
              </a:spcAft>
              <a:defRPr/>
            </a:pP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3352800"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799"/>
            <a:ext cx="3190875" cy="3156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495800" y="5105400"/>
            <a:ext cx="3190875" cy="461665"/>
          </a:xfrm>
          <a:prstGeom prst="rect">
            <a:avLst/>
          </a:prstGeom>
          <a:noFill/>
        </p:spPr>
        <p:txBody>
          <a:bodyPr wrap="square" rtlCol="0">
            <a:spAutoFit/>
          </a:bodyPr>
          <a:lstStyle/>
          <a:p>
            <a:pPr algn="ctr"/>
            <a:r>
              <a:rPr lang="en-US" sz="2400" dirty="0" smtClean="0"/>
              <a:t>Methane Hydrate</a:t>
            </a:r>
            <a:endParaRPr lang="en-US" sz="2400" dirty="0"/>
          </a:p>
        </p:txBody>
      </p:sp>
    </p:spTree>
    <p:extLst>
      <p:ext uri="{BB962C8B-B14F-4D97-AF65-F5344CB8AC3E}">
        <p14:creationId xmlns:p14="http://schemas.microsoft.com/office/powerpoint/2010/main" val="1196114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altLang="en-US" sz="4800" dirty="0" smtClean="0"/>
              <a:t>HYDRATES</a:t>
            </a:r>
            <a:endParaRPr lang="en-US" altLang="en-US" dirty="0" smtClean="0"/>
          </a:p>
        </p:txBody>
      </p:sp>
      <p:sp>
        <p:nvSpPr>
          <p:cNvPr id="3" name="Content Placeholder 2"/>
          <p:cNvSpPr>
            <a:spLocks noGrp="1"/>
          </p:cNvSpPr>
          <p:nvPr>
            <p:ph idx="1"/>
          </p:nvPr>
        </p:nvSpPr>
        <p:spPr>
          <a:xfrm>
            <a:off x="457200" y="1824831"/>
            <a:ext cx="7239000" cy="4846638"/>
          </a:xfrm>
        </p:spPr>
        <p:txBody>
          <a:bodyPr rtlCol="0">
            <a:normAutofit/>
          </a:bodyPr>
          <a:lstStyle/>
          <a:p>
            <a:pPr marL="274320" indent="-274320" eaLnBrk="1" fontAlgn="auto" hangingPunct="1">
              <a:spcAft>
                <a:spcPts val="0"/>
              </a:spcAft>
              <a:defRPr/>
            </a:pPr>
            <a:r>
              <a:rPr lang="en-US" dirty="0"/>
              <a:t>The formula is written as:</a:t>
            </a:r>
          </a:p>
          <a:p>
            <a:pPr marL="0" indent="0" eaLnBrk="1" fontAlgn="auto" hangingPunct="1">
              <a:spcAft>
                <a:spcPts val="0"/>
              </a:spcAft>
              <a:buFont typeface="Arial" panose="020B0604020202020204" pitchFamily="34" charset="0"/>
              <a:buNone/>
              <a:defRPr/>
            </a:pPr>
            <a:r>
              <a:rPr lang="en-US" dirty="0"/>
              <a:t> </a:t>
            </a:r>
            <a:r>
              <a:rPr lang="en-US" dirty="0" smtClean="0"/>
              <a:t>   </a:t>
            </a:r>
            <a:r>
              <a:rPr lang="en-US" dirty="0" smtClean="0"/>
              <a:t>(ionic formula</a:t>
            </a:r>
            <a:r>
              <a:rPr lang="en-US" dirty="0" smtClean="0"/>
              <a:t>)	      </a:t>
            </a:r>
            <a:r>
              <a:rPr lang="en-US" dirty="0" smtClean="0"/>
              <a:t>(number </a:t>
            </a:r>
            <a:r>
              <a:rPr lang="en-US" dirty="0"/>
              <a:t>of waters</a:t>
            </a:r>
            <a:r>
              <a:rPr lang="en-US" dirty="0" smtClean="0"/>
              <a:t>)</a:t>
            </a:r>
            <a:r>
              <a:rPr lang="en-US" dirty="0"/>
              <a:t> </a:t>
            </a:r>
            <a:r>
              <a:rPr lang="en-US" dirty="0" smtClean="0"/>
              <a:t>		</a:t>
            </a:r>
            <a:endParaRPr lang="en-US" dirty="0"/>
          </a:p>
          <a:p>
            <a:pPr marL="0" indent="0" algn="ctr" eaLnBrk="1" fontAlgn="auto" hangingPunct="1">
              <a:spcAft>
                <a:spcPts val="0"/>
              </a:spcAft>
              <a:buFont typeface="Arial" panose="020B0604020202020204" pitchFamily="34" charset="0"/>
              <a:buNone/>
              <a:defRPr/>
            </a:pPr>
            <a:r>
              <a:rPr lang="en-US" dirty="0"/>
              <a:t>XY   </a:t>
            </a:r>
            <a:r>
              <a:rPr lang="en-US" dirty="0">
                <a:sym typeface="Symbol"/>
              </a:rPr>
              <a:t></a:t>
            </a:r>
            <a:r>
              <a:rPr lang="en-US" dirty="0"/>
              <a:t>   </a:t>
            </a:r>
            <a:r>
              <a:rPr lang="en-US" dirty="0" smtClean="0"/>
              <a:t>XH</a:t>
            </a:r>
            <a:r>
              <a:rPr lang="en-US" baseline="-25000" dirty="0" smtClean="0"/>
              <a:t>2</a:t>
            </a:r>
            <a:r>
              <a:rPr lang="en-US" dirty="0" smtClean="0"/>
              <a:t>O</a:t>
            </a:r>
          </a:p>
          <a:p>
            <a:pPr marL="0" indent="0" algn="ctr" eaLnBrk="1" fontAlgn="auto" hangingPunct="1">
              <a:spcAft>
                <a:spcPts val="0"/>
              </a:spcAft>
              <a:buFont typeface="Arial" panose="020B0604020202020204" pitchFamily="34" charset="0"/>
              <a:buNone/>
              <a:defRPr/>
            </a:pPr>
            <a:endParaRPr lang="en-US" dirty="0"/>
          </a:p>
          <a:p>
            <a:pPr marL="0" indent="0" eaLnBrk="1" fontAlgn="auto" hangingPunct="1">
              <a:spcAft>
                <a:spcPts val="0"/>
              </a:spcAft>
              <a:buFont typeface="Arial" panose="020B0604020202020204" pitchFamily="34" charset="0"/>
              <a:buNone/>
              <a:defRPr/>
            </a:pPr>
            <a:r>
              <a:rPr lang="en-US" dirty="0"/>
              <a:t>     	          	</a:t>
            </a:r>
            <a:endParaRPr lang="en-US" dirty="0" smtClean="0"/>
          </a:p>
          <a:p>
            <a:pPr marL="0" indent="0" algn="ctr" eaLnBrk="1" fontAlgn="auto" hangingPunct="1">
              <a:spcAft>
                <a:spcPts val="0"/>
              </a:spcAft>
              <a:buFont typeface="Arial" panose="020B0604020202020204" pitchFamily="34" charset="0"/>
              <a:buNone/>
              <a:defRPr/>
            </a:pPr>
            <a:r>
              <a:rPr lang="en-US" dirty="0" smtClean="0"/>
              <a:t>CuSO</a:t>
            </a:r>
            <a:r>
              <a:rPr lang="en-US" baseline="-25000" dirty="0" smtClean="0"/>
              <a:t>4</a:t>
            </a:r>
            <a:r>
              <a:rPr lang="en-US" dirty="0" smtClean="0"/>
              <a:t> </a:t>
            </a:r>
            <a:r>
              <a:rPr lang="en-US" dirty="0">
                <a:sym typeface="Symbol"/>
              </a:rPr>
              <a:t></a:t>
            </a:r>
            <a:r>
              <a:rPr lang="en-US" dirty="0"/>
              <a:t> 5H</a:t>
            </a:r>
            <a:r>
              <a:rPr lang="en-US" baseline="-25000" dirty="0"/>
              <a:t>2</a:t>
            </a:r>
            <a:r>
              <a:rPr lang="en-US" dirty="0"/>
              <a:t>O</a:t>
            </a:r>
          </a:p>
          <a:p>
            <a:pPr marL="0" indent="0" algn="ctr" eaLnBrk="1" fontAlgn="auto" hangingPunct="1">
              <a:spcAft>
                <a:spcPts val="0"/>
              </a:spcAft>
              <a:buFont typeface="Arial" panose="020B0604020202020204" pitchFamily="34" charset="0"/>
              <a:buNone/>
              <a:defRPr/>
            </a:pPr>
            <a:r>
              <a:rPr lang="en-US" dirty="0"/>
              <a:t>copper (II) sulfate </a:t>
            </a:r>
            <a:r>
              <a:rPr lang="en-US" dirty="0" err="1" smtClean="0"/>
              <a:t>pentahydrate</a:t>
            </a:r>
            <a:endParaRPr lang="en-US" dirty="0" smtClean="0"/>
          </a:p>
          <a:p>
            <a:pPr marL="0" indent="0" eaLnBrk="1" fontAlgn="auto" hangingPunct="1">
              <a:spcAft>
                <a:spcPts val="0"/>
              </a:spcAft>
              <a:buNone/>
              <a:defRPr/>
            </a:pPr>
            <a:endParaRPr lang="en-US" dirty="0"/>
          </a:p>
        </p:txBody>
      </p:sp>
      <p:cxnSp>
        <p:nvCxnSpPr>
          <p:cNvPr id="5" name="Straight Arrow Connector 4"/>
          <p:cNvCxnSpPr/>
          <p:nvPr/>
        </p:nvCxnSpPr>
        <p:spPr>
          <a:xfrm flipH="1">
            <a:off x="4507021" y="2685410"/>
            <a:ext cx="582721" cy="4540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362200" y="2809875"/>
            <a:ext cx="685800" cy="419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133600" y="3048000"/>
            <a:ext cx="838200" cy="12001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507021" y="2809875"/>
            <a:ext cx="1741379" cy="1676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082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pPr eaLnBrk="1" hangingPunct="1"/>
            <a:r>
              <a:rPr lang="en-US" altLang="en-US" sz="4800" dirty="0" smtClean="0"/>
              <a:t>HYDRATES</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charset="0"/>
              <a:buNone/>
              <a:defRPr/>
            </a:pPr>
            <a:r>
              <a:rPr lang="en-US" sz="2600" dirty="0"/>
              <a:t>Use the same prefixes as with covalent compounds:</a:t>
            </a:r>
          </a:p>
          <a:p>
            <a:pPr marL="0" indent="0" eaLnBrk="1" fontAlgn="auto" hangingPunct="1">
              <a:spcAft>
                <a:spcPts val="0"/>
              </a:spcAft>
              <a:buFont typeface="Arial" panose="020B0604020202020204" pitchFamily="34" charset="0"/>
              <a:buNone/>
              <a:defRPr/>
            </a:pPr>
            <a:r>
              <a:rPr lang="en-US" sz="2600" dirty="0" smtClean="0"/>
              <a:t>mono </a:t>
            </a:r>
            <a:r>
              <a:rPr lang="en-US" sz="2600" dirty="0"/>
              <a:t>– 1	tetra - 4	</a:t>
            </a:r>
            <a:r>
              <a:rPr lang="en-US" sz="2600" dirty="0" err="1" smtClean="0"/>
              <a:t>hepta</a:t>
            </a:r>
            <a:r>
              <a:rPr lang="en-US" sz="2600" dirty="0" smtClean="0"/>
              <a:t> </a:t>
            </a:r>
            <a:r>
              <a:rPr lang="en-US" sz="2600" dirty="0"/>
              <a:t>-7	</a:t>
            </a:r>
            <a:r>
              <a:rPr lang="en-US" sz="2600" dirty="0" err="1" smtClean="0"/>
              <a:t>deca</a:t>
            </a:r>
            <a:r>
              <a:rPr lang="en-US" sz="2600" dirty="0" smtClean="0"/>
              <a:t> </a:t>
            </a:r>
            <a:r>
              <a:rPr lang="en-US" sz="2600" dirty="0"/>
              <a:t>- 10</a:t>
            </a:r>
          </a:p>
          <a:p>
            <a:pPr marL="0" indent="0" eaLnBrk="1" fontAlgn="auto" hangingPunct="1">
              <a:spcAft>
                <a:spcPts val="0"/>
              </a:spcAft>
              <a:buFont typeface="Arial" panose="020B0604020202020204" pitchFamily="34" charset="0"/>
              <a:buNone/>
              <a:defRPr/>
            </a:pPr>
            <a:r>
              <a:rPr lang="en-US" sz="2600" dirty="0" smtClean="0"/>
              <a:t>di </a:t>
            </a:r>
            <a:r>
              <a:rPr lang="en-US" sz="2600" dirty="0"/>
              <a:t>- 2	</a:t>
            </a:r>
            <a:r>
              <a:rPr lang="en-US" sz="2600" dirty="0" smtClean="0"/>
              <a:t>	</a:t>
            </a:r>
            <a:r>
              <a:rPr lang="en-US" sz="2600" dirty="0" err="1" smtClean="0"/>
              <a:t>penta</a:t>
            </a:r>
            <a:r>
              <a:rPr lang="en-US" sz="2600" dirty="0" smtClean="0"/>
              <a:t> </a:t>
            </a:r>
            <a:r>
              <a:rPr lang="en-US" sz="2600" dirty="0"/>
              <a:t>– 5	</a:t>
            </a:r>
            <a:r>
              <a:rPr lang="en-US" sz="2600" dirty="0" err="1"/>
              <a:t>octa</a:t>
            </a:r>
            <a:r>
              <a:rPr lang="en-US" sz="2600" dirty="0"/>
              <a:t> - 8	</a:t>
            </a:r>
          </a:p>
          <a:p>
            <a:pPr marL="0" indent="0" eaLnBrk="1" fontAlgn="auto" hangingPunct="1">
              <a:spcAft>
                <a:spcPts val="0"/>
              </a:spcAft>
              <a:buFont typeface="Arial" panose="020B0604020202020204" pitchFamily="34" charset="0"/>
              <a:buNone/>
              <a:defRPr/>
            </a:pPr>
            <a:r>
              <a:rPr lang="en-US" sz="2600" dirty="0" smtClean="0"/>
              <a:t>tri </a:t>
            </a:r>
            <a:r>
              <a:rPr lang="en-US" sz="2600" dirty="0"/>
              <a:t>- 3	</a:t>
            </a:r>
            <a:r>
              <a:rPr lang="en-US" sz="2600" dirty="0" smtClean="0"/>
              <a:t>	</a:t>
            </a:r>
            <a:r>
              <a:rPr lang="en-US" sz="2600" dirty="0" err="1" smtClean="0"/>
              <a:t>hexa</a:t>
            </a:r>
            <a:r>
              <a:rPr lang="en-US" sz="2600" dirty="0" smtClean="0"/>
              <a:t> </a:t>
            </a:r>
            <a:r>
              <a:rPr lang="en-US" sz="2600" dirty="0"/>
              <a:t>– 6	</a:t>
            </a:r>
            <a:r>
              <a:rPr lang="en-US" sz="2600" dirty="0" err="1" smtClean="0"/>
              <a:t>nona</a:t>
            </a:r>
            <a:r>
              <a:rPr lang="en-US" sz="2600" dirty="0" smtClean="0"/>
              <a:t> </a:t>
            </a:r>
            <a:r>
              <a:rPr lang="en-US" sz="2600" dirty="0"/>
              <a:t>-9	</a:t>
            </a:r>
          </a:p>
          <a:p>
            <a:pPr marL="0" indent="0" eaLnBrk="1" fontAlgn="auto" hangingPunct="1">
              <a:spcAft>
                <a:spcPts val="0"/>
              </a:spcAft>
              <a:buFont typeface="Arial" panose="020B0604020202020204" pitchFamily="34" charset="0"/>
              <a:buNone/>
              <a:defRPr/>
            </a:pPr>
            <a:r>
              <a:rPr lang="en-US" sz="2600" dirty="0"/>
              <a:t>		</a:t>
            </a:r>
          </a:p>
          <a:p>
            <a:pPr marL="0" indent="0" eaLnBrk="1" fontAlgn="auto" hangingPunct="1">
              <a:spcAft>
                <a:spcPts val="0"/>
              </a:spcAft>
              <a:buFont typeface="Arial" panose="020B0604020202020204" pitchFamily="34" charset="0"/>
              <a:buNone/>
              <a:defRPr/>
            </a:pPr>
            <a:r>
              <a:rPr lang="en-US" b="1" dirty="0"/>
              <a:t> </a:t>
            </a:r>
            <a:r>
              <a:rPr lang="en-US" sz="2600" b="1" dirty="0" smtClean="0"/>
              <a:t>Practice </a:t>
            </a:r>
            <a:r>
              <a:rPr lang="en-US" sz="2600" b="1" dirty="0"/>
              <a:t>Naming</a:t>
            </a:r>
          </a:p>
          <a:p>
            <a:pPr marL="274320" indent="-274320" eaLnBrk="1" fontAlgn="auto" hangingPunct="1">
              <a:spcAft>
                <a:spcPts val="0"/>
              </a:spcAft>
              <a:defRPr/>
            </a:pPr>
            <a:r>
              <a:rPr lang="en-US" sz="2600" dirty="0"/>
              <a:t>Na</a:t>
            </a:r>
            <a:r>
              <a:rPr lang="en-US" sz="2600" baseline="-25000" dirty="0"/>
              <a:t>3</a:t>
            </a:r>
            <a:r>
              <a:rPr lang="en-US" sz="2600" dirty="0"/>
              <a:t>PO</a:t>
            </a:r>
            <a:r>
              <a:rPr lang="en-US" sz="2600" baseline="-25000" dirty="0"/>
              <a:t>4</a:t>
            </a:r>
            <a:r>
              <a:rPr lang="en-US" sz="2600" dirty="0"/>
              <a:t> </a:t>
            </a:r>
            <a:r>
              <a:rPr lang="en-US" sz="2600" dirty="0">
                <a:sym typeface="Symbol"/>
              </a:rPr>
              <a:t></a:t>
            </a:r>
            <a:r>
              <a:rPr lang="en-US" sz="2600" dirty="0"/>
              <a:t> 2H</a:t>
            </a:r>
            <a:r>
              <a:rPr lang="en-US" sz="2600" baseline="-25000" dirty="0"/>
              <a:t>2</a:t>
            </a:r>
            <a:r>
              <a:rPr lang="en-US" sz="2600" dirty="0"/>
              <a:t>O  					</a:t>
            </a:r>
            <a:endParaRPr lang="en-US" sz="2600" dirty="0" smtClean="0"/>
          </a:p>
          <a:p>
            <a:pPr marL="274320" indent="-274320" eaLnBrk="1" fontAlgn="auto" hangingPunct="1">
              <a:spcAft>
                <a:spcPts val="0"/>
              </a:spcAft>
              <a:defRPr/>
            </a:pPr>
            <a:r>
              <a:rPr lang="en-US" sz="2600" dirty="0" smtClean="0"/>
              <a:t>Ba(OH)</a:t>
            </a:r>
            <a:r>
              <a:rPr lang="en-US" sz="2600" baseline="-25000" dirty="0" smtClean="0"/>
              <a:t>2</a:t>
            </a:r>
            <a:r>
              <a:rPr lang="en-US" sz="2600" dirty="0" smtClean="0"/>
              <a:t> </a:t>
            </a:r>
            <a:r>
              <a:rPr lang="en-US" sz="2600" dirty="0">
                <a:sym typeface="Symbol"/>
              </a:rPr>
              <a:t></a:t>
            </a:r>
            <a:r>
              <a:rPr lang="en-US" sz="2600" dirty="0"/>
              <a:t> </a:t>
            </a:r>
            <a:r>
              <a:rPr lang="en-US" sz="2600" dirty="0" smtClean="0"/>
              <a:t>8H</a:t>
            </a:r>
            <a:r>
              <a:rPr lang="en-US" sz="2600" baseline="-25000" dirty="0" smtClean="0"/>
              <a:t>2</a:t>
            </a:r>
            <a:r>
              <a:rPr lang="en-US" sz="2600" dirty="0" smtClean="0"/>
              <a:t>O</a:t>
            </a:r>
            <a:endParaRPr lang="en-US" sz="2600" dirty="0"/>
          </a:p>
          <a:p>
            <a:pPr marL="274320" indent="-274320" eaLnBrk="1" fontAlgn="auto" hangingPunct="1">
              <a:spcAft>
                <a:spcPts val="0"/>
              </a:spcAft>
              <a:defRPr/>
            </a:pPr>
            <a:r>
              <a:rPr lang="en-US" sz="2600" dirty="0"/>
              <a:t>SrCl</a:t>
            </a:r>
            <a:r>
              <a:rPr lang="en-US" sz="2600" baseline="-25000" dirty="0"/>
              <a:t>2</a:t>
            </a:r>
            <a:r>
              <a:rPr lang="en-US" sz="2600" dirty="0"/>
              <a:t> </a:t>
            </a:r>
            <a:r>
              <a:rPr lang="en-US" sz="2600" dirty="0">
                <a:sym typeface="Symbol"/>
              </a:rPr>
              <a:t></a:t>
            </a:r>
            <a:r>
              <a:rPr lang="en-US" sz="2600" dirty="0"/>
              <a:t> 6H</a:t>
            </a:r>
            <a:r>
              <a:rPr lang="en-US" sz="2600" baseline="-25000" dirty="0"/>
              <a:t>2</a:t>
            </a:r>
            <a:r>
              <a:rPr lang="en-US" sz="2600" dirty="0"/>
              <a:t>O</a:t>
            </a:r>
          </a:p>
          <a:p>
            <a:pPr marL="274320" indent="-274320" eaLnBrk="1" fontAlgn="auto" hangingPunct="1">
              <a:spcAft>
                <a:spcPts val="0"/>
              </a:spcAft>
              <a:defRPr/>
            </a:pPr>
            <a:endParaRPr lang="en-US" dirty="0"/>
          </a:p>
        </p:txBody>
      </p:sp>
    </p:spTree>
    <p:extLst>
      <p:ext uri="{BB962C8B-B14F-4D97-AF65-F5344CB8AC3E}">
        <p14:creationId xmlns:p14="http://schemas.microsoft.com/office/powerpoint/2010/main" val="287645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28600" y="228600"/>
            <a:ext cx="7239000" cy="840783"/>
          </a:xfrm>
        </p:spPr>
        <p:txBody>
          <a:bodyPr>
            <a:normAutofit/>
          </a:bodyPr>
          <a:lstStyle/>
          <a:p>
            <a:pPr eaLnBrk="1" hangingPunct="1"/>
            <a:r>
              <a:rPr lang="en-US" altLang="en-US" sz="4800" dirty="0" smtClean="0"/>
              <a:t>ANALYZING A HYDRATE</a:t>
            </a:r>
          </a:p>
        </p:txBody>
      </p:sp>
      <p:sp>
        <p:nvSpPr>
          <p:cNvPr id="41987" name="Content Placeholder 2"/>
          <p:cNvSpPr>
            <a:spLocks noGrp="1"/>
          </p:cNvSpPr>
          <p:nvPr>
            <p:ph idx="1"/>
          </p:nvPr>
        </p:nvSpPr>
        <p:spPr>
          <a:xfrm>
            <a:off x="228600" y="1524000"/>
            <a:ext cx="7696200" cy="3886200"/>
          </a:xfrm>
        </p:spPr>
        <p:txBody>
          <a:bodyPr/>
          <a:lstStyle/>
          <a:p>
            <a:pPr eaLnBrk="1" hangingPunct="1">
              <a:buFont typeface="Arial" panose="020B0604020202020204" pitchFamily="34" charset="0"/>
              <a:buChar char="•"/>
            </a:pPr>
            <a:r>
              <a:rPr lang="en-US" altLang="en-US" sz="2800" dirty="0" smtClean="0"/>
              <a:t>In order to analyze, you must drive off the water.  This is usually done by heating the compound.  </a:t>
            </a:r>
          </a:p>
          <a:p>
            <a:pPr eaLnBrk="1" hangingPunct="1">
              <a:buFont typeface="Arial" panose="020B0604020202020204" pitchFamily="34" charset="0"/>
              <a:buChar char="•"/>
            </a:pPr>
            <a:endParaRPr lang="en-US" altLang="en-US" sz="2800" dirty="0" smtClean="0"/>
          </a:p>
          <a:p>
            <a:pPr eaLnBrk="1" hangingPunct="1">
              <a:buFont typeface="Arial" panose="020B0604020202020204" pitchFamily="34" charset="0"/>
              <a:buChar char="•"/>
            </a:pPr>
            <a:r>
              <a:rPr lang="en-US" altLang="en-US" sz="2800" dirty="0" smtClean="0"/>
              <a:t>The compound that is left is “anhydrous” – without water.  </a:t>
            </a:r>
          </a:p>
          <a:p>
            <a:pPr eaLnBrk="1" hangingPunct="1">
              <a:buFont typeface="Arial" panose="020B0604020202020204" pitchFamily="34" charset="0"/>
              <a:buChar char="•"/>
            </a:pPr>
            <a:endParaRPr lang="en-US" altLang="en-US" sz="2800" dirty="0" smtClean="0"/>
          </a:p>
          <a:p>
            <a:pPr eaLnBrk="1" hangingPunct="1">
              <a:buFont typeface="Arial" panose="020B0604020202020204" pitchFamily="34" charset="0"/>
              <a:buChar char="•"/>
            </a:pPr>
            <a:r>
              <a:rPr lang="en-US" altLang="en-US" sz="2800" dirty="0" smtClean="0"/>
              <a:t>The compound usually changes color.</a:t>
            </a:r>
          </a:p>
          <a:p>
            <a:pPr marL="0" indent="0" eaLnBrk="1" hangingPunct="1">
              <a:buFont typeface="Arial" panose="020B0604020202020204" pitchFamily="34" charset="0"/>
              <a:buNone/>
            </a:pPr>
            <a:endParaRPr lang="en-US" altLang="en-US" sz="2800" dirty="0" smtClean="0"/>
          </a:p>
          <a:p>
            <a:pPr marL="0" indent="0" algn="ctr" eaLnBrk="1" hangingPunct="1">
              <a:buFont typeface="Arial" panose="020B0604020202020204" pitchFamily="34" charset="0"/>
              <a:buNone/>
            </a:pPr>
            <a:r>
              <a:rPr lang="en-US" altLang="en-US" sz="2800" dirty="0" smtClean="0"/>
              <a:t>g ANHYDROUS SOLID + g WATER = g HYDRATE</a:t>
            </a:r>
          </a:p>
        </p:txBody>
      </p:sp>
    </p:spTree>
    <p:extLst>
      <p:ext uri="{BB962C8B-B14F-4D97-AF65-F5344CB8AC3E}">
        <p14:creationId xmlns:p14="http://schemas.microsoft.com/office/powerpoint/2010/main" val="36489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fade">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fade">
                                      <p:cBhvr>
                                        <p:cTn id="12" dur="500"/>
                                        <p:tgtEl>
                                          <p:spTgt spid="41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987">
                                            <p:txEl>
                                              <p:pRg st="4" end="4"/>
                                            </p:txEl>
                                          </p:spTgt>
                                        </p:tgtEl>
                                        <p:attrNameLst>
                                          <p:attrName>style.visibility</p:attrName>
                                        </p:attrNameLst>
                                      </p:cBhvr>
                                      <p:to>
                                        <p:strVal val="visible"/>
                                      </p:to>
                                    </p:set>
                                    <p:animEffect transition="in" filter="fade">
                                      <p:cBhvr>
                                        <p:cTn id="17" dur="500"/>
                                        <p:tgtEl>
                                          <p:spTgt spid="4198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987">
                                            <p:txEl>
                                              <p:pRg st="6" end="6"/>
                                            </p:txEl>
                                          </p:spTgt>
                                        </p:tgtEl>
                                        <p:attrNameLst>
                                          <p:attrName>style.visibility</p:attrName>
                                        </p:attrNameLst>
                                      </p:cBhvr>
                                      <p:to>
                                        <p:strVal val="visible"/>
                                      </p:to>
                                    </p:set>
                                    <p:animEffect transition="in" filter="fade">
                                      <p:cBhvr>
                                        <p:cTn id="22" dur="500"/>
                                        <p:tgtEl>
                                          <p:spTgt spid="419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52400" y="228600"/>
            <a:ext cx="8153400" cy="762000"/>
          </a:xfrm>
        </p:spPr>
        <p:txBody>
          <a:bodyPr>
            <a:normAutofit/>
          </a:bodyPr>
          <a:lstStyle/>
          <a:p>
            <a:pPr eaLnBrk="1" hangingPunct="1"/>
            <a:r>
              <a:rPr lang="en-US" altLang="en-US" sz="4400" dirty="0" smtClean="0"/>
              <a:t>DETERMINING THE FORMULA</a:t>
            </a:r>
          </a:p>
        </p:txBody>
      </p:sp>
      <p:sp>
        <p:nvSpPr>
          <p:cNvPr id="43011" name="Content Placeholder 2"/>
          <p:cNvSpPr>
            <a:spLocks noGrp="1"/>
          </p:cNvSpPr>
          <p:nvPr>
            <p:ph idx="1"/>
          </p:nvPr>
        </p:nvSpPr>
        <p:spPr>
          <a:xfrm>
            <a:off x="304800" y="1219200"/>
            <a:ext cx="7620000" cy="4313238"/>
          </a:xfrm>
        </p:spPr>
        <p:txBody>
          <a:bodyPr/>
          <a:lstStyle/>
          <a:p>
            <a:pPr marL="463550" indent="-463550" eaLnBrk="1" hangingPunct="1"/>
            <a:r>
              <a:rPr lang="en-US" altLang="en-US" sz="2800" dirty="0" smtClean="0"/>
              <a:t>It is a lot like calculating the empirical formula only you are not using single elements.  </a:t>
            </a:r>
          </a:p>
          <a:p>
            <a:pPr marL="463550" indent="-463550" eaLnBrk="1" hangingPunct="1"/>
            <a:r>
              <a:rPr lang="en-US" altLang="en-US" sz="2800" dirty="0" smtClean="0"/>
              <a:t>You are using water and the compound.  </a:t>
            </a:r>
          </a:p>
          <a:p>
            <a:pPr marL="463550" indent="-463550" eaLnBrk="1" hangingPunct="1"/>
            <a:r>
              <a:rPr lang="en-US" altLang="en-US" sz="2800" dirty="0" smtClean="0"/>
              <a:t>Follow these steps</a:t>
            </a:r>
            <a:r>
              <a:rPr lang="en-US" altLang="en-US" sz="2800" dirty="0" smtClean="0"/>
              <a:t>:</a:t>
            </a:r>
          </a:p>
          <a:p>
            <a:pPr marL="0" indent="0" eaLnBrk="1" hangingPunct="1">
              <a:buNone/>
            </a:pPr>
            <a:endParaRPr lang="en-US" altLang="en-US" sz="2800" dirty="0"/>
          </a:p>
          <a:p>
            <a:pPr marL="463550" indent="-463550" eaLnBrk="1" hangingPunct="1"/>
            <a:r>
              <a:rPr lang="en-US" sz="2800" dirty="0"/>
              <a:t>You have a 5.00g sample of a barium chloride hydrate.  Determine the correct formula is you are given 5.00g of the hydrate and once you heat it and drive the water off, the new mass of the anhydrate is 4.26g</a:t>
            </a:r>
          </a:p>
          <a:p>
            <a:pPr marL="463550" indent="-463550" eaLnBrk="1" hangingPunct="1"/>
            <a:endParaRPr lang="en-US" altLang="en-US" sz="3200" dirty="0" smtClean="0"/>
          </a:p>
          <a:p>
            <a:pPr eaLnBrk="1" hangingPunct="1"/>
            <a:endParaRPr lang="en-US" altLang="en-US" dirty="0" smtClean="0"/>
          </a:p>
        </p:txBody>
      </p:sp>
    </p:spTree>
    <p:extLst>
      <p:ext uri="{BB962C8B-B14F-4D97-AF65-F5344CB8AC3E}">
        <p14:creationId xmlns:p14="http://schemas.microsoft.com/office/powerpoint/2010/main" val="94825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fade">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fade">
                                      <p:cBhvr>
                                        <p:cTn id="12" dur="500"/>
                                        <p:tgtEl>
                                          <p:spTgt spid="430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fade">
                                      <p:cBhvr>
                                        <p:cTn id="17" dur="500"/>
                                        <p:tgtEl>
                                          <p:spTgt spid="430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3011">
                                            <p:txEl>
                                              <p:pRg st="4" end="4"/>
                                            </p:txEl>
                                          </p:spTgt>
                                        </p:tgtEl>
                                        <p:attrNameLst>
                                          <p:attrName>style.visibility</p:attrName>
                                        </p:attrNameLst>
                                      </p:cBhvr>
                                      <p:to>
                                        <p:strVal val="visible"/>
                                      </p:to>
                                    </p:set>
                                    <p:animEffect transition="in" filter="fade">
                                      <p:cBhvr>
                                        <p:cTn id="22" dur="500"/>
                                        <p:tgtEl>
                                          <p:spTgt spid="43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381000"/>
            <a:ext cx="7239000" cy="746125"/>
          </a:xfrm>
        </p:spPr>
        <p:txBody>
          <a:bodyPr>
            <a:normAutofit/>
          </a:bodyPr>
          <a:lstStyle/>
          <a:p>
            <a:pPr eaLnBrk="1" hangingPunct="1"/>
            <a:r>
              <a:rPr lang="en-US" altLang="en-US" sz="4800" dirty="0" smtClean="0"/>
              <a:t>STEP ONE</a:t>
            </a:r>
          </a:p>
        </p:txBody>
      </p:sp>
      <p:sp>
        <p:nvSpPr>
          <p:cNvPr id="3" name="Content Placeholder 2"/>
          <p:cNvSpPr>
            <a:spLocks noGrp="1"/>
          </p:cNvSpPr>
          <p:nvPr>
            <p:ph idx="1"/>
          </p:nvPr>
        </p:nvSpPr>
        <p:spPr>
          <a:xfrm>
            <a:off x="304800" y="1524000"/>
            <a:ext cx="7467600" cy="3886200"/>
          </a:xfrm>
        </p:spPr>
        <p:txBody>
          <a:bodyPr rtlCol="0">
            <a:normAutofit/>
          </a:bodyPr>
          <a:lstStyle/>
          <a:p>
            <a:pPr marL="463550" indent="-463550" eaLnBrk="1" fontAlgn="auto" hangingPunct="1">
              <a:spcAft>
                <a:spcPts val="0"/>
              </a:spcAft>
              <a:buFont typeface="Arial" panose="020B0604020202020204" pitchFamily="34" charset="0"/>
              <a:buNone/>
              <a:defRPr/>
            </a:pPr>
            <a:r>
              <a:rPr lang="en-US" sz="2800" dirty="0" smtClean="0"/>
              <a:t>1. Find the individual masses if they are not given to you </a:t>
            </a:r>
            <a:endParaRPr lang="en-US" sz="2800" dirty="0"/>
          </a:p>
          <a:p>
            <a:pPr marL="0" indent="0" algn="ctr" eaLnBrk="1" fontAlgn="auto" hangingPunct="1">
              <a:spcAft>
                <a:spcPts val="0"/>
              </a:spcAft>
              <a:buFont typeface="Arial" panose="020B0604020202020204" pitchFamily="34" charset="0"/>
              <a:buNone/>
              <a:defRPr/>
            </a:pPr>
            <a:r>
              <a:rPr lang="en-US" sz="2800" dirty="0" smtClean="0"/>
              <a:t>Hydrate mass – anhydrous mass </a:t>
            </a:r>
            <a:r>
              <a:rPr lang="en-US" sz="2800" dirty="0"/>
              <a:t>= </a:t>
            </a:r>
            <a:r>
              <a:rPr lang="en-US" sz="2800" dirty="0" smtClean="0"/>
              <a:t>water </a:t>
            </a:r>
            <a:r>
              <a:rPr lang="en-US" sz="2800" dirty="0"/>
              <a:t>mass</a:t>
            </a:r>
          </a:p>
          <a:p>
            <a:pPr marL="0" indent="0" eaLnBrk="1" fontAlgn="auto" hangingPunct="1">
              <a:spcAft>
                <a:spcPts val="0"/>
              </a:spcAft>
              <a:buFont typeface="Arial" panose="020B0604020202020204" pitchFamily="34" charset="0"/>
              <a:buNone/>
              <a:defRPr/>
            </a:pPr>
            <a:endParaRPr lang="en-US" sz="2800" dirty="0" smtClean="0"/>
          </a:p>
          <a:p>
            <a:pPr marL="0" indent="0" eaLnBrk="1" fontAlgn="auto" hangingPunct="1">
              <a:spcAft>
                <a:spcPts val="0"/>
              </a:spcAft>
              <a:buFont typeface="Arial" panose="020B0604020202020204" pitchFamily="34" charset="0"/>
              <a:buNone/>
              <a:defRPr/>
            </a:pPr>
            <a:r>
              <a:rPr lang="en-US" sz="2800" dirty="0" smtClean="0"/>
              <a:t>Example</a:t>
            </a:r>
            <a:r>
              <a:rPr lang="en-US" sz="2800" dirty="0"/>
              <a:t>:			        </a:t>
            </a:r>
            <a:endParaRPr lang="en-US" sz="2800" dirty="0" smtClean="0"/>
          </a:p>
          <a:p>
            <a:pPr marL="0" indent="0" eaLnBrk="1" fontAlgn="auto" hangingPunct="1">
              <a:spcAft>
                <a:spcPts val="0"/>
              </a:spcAft>
              <a:buFont typeface="Arial" panose="020B0604020202020204" pitchFamily="34" charset="0"/>
              <a:buNone/>
              <a:defRPr/>
            </a:pPr>
            <a:endParaRPr lang="en-US" sz="2800" dirty="0"/>
          </a:p>
          <a:p>
            <a:pPr marL="0" indent="0" eaLnBrk="1" fontAlgn="auto" hangingPunct="1">
              <a:spcAft>
                <a:spcPts val="0"/>
              </a:spcAft>
              <a:buFont typeface="Arial" panose="020B0604020202020204" pitchFamily="34" charset="0"/>
              <a:buNone/>
              <a:defRPr/>
            </a:pPr>
            <a:r>
              <a:rPr lang="en-US" sz="2800" dirty="0" smtClean="0"/>
              <a:t>	 </a:t>
            </a:r>
            <a:r>
              <a:rPr lang="en-US" sz="2800" dirty="0"/>
              <a:t>5.00g      –        4.26g    	=     0.74g</a:t>
            </a:r>
          </a:p>
          <a:p>
            <a:pPr marL="274320" indent="-274320" eaLnBrk="1" fontAlgn="auto" hangingPunct="1">
              <a:spcAft>
                <a:spcPts val="0"/>
              </a:spcAft>
              <a:defRPr/>
            </a:pPr>
            <a:endParaRPr lang="en-US" dirty="0"/>
          </a:p>
        </p:txBody>
      </p:sp>
    </p:spTree>
    <p:extLst>
      <p:ext uri="{BB962C8B-B14F-4D97-AF65-F5344CB8AC3E}">
        <p14:creationId xmlns:p14="http://schemas.microsoft.com/office/powerpoint/2010/main" val="258194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228600"/>
            <a:ext cx="7239000" cy="898525"/>
          </a:xfrm>
        </p:spPr>
        <p:txBody>
          <a:bodyPr>
            <a:normAutofit/>
          </a:bodyPr>
          <a:lstStyle/>
          <a:p>
            <a:pPr eaLnBrk="1" hangingPunct="1"/>
            <a:r>
              <a:rPr lang="en-US" altLang="en-US" sz="4800" dirty="0" smtClean="0"/>
              <a:t>STEP TWO</a:t>
            </a:r>
          </a:p>
        </p:txBody>
      </p:sp>
      <p:sp>
        <p:nvSpPr>
          <p:cNvPr id="3" name="Content Placeholder 2"/>
          <p:cNvSpPr>
            <a:spLocks noGrp="1"/>
          </p:cNvSpPr>
          <p:nvPr>
            <p:ph idx="1"/>
          </p:nvPr>
        </p:nvSpPr>
        <p:spPr>
          <a:xfrm>
            <a:off x="381000" y="1447800"/>
            <a:ext cx="7543800" cy="4648200"/>
          </a:xfrm>
        </p:spPr>
        <p:txBody>
          <a:bodyPr rtlCol="0">
            <a:normAutofit/>
          </a:bodyPr>
          <a:lstStyle/>
          <a:p>
            <a:pPr marL="0" indent="0" eaLnBrk="1" fontAlgn="auto" hangingPunct="1">
              <a:spcAft>
                <a:spcPts val="0"/>
              </a:spcAft>
              <a:buFont typeface="Arial" panose="020B0604020202020204" pitchFamily="34" charset="0"/>
              <a:buNone/>
              <a:defRPr/>
            </a:pPr>
            <a:r>
              <a:rPr lang="en-US" sz="2800" dirty="0" smtClean="0"/>
              <a:t>2.  Find </a:t>
            </a:r>
            <a:r>
              <a:rPr lang="en-US" sz="2800" dirty="0"/>
              <a:t>the empirical </a:t>
            </a:r>
            <a:r>
              <a:rPr lang="en-US" sz="2800" dirty="0" smtClean="0"/>
              <a:t>formula.</a:t>
            </a:r>
            <a:r>
              <a:rPr lang="en-US" sz="2800" dirty="0"/>
              <a:t> </a:t>
            </a:r>
          </a:p>
          <a:p>
            <a:pPr marL="0" indent="0" eaLnBrk="1" fontAlgn="auto" hangingPunct="1">
              <a:spcAft>
                <a:spcPts val="0"/>
              </a:spcAft>
              <a:buFont typeface="Arial" panose="020B0604020202020204" pitchFamily="34" charset="0"/>
              <a:buNone/>
              <a:defRPr/>
            </a:pPr>
            <a:r>
              <a:rPr lang="en-US" dirty="0"/>
              <a:t/>
            </a:r>
            <a:br>
              <a:rPr lang="en-US" dirty="0"/>
            </a:br>
            <a:r>
              <a:rPr lang="en-US" u="sng" dirty="0"/>
              <a:t>4.26g BaCl</a:t>
            </a:r>
            <a:r>
              <a:rPr lang="en-US" u="sng" baseline="-25000" dirty="0"/>
              <a:t>2</a:t>
            </a:r>
            <a:r>
              <a:rPr lang="en-US" u="sng" dirty="0"/>
              <a:t>   </a:t>
            </a:r>
            <a:r>
              <a:rPr lang="en-US" u="sng" dirty="0" smtClean="0"/>
              <a:t>1 </a:t>
            </a:r>
            <a:r>
              <a:rPr lang="en-US" u="sng" dirty="0" err="1"/>
              <a:t>mol</a:t>
            </a:r>
            <a:r>
              <a:rPr lang="en-US" u="sng" dirty="0"/>
              <a:t> BaCl</a:t>
            </a:r>
            <a:r>
              <a:rPr lang="en-US" u="sng" baseline="-25000" dirty="0"/>
              <a:t>2     </a:t>
            </a:r>
            <a:r>
              <a:rPr lang="en-US" dirty="0"/>
              <a:t>  =    0.0205mol BaCl</a:t>
            </a:r>
            <a:r>
              <a:rPr lang="en-US" baseline="-25000" dirty="0"/>
              <a:t>2</a:t>
            </a:r>
            <a:endParaRPr lang="en-US" dirty="0"/>
          </a:p>
          <a:p>
            <a:pPr marL="0" indent="0" eaLnBrk="1" fontAlgn="auto" hangingPunct="1">
              <a:spcAft>
                <a:spcPts val="0"/>
              </a:spcAft>
              <a:buFont typeface="Arial" panose="020B0604020202020204" pitchFamily="34" charset="0"/>
              <a:buNone/>
              <a:defRPr/>
            </a:pPr>
            <a:r>
              <a:rPr lang="en-US" dirty="0"/>
              <a:t>	          208.23g BaCl</a:t>
            </a:r>
            <a:r>
              <a:rPr lang="en-US" baseline="-25000" dirty="0"/>
              <a:t>2</a:t>
            </a:r>
            <a:endParaRPr lang="en-US" dirty="0"/>
          </a:p>
          <a:p>
            <a:pPr marL="0" indent="0" eaLnBrk="1" fontAlgn="auto" hangingPunct="1">
              <a:spcAft>
                <a:spcPts val="0"/>
              </a:spcAft>
              <a:buFont typeface="Arial" panose="020B0604020202020204" pitchFamily="34" charset="0"/>
              <a:buNone/>
              <a:defRPr/>
            </a:pPr>
            <a:r>
              <a:rPr lang="en-US" dirty="0"/>
              <a:t> </a:t>
            </a:r>
            <a:br>
              <a:rPr lang="en-US" dirty="0"/>
            </a:br>
            <a:r>
              <a:rPr lang="en-US" u="sng" dirty="0"/>
              <a:t>0.74g H</a:t>
            </a:r>
            <a:r>
              <a:rPr lang="en-US" u="sng" baseline="-25000" dirty="0"/>
              <a:t>2</a:t>
            </a:r>
            <a:r>
              <a:rPr lang="en-US" u="sng" dirty="0"/>
              <a:t>O     </a:t>
            </a:r>
            <a:r>
              <a:rPr lang="en-US" u="sng" dirty="0" smtClean="0"/>
              <a:t>1 </a:t>
            </a:r>
            <a:r>
              <a:rPr lang="en-US" u="sng" dirty="0" err="1"/>
              <a:t>mol</a:t>
            </a:r>
            <a:r>
              <a:rPr lang="en-US" u="sng" dirty="0"/>
              <a:t> H</a:t>
            </a:r>
            <a:r>
              <a:rPr lang="en-US" u="sng" baseline="-25000" dirty="0"/>
              <a:t>2</a:t>
            </a:r>
            <a:r>
              <a:rPr lang="en-US" u="sng" dirty="0"/>
              <a:t>O      </a:t>
            </a:r>
            <a:r>
              <a:rPr lang="en-US" dirty="0"/>
              <a:t>   =   0.041mol H</a:t>
            </a:r>
            <a:r>
              <a:rPr lang="en-US" baseline="-25000" dirty="0"/>
              <a:t>2</a:t>
            </a:r>
            <a:r>
              <a:rPr lang="en-US" dirty="0"/>
              <a:t>O</a:t>
            </a:r>
          </a:p>
          <a:p>
            <a:pPr marL="0" indent="0" eaLnBrk="1" fontAlgn="auto" hangingPunct="1">
              <a:spcAft>
                <a:spcPts val="0"/>
              </a:spcAft>
              <a:buFont typeface="Arial" panose="020B0604020202020204" pitchFamily="34" charset="0"/>
              <a:buNone/>
              <a:defRPr/>
            </a:pPr>
            <a:r>
              <a:rPr lang="en-US" dirty="0"/>
              <a:t>	         18.02g </a:t>
            </a:r>
            <a:r>
              <a:rPr lang="en-US" dirty="0" smtClean="0"/>
              <a:t>H</a:t>
            </a:r>
            <a:r>
              <a:rPr lang="en-US" baseline="-25000" dirty="0" smtClean="0"/>
              <a:t>2</a:t>
            </a:r>
            <a:r>
              <a:rPr lang="en-US" dirty="0" smtClean="0"/>
              <a:t>O</a:t>
            </a:r>
            <a:endParaRPr lang="en-US" dirty="0"/>
          </a:p>
        </p:txBody>
      </p:sp>
      <p:cxnSp>
        <p:nvCxnSpPr>
          <p:cNvPr id="5" name="Straight Connector 4"/>
          <p:cNvCxnSpPr/>
          <p:nvPr/>
        </p:nvCxnSpPr>
        <p:spPr>
          <a:xfrm>
            <a:off x="2286000" y="2514600"/>
            <a:ext cx="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133600" y="3771900"/>
            <a:ext cx="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245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STEP THREE</a:t>
            </a:r>
            <a:endParaRPr lang="en-US" sz="4800" dirty="0"/>
          </a:p>
        </p:txBody>
      </p:sp>
      <p:sp>
        <p:nvSpPr>
          <p:cNvPr id="3" name="Content Placeholder 2"/>
          <p:cNvSpPr>
            <a:spLocks noGrp="1"/>
          </p:cNvSpPr>
          <p:nvPr>
            <p:ph idx="1"/>
          </p:nvPr>
        </p:nvSpPr>
        <p:spPr/>
        <p:txBody>
          <a:bodyPr/>
          <a:lstStyle/>
          <a:p>
            <a:pPr marL="0" indent="0" eaLnBrk="1" fontAlgn="auto" hangingPunct="1">
              <a:spcAft>
                <a:spcPts val="0"/>
              </a:spcAft>
              <a:buNone/>
              <a:defRPr/>
            </a:pPr>
            <a:r>
              <a:rPr lang="en-US" dirty="0" smtClean="0"/>
              <a:t>3.  Divide the smallest mole amount into both.</a:t>
            </a:r>
          </a:p>
          <a:p>
            <a:pPr marL="0" indent="0" eaLnBrk="1" fontAlgn="auto" hangingPunct="1">
              <a:spcAft>
                <a:spcPts val="0"/>
              </a:spcAft>
              <a:buNone/>
              <a:defRPr/>
            </a:pPr>
            <a:endParaRPr lang="en-US" dirty="0"/>
          </a:p>
          <a:p>
            <a:pPr marL="0" indent="0" eaLnBrk="1" fontAlgn="auto" hangingPunct="1">
              <a:spcAft>
                <a:spcPts val="0"/>
              </a:spcAft>
              <a:buNone/>
              <a:defRPr/>
            </a:pPr>
            <a:r>
              <a:rPr lang="en-US" dirty="0" smtClean="0"/>
              <a:t>BaCl</a:t>
            </a:r>
            <a:r>
              <a:rPr lang="en-US" baseline="-25000" dirty="0" smtClean="0"/>
              <a:t>2</a:t>
            </a:r>
            <a:r>
              <a:rPr lang="en-US" dirty="0" smtClean="0"/>
              <a:t>     </a:t>
            </a:r>
            <a:r>
              <a:rPr lang="en-US" u="sng" dirty="0"/>
              <a:t>0.0205mol</a:t>
            </a:r>
            <a:r>
              <a:rPr lang="en-US" dirty="0"/>
              <a:t> = 1.00	 </a:t>
            </a:r>
            <a:endParaRPr lang="en-US" dirty="0" smtClean="0"/>
          </a:p>
          <a:p>
            <a:pPr marL="0" indent="0" eaLnBrk="1" fontAlgn="auto" hangingPunct="1">
              <a:spcAft>
                <a:spcPts val="0"/>
              </a:spcAft>
              <a:buNone/>
              <a:defRPr/>
            </a:pPr>
            <a:r>
              <a:rPr lang="en-US" dirty="0"/>
              <a:t>	</a:t>
            </a:r>
            <a:r>
              <a:rPr lang="en-US" dirty="0" smtClean="0"/>
              <a:t>   0.0250mol</a:t>
            </a:r>
            <a:endParaRPr lang="en-US" dirty="0"/>
          </a:p>
          <a:p>
            <a:pPr marL="0" indent="0" eaLnBrk="1" fontAlgn="auto" hangingPunct="1">
              <a:spcAft>
                <a:spcPts val="0"/>
              </a:spcAft>
              <a:buNone/>
              <a:defRPr/>
            </a:pPr>
            <a:r>
              <a:rPr lang="en-US" dirty="0"/>
              <a:t>H</a:t>
            </a:r>
            <a:r>
              <a:rPr lang="en-US" baseline="-25000" dirty="0"/>
              <a:t>2</a:t>
            </a:r>
            <a:r>
              <a:rPr lang="en-US" dirty="0"/>
              <a:t>O </a:t>
            </a:r>
            <a:r>
              <a:rPr lang="en-US" dirty="0" smtClean="0"/>
              <a:t>	   </a:t>
            </a:r>
            <a:r>
              <a:rPr lang="en-US" u="sng" dirty="0" smtClean="0"/>
              <a:t>0.041mol</a:t>
            </a:r>
            <a:r>
              <a:rPr lang="en-US" dirty="0" smtClean="0"/>
              <a:t>  </a:t>
            </a:r>
            <a:r>
              <a:rPr lang="en-US" dirty="0"/>
              <a:t>=  2.0		      </a:t>
            </a:r>
            <a:r>
              <a:rPr lang="en-US" dirty="0" smtClean="0"/>
              <a:t>		   	   0.0205mol</a:t>
            </a:r>
            <a:r>
              <a:rPr lang="en-US" dirty="0"/>
              <a:t>		   	 </a:t>
            </a:r>
            <a:endParaRPr lang="en-US" dirty="0" smtClean="0"/>
          </a:p>
          <a:p>
            <a:pPr marL="0" indent="0" eaLnBrk="1" fontAlgn="auto" hangingPunct="1">
              <a:spcAft>
                <a:spcPts val="0"/>
              </a:spcAft>
              <a:buNone/>
              <a:defRPr/>
            </a:pPr>
            <a:endParaRPr lang="en-US" dirty="0">
              <a:solidFill>
                <a:schemeClr val="accent1"/>
              </a:solidFill>
            </a:endParaRPr>
          </a:p>
          <a:p>
            <a:pPr marL="0" indent="0" algn="ctr" eaLnBrk="1" fontAlgn="auto" hangingPunct="1">
              <a:spcAft>
                <a:spcPts val="0"/>
              </a:spcAft>
              <a:buNone/>
              <a:defRPr/>
            </a:pPr>
            <a:r>
              <a:rPr lang="en-US" b="1" dirty="0" smtClean="0">
                <a:solidFill>
                  <a:srgbClr val="FF0000"/>
                </a:solidFill>
              </a:rPr>
              <a:t>BaCl</a:t>
            </a:r>
            <a:r>
              <a:rPr lang="en-US" b="1" baseline="-25000" dirty="0" smtClean="0">
                <a:solidFill>
                  <a:srgbClr val="FF0000"/>
                </a:solidFill>
              </a:rPr>
              <a:t>2</a:t>
            </a:r>
            <a:r>
              <a:rPr lang="en-US" b="1" dirty="0" smtClean="0">
                <a:solidFill>
                  <a:srgbClr val="FF0000"/>
                </a:solidFill>
              </a:rPr>
              <a:t> </a:t>
            </a:r>
            <a:r>
              <a:rPr lang="en-US" b="1" dirty="0">
                <a:solidFill>
                  <a:srgbClr val="FF0000"/>
                </a:solidFill>
                <a:sym typeface="Symbol"/>
              </a:rPr>
              <a:t></a:t>
            </a:r>
            <a:r>
              <a:rPr lang="en-US" b="1" dirty="0">
                <a:solidFill>
                  <a:srgbClr val="FF0000"/>
                </a:solidFill>
              </a:rPr>
              <a:t> 2H</a:t>
            </a:r>
            <a:r>
              <a:rPr lang="en-US" b="1" baseline="-25000" dirty="0">
                <a:solidFill>
                  <a:srgbClr val="FF0000"/>
                </a:solidFill>
              </a:rPr>
              <a:t>2</a:t>
            </a:r>
            <a:r>
              <a:rPr lang="en-US" b="1" dirty="0">
                <a:solidFill>
                  <a:srgbClr val="FF0000"/>
                </a:solidFill>
              </a:rPr>
              <a:t>O</a:t>
            </a:r>
          </a:p>
          <a:p>
            <a:endParaRPr lang="en-US" dirty="0"/>
          </a:p>
        </p:txBody>
      </p:sp>
    </p:spTree>
    <p:extLst>
      <p:ext uri="{BB962C8B-B14F-4D97-AF65-F5344CB8AC3E}">
        <p14:creationId xmlns:p14="http://schemas.microsoft.com/office/powerpoint/2010/main" val="133029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81000" y="228600"/>
            <a:ext cx="7239000" cy="822325"/>
          </a:xfrm>
        </p:spPr>
        <p:txBody>
          <a:bodyPr>
            <a:normAutofit/>
          </a:bodyPr>
          <a:lstStyle/>
          <a:p>
            <a:r>
              <a:rPr lang="en-US" altLang="en-US" sz="4800" dirty="0" smtClean="0"/>
              <a:t>ALL THE STEPS</a:t>
            </a:r>
          </a:p>
        </p:txBody>
      </p:sp>
      <p:sp>
        <p:nvSpPr>
          <p:cNvPr id="3" name="Content Placeholder 2"/>
          <p:cNvSpPr>
            <a:spLocks noGrp="1"/>
          </p:cNvSpPr>
          <p:nvPr>
            <p:ph idx="1"/>
          </p:nvPr>
        </p:nvSpPr>
        <p:spPr/>
        <p:txBody>
          <a:bodyPr/>
          <a:lstStyle/>
          <a:p>
            <a:pPr marL="0" indent="0">
              <a:buNone/>
              <a:defRPr/>
            </a:pPr>
            <a:r>
              <a:rPr lang="en-US" sz="3200" dirty="0" smtClean="0"/>
              <a:t>This is just like empirical formula calculations.</a:t>
            </a:r>
          </a:p>
          <a:p>
            <a:pPr marL="457200" indent="-457200">
              <a:buFont typeface="Arial" charset="0"/>
              <a:buAutoNum type="arabicPeriod"/>
              <a:defRPr/>
            </a:pPr>
            <a:r>
              <a:rPr lang="en-US" sz="3200" dirty="0" smtClean="0"/>
              <a:t>Convert mass to moles for the water and the ionic formula.</a:t>
            </a:r>
          </a:p>
          <a:p>
            <a:pPr marL="457200" indent="-457200">
              <a:buFont typeface="Arial" charset="0"/>
              <a:buAutoNum type="arabicPeriod"/>
              <a:defRPr/>
            </a:pPr>
            <a:r>
              <a:rPr lang="en-US" sz="3200" dirty="0" smtClean="0"/>
              <a:t>Divide the lowest mole into itself and the other.</a:t>
            </a:r>
          </a:p>
          <a:p>
            <a:pPr marL="457200" indent="-457200">
              <a:buFont typeface="Arial" charset="0"/>
              <a:buAutoNum type="arabicPeriod"/>
              <a:defRPr/>
            </a:pPr>
            <a:r>
              <a:rPr lang="en-US" sz="3200" dirty="0" smtClean="0"/>
              <a:t>Determine the formula.</a:t>
            </a:r>
            <a:endParaRPr lang="en-US" sz="3200" dirty="0"/>
          </a:p>
        </p:txBody>
      </p:sp>
    </p:spTree>
    <p:extLst>
      <p:ext uri="{BB962C8B-B14F-4D97-AF65-F5344CB8AC3E}">
        <p14:creationId xmlns:p14="http://schemas.microsoft.com/office/powerpoint/2010/main" val="253310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28600"/>
            <a:ext cx="7239000" cy="746125"/>
          </a:xfrm>
        </p:spPr>
        <p:txBody>
          <a:bodyPr>
            <a:normAutofit/>
          </a:bodyPr>
          <a:lstStyle/>
          <a:p>
            <a:pPr eaLnBrk="1" hangingPunct="1"/>
            <a:r>
              <a:rPr lang="en-US" altLang="en-US" sz="4800" dirty="0" smtClean="0"/>
              <a:t>PRACTICE</a:t>
            </a:r>
          </a:p>
        </p:txBody>
      </p:sp>
      <p:sp>
        <p:nvSpPr>
          <p:cNvPr id="3" name="Content Placeholder 2"/>
          <p:cNvSpPr>
            <a:spLocks noGrp="1"/>
          </p:cNvSpPr>
          <p:nvPr>
            <p:ph idx="1"/>
          </p:nvPr>
        </p:nvSpPr>
        <p:spPr>
          <a:xfrm>
            <a:off x="457200" y="1143000"/>
            <a:ext cx="7543800" cy="1905000"/>
          </a:xfrm>
        </p:spPr>
        <p:txBody>
          <a:bodyPr rtlCol="0">
            <a:normAutofit/>
          </a:bodyPr>
          <a:lstStyle/>
          <a:p>
            <a:pPr marL="0" indent="0" eaLnBrk="1" fontAlgn="auto" hangingPunct="1">
              <a:spcAft>
                <a:spcPts val="0"/>
              </a:spcAft>
              <a:buFont typeface="Arial" panose="020B0604020202020204" pitchFamily="34" charset="0"/>
              <a:buNone/>
              <a:defRPr/>
            </a:pPr>
            <a:r>
              <a:rPr lang="en-US" sz="2800" dirty="0" smtClean="0"/>
              <a:t>Determine </a:t>
            </a:r>
            <a:r>
              <a:rPr lang="en-US" sz="2800" dirty="0"/>
              <a:t>the formula of a hydrate with 48.8% MgSO</a:t>
            </a:r>
            <a:r>
              <a:rPr lang="en-US" sz="2800" baseline="-25000" dirty="0"/>
              <a:t>4</a:t>
            </a:r>
            <a:r>
              <a:rPr lang="en-US" sz="2800" dirty="0"/>
              <a:t> and 51.2% </a:t>
            </a:r>
            <a:r>
              <a:rPr lang="en-US" sz="2800" dirty="0" smtClean="0"/>
              <a:t>H</a:t>
            </a:r>
            <a:r>
              <a:rPr lang="en-US" sz="2800" baseline="-25000" dirty="0" smtClean="0"/>
              <a:t>2</a:t>
            </a:r>
            <a:r>
              <a:rPr lang="en-US" sz="2800" dirty="0" smtClean="0"/>
              <a:t>O.</a:t>
            </a:r>
            <a:endParaRPr lang="en-US" sz="2800" dirty="0"/>
          </a:p>
          <a:p>
            <a:pPr marL="274320" indent="-274320" eaLnBrk="1" fontAlgn="auto" hangingPunct="1">
              <a:spcAft>
                <a:spcPts val="0"/>
              </a:spcAft>
              <a:defRPr/>
            </a:pPr>
            <a:endParaRPr lang="en-US" dirty="0"/>
          </a:p>
        </p:txBody>
      </p:sp>
    </p:spTree>
    <p:extLst>
      <p:ext uri="{BB962C8B-B14F-4D97-AF65-F5344CB8AC3E}">
        <p14:creationId xmlns:p14="http://schemas.microsoft.com/office/powerpoint/2010/main" val="8126772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7543800" cy="5486400"/>
          </a:xfrm>
        </p:spPr>
        <p:txBody>
          <a:bodyPr/>
          <a:lstStyle/>
          <a:p>
            <a:pPr marL="109537" indent="0">
              <a:buFont typeface="Arial" charset="0"/>
              <a:buNone/>
              <a:defRPr/>
            </a:pPr>
            <a:r>
              <a:rPr lang="en-US" dirty="0"/>
              <a:t>48.8% </a:t>
            </a:r>
            <a:r>
              <a:rPr lang="en-US" dirty="0" smtClean="0"/>
              <a:t>MgSO</a:t>
            </a:r>
            <a:r>
              <a:rPr lang="en-US" baseline="-25000" dirty="0" smtClean="0"/>
              <a:t>4  </a:t>
            </a:r>
            <a:r>
              <a:rPr lang="en-US" dirty="0" smtClean="0"/>
              <a:t>→ 48.8g MgSO</a:t>
            </a:r>
            <a:r>
              <a:rPr lang="en-US" baseline="-25000" dirty="0" smtClean="0"/>
              <a:t>4</a:t>
            </a:r>
            <a:r>
              <a:rPr lang="en-US" dirty="0" smtClean="0"/>
              <a:t>  </a:t>
            </a:r>
          </a:p>
          <a:p>
            <a:pPr marL="109537" indent="0">
              <a:buFont typeface="Arial" charset="0"/>
              <a:buNone/>
              <a:defRPr/>
            </a:pPr>
            <a:r>
              <a:rPr lang="en-US" u="sng" dirty="0"/>
              <a:t>48.8g MgSO</a:t>
            </a:r>
            <a:r>
              <a:rPr lang="en-US" u="sng" baseline="-25000" dirty="0"/>
              <a:t>4</a:t>
            </a:r>
            <a:r>
              <a:rPr lang="en-US" u="sng" dirty="0"/>
              <a:t> </a:t>
            </a:r>
            <a:r>
              <a:rPr lang="en-US" u="sng" dirty="0" smtClean="0"/>
              <a:t>   1 </a:t>
            </a:r>
            <a:r>
              <a:rPr lang="en-US" u="sng" dirty="0" err="1" smtClean="0"/>
              <a:t>mol</a:t>
            </a:r>
            <a:r>
              <a:rPr lang="en-US" u="sng" dirty="0" smtClean="0"/>
              <a:t> MgSO</a:t>
            </a:r>
            <a:r>
              <a:rPr lang="en-US" u="sng" baseline="-25000" dirty="0" smtClean="0"/>
              <a:t>4</a:t>
            </a:r>
            <a:r>
              <a:rPr lang="en-US" u="sng" dirty="0" smtClean="0"/>
              <a:t>  </a:t>
            </a:r>
            <a:r>
              <a:rPr lang="en-US" dirty="0" smtClean="0"/>
              <a:t>=  0.405mol MgSO</a:t>
            </a:r>
            <a:r>
              <a:rPr lang="en-US" baseline="-25000" dirty="0" smtClean="0"/>
              <a:t>4</a:t>
            </a:r>
            <a:endParaRPr lang="en-US" dirty="0" smtClean="0"/>
          </a:p>
          <a:p>
            <a:pPr marL="109537" indent="0">
              <a:buFont typeface="Arial" charset="0"/>
              <a:buNone/>
              <a:defRPr/>
            </a:pPr>
            <a:r>
              <a:rPr lang="en-US" dirty="0" smtClean="0"/>
              <a:t>		   120.37g MgSO</a:t>
            </a:r>
            <a:r>
              <a:rPr lang="en-US" baseline="-25000" dirty="0" smtClean="0"/>
              <a:t>4</a:t>
            </a:r>
            <a:endParaRPr lang="en-US" dirty="0" smtClean="0"/>
          </a:p>
          <a:p>
            <a:pPr marL="109537" indent="0">
              <a:buFont typeface="Arial" charset="0"/>
              <a:buNone/>
              <a:defRPr/>
            </a:pPr>
            <a:endParaRPr lang="en-US" dirty="0" smtClean="0"/>
          </a:p>
          <a:p>
            <a:pPr marL="109537" indent="0">
              <a:buFont typeface="Arial" charset="0"/>
              <a:buNone/>
              <a:defRPr/>
            </a:pPr>
            <a:r>
              <a:rPr lang="en-US" dirty="0" smtClean="0"/>
              <a:t>51.2</a:t>
            </a:r>
            <a:r>
              <a:rPr lang="en-US" dirty="0"/>
              <a:t>% </a:t>
            </a:r>
            <a:r>
              <a:rPr lang="en-US" dirty="0" smtClean="0"/>
              <a:t>H</a:t>
            </a:r>
            <a:r>
              <a:rPr lang="en-US" baseline="-25000" dirty="0" smtClean="0"/>
              <a:t>2</a:t>
            </a:r>
            <a:r>
              <a:rPr lang="en-US" dirty="0" smtClean="0"/>
              <a:t>O →  51.2g H</a:t>
            </a:r>
            <a:r>
              <a:rPr lang="en-US" baseline="-25000" dirty="0" smtClean="0"/>
              <a:t>2</a:t>
            </a:r>
            <a:r>
              <a:rPr lang="en-US" dirty="0" smtClean="0"/>
              <a:t>O </a:t>
            </a:r>
          </a:p>
          <a:p>
            <a:pPr marL="109537" indent="0">
              <a:buFont typeface="Arial" charset="0"/>
              <a:buNone/>
              <a:defRPr/>
            </a:pPr>
            <a:r>
              <a:rPr lang="en-US" u="sng" dirty="0" smtClean="0"/>
              <a:t>51.2g </a:t>
            </a:r>
            <a:r>
              <a:rPr lang="en-US" u="sng" dirty="0"/>
              <a:t>H</a:t>
            </a:r>
            <a:r>
              <a:rPr lang="en-US" u="sng" baseline="-25000" dirty="0"/>
              <a:t>2</a:t>
            </a:r>
            <a:r>
              <a:rPr lang="en-US" u="sng" dirty="0"/>
              <a:t>O </a:t>
            </a:r>
            <a:r>
              <a:rPr lang="en-US" u="sng" dirty="0" smtClean="0"/>
              <a:t>   1 </a:t>
            </a:r>
            <a:r>
              <a:rPr lang="en-US" u="sng" dirty="0" err="1" smtClean="0"/>
              <a:t>mol</a:t>
            </a:r>
            <a:r>
              <a:rPr lang="en-US" u="sng" dirty="0" smtClean="0"/>
              <a:t> H</a:t>
            </a:r>
            <a:r>
              <a:rPr lang="en-US" u="sng" baseline="-25000" dirty="0" smtClean="0"/>
              <a:t>2</a:t>
            </a:r>
            <a:r>
              <a:rPr lang="en-US" u="sng" dirty="0" smtClean="0"/>
              <a:t>O  </a:t>
            </a:r>
            <a:r>
              <a:rPr lang="en-US" dirty="0" smtClean="0"/>
              <a:t>=  </a:t>
            </a:r>
            <a:r>
              <a:rPr lang="en-US" dirty="0"/>
              <a:t>2.84mol H</a:t>
            </a:r>
            <a:r>
              <a:rPr lang="en-US" baseline="-25000" dirty="0"/>
              <a:t>2</a:t>
            </a:r>
            <a:r>
              <a:rPr lang="en-US" dirty="0"/>
              <a:t>O</a:t>
            </a:r>
          </a:p>
          <a:p>
            <a:pPr marL="109537" indent="0">
              <a:buFont typeface="Arial" charset="0"/>
              <a:buNone/>
              <a:defRPr/>
            </a:pPr>
            <a:r>
              <a:rPr lang="en-US" dirty="0"/>
              <a:t>	</a:t>
            </a:r>
            <a:r>
              <a:rPr lang="en-US" dirty="0" smtClean="0"/>
              <a:t>	18.02g H</a:t>
            </a:r>
            <a:r>
              <a:rPr lang="en-US" baseline="-25000" dirty="0" smtClean="0"/>
              <a:t>2</a:t>
            </a:r>
            <a:r>
              <a:rPr lang="en-US" dirty="0" smtClean="0"/>
              <a:t>O</a:t>
            </a:r>
          </a:p>
          <a:p>
            <a:pPr marL="109537" indent="0">
              <a:buFont typeface="Arial" charset="0"/>
              <a:buNone/>
              <a:defRPr/>
            </a:pPr>
            <a:endParaRPr lang="en-US" u="sng" dirty="0" smtClean="0"/>
          </a:p>
          <a:p>
            <a:pPr marL="109537" indent="0">
              <a:buFont typeface="Arial" charset="0"/>
              <a:buNone/>
              <a:defRPr/>
            </a:pPr>
            <a:r>
              <a:rPr lang="en-US" u="sng" dirty="0" smtClean="0"/>
              <a:t>0.405mol MgSO</a:t>
            </a:r>
            <a:r>
              <a:rPr lang="en-US" u="sng" baseline="-25000" dirty="0" smtClean="0"/>
              <a:t>4 </a:t>
            </a:r>
            <a:r>
              <a:rPr lang="en-US" u="sng" dirty="0" smtClean="0"/>
              <a:t> </a:t>
            </a:r>
            <a:r>
              <a:rPr lang="en-US" dirty="0" smtClean="0"/>
              <a:t>= 1         </a:t>
            </a:r>
            <a:r>
              <a:rPr lang="en-US" u="sng" dirty="0" smtClean="0"/>
              <a:t> </a:t>
            </a:r>
            <a:r>
              <a:rPr lang="en-US" u="sng" dirty="0"/>
              <a:t>2.84mol H</a:t>
            </a:r>
            <a:r>
              <a:rPr lang="en-US" u="sng" baseline="-25000" dirty="0"/>
              <a:t>2</a:t>
            </a:r>
            <a:r>
              <a:rPr lang="en-US" u="sng" dirty="0"/>
              <a:t>O     </a:t>
            </a:r>
            <a:r>
              <a:rPr lang="en-US" dirty="0"/>
              <a:t>= 7</a:t>
            </a:r>
            <a:endParaRPr lang="en-US" dirty="0" smtClean="0"/>
          </a:p>
          <a:p>
            <a:pPr marL="109537" indent="0">
              <a:buFont typeface="Arial" charset="0"/>
              <a:buNone/>
              <a:defRPr/>
            </a:pPr>
            <a:r>
              <a:rPr lang="en-US" dirty="0"/>
              <a:t>0.405mol </a:t>
            </a:r>
            <a:r>
              <a:rPr lang="en-US" dirty="0" smtClean="0"/>
              <a:t>MgSO</a:t>
            </a:r>
            <a:r>
              <a:rPr lang="en-US" baseline="-25000" dirty="0" smtClean="0"/>
              <a:t>4	                  </a:t>
            </a:r>
            <a:r>
              <a:rPr lang="en-US" dirty="0" smtClean="0"/>
              <a:t>0.405mol </a:t>
            </a:r>
            <a:r>
              <a:rPr lang="en-US" dirty="0"/>
              <a:t>MgSO</a:t>
            </a:r>
            <a:r>
              <a:rPr lang="en-US" baseline="-25000" dirty="0"/>
              <a:t>4	</a:t>
            </a:r>
            <a:endParaRPr lang="en-US" baseline="-25000" dirty="0" smtClean="0"/>
          </a:p>
          <a:p>
            <a:pPr marL="109537" indent="0">
              <a:buFont typeface="Arial" charset="0"/>
              <a:buNone/>
              <a:defRPr/>
            </a:pPr>
            <a:endParaRPr lang="en-US" baseline="-25000" dirty="0"/>
          </a:p>
          <a:p>
            <a:pPr marL="109537" indent="0">
              <a:buFont typeface="Arial" charset="0"/>
              <a:buNone/>
              <a:defRPr/>
            </a:pPr>
            <a:r>
              <a:rPr lang="en-US" dirty="0" smtClean="0"/>
              <a:t>MgSO</a:t>
            </a:r>
            <a:r>
              <a:rPr lang="en-US" baseline="-25000" dirty="0" smtClean="0"/>
              <a:t>4</a:t>
            </a:r>
            <a:r>
              <a:rPr lang="en-US" dirty="0" smtClean="0"/>
              <a:t> • 7H</a:t>
            </a:r>
            <a:r>
              <a:rPr lang="en-US" baseline="-25000" dirty="0" smtClean="0"/>
              <a:t>2</a:t>
            </a:r>
            <a:r>
              <a:rPr lang="en-US" dirty="0" smtClean="0"/>
              <a:t>O  magnesium sulfate </a:t>
            </a:r>
            <a:r>
              <a:rPr lang="en-US" dirty="0" err="1" smtClean="0"/>
              <a:t>heptahydrate</a:t>
            </a:r>
            <a:endParaRPr lang="en-US" dirty="0"/>
          </a:p>
          <a:p>
            <a:pPr marL="109537" indent="0">
              <a:buFont typeface="Arial" charset="0"/>
              <a:buNone/>
              <a:defRPr/>
            </a:pPr>
            <a:endParaRPr lang="en-US" dirty="0"/>
          </a:p>
          <a:p>
            <a:pPr>
              <a:buFont typeface="Arial" charset="0"/>
              <a:buChar char="•"/>
              <a:defRPr/>
            </a:pPr>
            <a:endParaRPr lang="en-US" sz="2800" dirty="0"/>
          </a:p>
          <a:p>
            <a:pPr>
              <a:buFont typeface="Arial" charset="0"/>
              <a:buChar char="•"/>
              <a:defRPr/>
            </a:pPr>
            <a:endParaRPr lang="en-US" dirty="0"/>
          </a:p>
        </p:txBody>
      </p:sp>
      <p:sp>
        <p:nvSpPr>
          <p:cNvPr id="48131" name="Title 2"/>
          <p:cNvSpPr>
            <a:spLocks noGrp="1"/>
          </p:cNvSpPr>
          <p:nvPr>
            <p:ph type="title"/>
          </p:nvPr>
        </p:nvSpPr>
        <p:spPr>
          <a:xfrm>
            <a:off x="228600" y="0"/>
            <a:ext cx="7239000" cy="762000"/>
          </a:xfrm>
        </p:spPr>
        <p:txBody>
          <a:bodyPr/>
          <a:lstStyle/>
          <a:p>
            <a:r>
              <a:rPr lang="en-US" altLang="en-US" dirty="0" smtClean="0"/>
              <a:t>HYDRATE ANSWER</a:t>
            </a:r>
          </a:p>
        </p:txBody>
      </p:sp>
      <p:cxnSp>
        <p:nvCxnSpPr>
          <p:cNvPr id="4" name="Straight Connector 3"/>
          <p:cNvCxnSpPr/>
          <p:nvPr/>
        </p:nvCxnSpPr>
        <p:spPr>
          <a:xfrm>
            <a:off x="2362200" y="1524000"/>
            <a:ext cx="0" cy="762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057400" y="3429000"/>
            <a:ext cx="0" cy="762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4312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a:bodyPr>
          <a:lstStyle/>
          <a:p>
            <a:r>
              <a:rPr lang="en-US" altLang="en-US" sz="4800" dirty="0" smtClean="0"/>
              <a:t>TO DO</a:t>
            </a:r>
          </a:p>
        </p:txBody>
      </p:sp>
      <p:sp>
        <p:nvSpPr>
          <p:cNvPr id="49155" name="Content Placeholder 2"/>
          <p:cNvSpPr>
            <a:spLocks noGrp="1"/>
          </p:cNvSpPr>
          <p:nvPr>
            <p:ph idx="1"/>
          </p:nvPr>
        </p:nvSpPr>
        <p:spPr/>
        <p:txBody>
          <a:bodyPr/>
          <a:lstStyle/>
          <a:p>
            <a:pPr marL="463550" indent="-463550"/>
            <a:r>
              <a:rPr lang="en-US" altLang="en-US" sz="3200" dirty="0" smtClean="0"/>
              <a:t>Molecular and Hydrate Formulas handout due tomorrow.</a:t>
            </a:r>
          </a:p>
          <a:p>
            <a:pPr marL="463550" indent="-463550"/>
            <a:r>
              <a:rPr lang="en-US" altLang="en-US" sz="3200" dirty="0" smtClean="0"/>
              <a:t>Lab tomorrow.</a:t>
            </a:r>
          </a:p>
          <a:p>
            <a:endParaRPr lang="en-US" altLang="en-US" dirty="0" smtClean="0"/>
          </a:p>
        </p:txBody>
      </p:sp>
    </p:spTree>
    <p:extLst>
      <p:ext uri="{BB962C8B-B14F-4D97-AF65-F5344CB8AC3E}">
        <p14:creationId xmlns:p14="http://schemas.microsoft.com/office/powerpoint/2010/main" val="13230632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Opulent</Template>
  <TotalTime>4917</TotalTime>
  <Words>393</Words>
  <Application>Microsoft Office PowerPoint</Application>
  <PresentationFormat>On-screen Show (4:3)</PresentationFormat>
  <Paragraphs>100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Opulent</vt:lpstr>
      <vt:lpstr>DO NOW</vt:lpstr>
      <vt:lpstr>HOMEWORK</vt:lpstr>
      <vt:lpstr>HOMEWORK</vt:lpstr>
      <vt:lpstr>HOMEWORK</vt:lpstr>
      <vt:lpstr>HOMEWORK</vt:lpstr>
      <vt:lpstr>HYDRATES</vt:lpstr>
      <vt:lpstr>HYDRATES</vt:lpstr>
      <vt:lpstr>HYDRATES</vt:lpstr>
      <vt:lpstr>HYDRATES</vt:lpstr>
      <vt:lpstr>ANALYZING A HYDRATE</vt:lpstr>
      <vt:lpstr>DETERMINING THE FORMULA</vt:lpstr>
      <vt:lpstr>STEP ONE</vt:lpstr>
      <vt:lpstr>STEP TWO</vt:lpstr>
      <vt:lpstr>STEP THREE</vt:lpstr>
      <vt:lpstr>ALL THE STEPS</vt:lpstr>
      <vt:lpstr>PRACTICE</vt:lpstr>
      <vt:lpstr>HYDRATE ANSWER</vt:lpstr>
      <vt:lpstr>TO DO</vt:lpstr>
    </vt:vector>
  </TitlesOfParts>
  <Company>DeKalb County School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Mole</dc:title>
  <dc:creator>Nancy Brim</dc:creator>
  <cp:lastModifiedBy>JCBOE</cp:lastModifiedBy>
  <cp:revision>84</cp:revision>
  <cp:lastPrinted>2010-12-07T18:27:43Z</cp:lastPrinted>
  <dcterms:created xsi:type="dcterms:W3CDTF">2010-12-06T19:36:27Z</dcterms:created>
  <dcterms:modified xsi:type="dcterms:W3CDTF">2017-01-09T12:55:54Z</dcterms:modified>
</cp:coreProperties>
</file>