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3"/>
  </p:notesMasterIdLst>
  <p:sldIdLst>
    <p:sldId id="290" r:id="rId2"/>
    <p:sldId id="288" r:id="rId3"/>
    <p:sldId id="256" r:id="rId4"/>
    <p:sldId id="285" r:id="rId5"/>
    <p:sldId id="262" r:id="rId6"/>
    <p:sldId id="257" r:id="rId7"/>
    <p:sldId id="260" r:id="rId8"/>
    <p:sldId id="281" r:id="rId9"/>
    <p:sldId id="291" r:id="rId10"/>
    <p:sldId id="289" r:id="rId11"/>
    <p:sldId id="282" r:id="rId12"/>
    <p:sldId id="293" r:id="rId13"/>
    <p:sldId id="283" r:id="rId14"/>
    <p:sldId id="294" r:id="rId15"/>
    <p:sldId id="278" r:id="rId16"/>
    <p:sldId id="287" r:id="rId17"/>
    <p:sldId id="286" r:id="rId18"/>
    <p:sldId id="265" r:id="rId19"/>
    <p:sldId id="266" r:id="rId20"/>
    <p:sldId id="295" r:id="rId21"/>
    <p:sldId id="264" r:id="rId22"/>
    <p:sldId id="263" r:id="rId23"/>
    <p:sldId id="267" r:id="rId24"/>
    <p:sldId id="279" r:id="rId25"/>
    <p:sldId id="268" r:id="rId26"/>
    <p:sldId id="269" r:id="rId27"/>
    <p:sldId id="270" r:id="rId28"/>
    <p:sldId id="271" r:id="rId29"/>
    <p:sldId id="280" r:id="rId30"/>
    <p:sldId id="272" r:id="rId31"/>
    <p:sldId id="29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32" autoAdjust="0"/>
    <p:restoredTop sz="86444" autoAdjust="0"/>
  </p:normalViewPr>
  <p:slideViewPr>
    <p:cSldViewPr>
      <p:cViewPr varScale="1">
        <p:scale>
          <a:sx n="59" d="100"/>
          <a:sy n="59" d="100"/>
        </p:scale>
        <p:origin x="-136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82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7D167C-A5BE-4B89-A2B6-479C810BA998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2701A1-D4D5-4D5C-9D00-B0CBB3D9A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205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701A1-D4D5-4D5C-9D00-B0CBB3D9A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341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701A1-D4D5-4D5C-9D00-B0CBB3D9A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649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7CFD-9FB7-4DF6-880E-68576F968A6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5FC0-723C-41DD-934B-32A8403E2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7CFD-9FB7-4DF6-880E-68576F968A6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5FC0-723C-41DD-934B-32A8403E2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7CFD-9FB7-4DF6-880E-68576F968A6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5FC0-723C-41DD-934B-32A8403E2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7CFD-9FB7-4DF6-880E-68576F968A6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5FC0-723C-41DD-934B-32A8403E2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7CFD-9FB7-4DF6-880E-68576F968A6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5FC0-723C-41DD-934B-32A8403E2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7CFD-9FB7-4DF6-880E-68576F968A6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5FC0-723C-41DD-934B-32A8403E2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7CFD-9FB7-4DF6-880E-68576F968A6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5FC0-723C-41DD-934B-32A8403E2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7CFD-9FB7-4DF6-880E-68576F968A6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5FC0-723C-41DD-934B-32A8403E2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7CFD-9FB7-4DF6-880E-68576F968A6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3625FC0-723C-41DD-934B-32A8403E25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7CFD-9FB7-4DF6-880E-68576F968A6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5FC0-723C-41DD-934B-32A8403E2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7CFD-9FB7-4DF6-880E-68576F968A6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5FC0-723C-41DD-934B-32A8403E2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1D07CFD-9FB7-4DF6-880E-68576F968A6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3625FC0-723C-41DD-934B-32A8403E254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www.summitpost.org/images/original/653103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Turn in Review #</a:t>
            </a:r>
            <a:r>
              <a:rPr lang="en-US" dirty="0" smtClean="0"/>
              <a:t>12</a:t>
            </a:r>
            <a:endParaRPr lang="en-US" dirty="0"/>
          </a:p>
          <a:p>
            <a:r>
              <a:rPr lang="en-US" dirty="0"/>
              <a:t>Pick up review #</a:t>
            </a:r>
            <a:r>
              <a:rPr lang="en-US" dirty="0" smtClean="0"/>
              <a:t>13 and notes sheet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31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411577" y="1814732"/>
            <a:ext cx="4351423" cy="456719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What type of:</a:t>
            </a:r>
          </a:p>
          <a:p>
            <a:pPr>
              <a:lnSpc>
                <a:spcPct val="150000"/>
              </a:lnSpc>
            </a:pPr>
            <a:r>
              <a:rPr lang="en-US" dirty="0"/>
              <a:t>Stress?</a:t>
            </a:r>
          </a:p>
          <a:p>
            <a:pPr>
              <a:lnSpc>
                <a:spcPct val="150000"/>
              </a:lnSpc>
            </a:pPr>
            <a:r>
              <a:rPr lang="en-US" dirty="0"/>
              <a:t>Force?</a:t>
            </a:r>
          </a:p>
          <a:p>
            <a:pPr>
              <a:lnSpc>
                <a:spcPct val="150000"/>
              </a:lnSpc>
            </a:pPr>
            <a:r>
              <a:rPr lang="en-US" dirty="0"/>
              <a:t>Fault?</a:t>
            </a:r>
          </a:p>
          <a:p>
            <a:pPr>
              <a:lnSpc>
                <a:spcPct val="150000"/>
              </a:lnSpc>
            </a:pPr>
            <a:r>
              <a:rPr lang="en-US" dirty="0"/>
              <a:t>Landform?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Back….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0" y="2470895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Compression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14365" y="3094702"/>
            <a:ext cx="1870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Destructive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0" y="3793018"/>
            <a:ext cx="1291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Reverse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1" y="4454121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Mountains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438400"/>
            <a:ext cx="3952142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0632" y="609599"/>
            <a:ext cx="7851648" cy="1200161"/>
          </a:xfrm>
        </p:spPr>
        <p:txBody>
          <a:bodyPr/>
          <a:lstStyle/>
          <a:p>
            <a:r>
              <a:rPr lang="en-US" dirty="0"/>
              <a:t>MOUNTAIN BUILDING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0632" y="1837897"/>
            <a:ext cx="7854696" cy="1752600"/>
          </a:xfrm>
        </p:spPr>
        <p:txBody>
          <a:bodyPr/>
          <a:lstStyle/>
          <a:p>
            <a:r>
              <a:rPr lang="en-US" dirty="0"/>
              <a:t>When Tectonic Plates Meet (Usually…)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79432" y="2343161"/>
            <a:ext cx="5867400" cy="29264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79432" y="5238761"/>
            <a:ext cx="6477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SES2. Students will understand how plate tectonics creates certain geologic features, materials, and hazards. </a:t>
            </a:r>
            <a:endParaRPr lang="en-US" dirty="0"/>
          </a:p>
          <a:p>
            <a:r>
              <a:rPr lang="en-US" dirty="0"/>
              <a:t>b. Relate modern and ancient geologic features to each kind of plate tectonic setting.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>
            <a:noAutofit/>
          </a:bodyPr>
          <a:lstStyle/>
          <a:p>
            <a:r>
              <a:rPr lang="en-US" sz="4800" b="1" dirty="0"/>
              <a:t>MOUNTAINS AND </a:t>
            </a:r>
            <a:br>
              <a:rPr lang="en-US" sz="4800" b="1" dirty="0"/>
            </a:br>
            <a:r>
              <a:rPr lang="en-US" sz="4800" b="1" dirty="0"/>
              <a:t>PLATE BOUNDARIES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4648200" cy="449580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Convergent</a:t>
            </a:r>
            <a:r>
              <a:rPr lang="en-US" sz="2400" dirty="0"/>
              <a:t> Boundaries</a:t>
            </a:r>
          </a:p>
          <a:p>
            <a:pPr lvl="1"/>
            <a:r>
              <a:rPr lang="en-US" dirty="0"/>
              <a:t>Folded Mountains</a:t>
            </a:r>
          </a:p>
          <a:p>
            <a:pPr lvl="1"/>
            <a:r>
              <a:rPr lang="en-US" dirty="0"/>
              <a:t>Dome Mountains</a:t>
            </a:r>
          </a:p>
          <a:p>
            <a:pPr lvl="1"/>
            <a:r>
              <a:rPr lang="en-US" dirty="0"/>
              <a:t>Volcanoes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Divergent</a:t>
            </a:r>
            <a:r>
              <a:rPr lang="en-US" sz="2400" dirty="0"/>
              <a:t> Boundaries</a:t>
            </a:r>
          </a:p>
          <a:p>
            <a:pPr lvl="1"/>
            <a:r>
              <a:rPr lang="en-US" dirty="0"/>
              <a:t>Fault-block Mountains</a:t>
            </a:r>
          </a:p>
          <a:p>
            <a:r>
              <a:rPr lang="en-US" sz="2400" dirty="0"/>
              <a:t>Transform Boundaries</a:t>
            </a:r>
          </a:p>
          <a:p>
            <a:pPr lvl="1"/>
            <a:r>
              <a:rPr lang="en-US" dirty="0"/>
              <a:t>Not usually any mountains.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No</a:t>
            </a:r>
            <a:r>
              <a:rPr lang="en-US" sz="2400" dirty="0"/>
              <a:t> Boundaries</a:t>
            </a:r>
          </a:p>
          <a:p>
            <a:pPr lvl="1"/>
            <a:r>
              <a:rPr lang="en-US" dirty="0"/>
              <a:t>Dome Mountains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57800" y="2286000"/>
            <a:ext cx="3708400" cy="37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03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90650"/>
            <a:ext cx="8686800" cy="914400"/>
          </a:xfrm>
        </p:spPr>
        <p:txBody>
          <a:bodyPr>
            <a:noAutofit/>
          </a:bodyPr>
          <a:lstStyle/>
          <a:p>
            <a:r>
              <a:rPr lang="en-US" sz="4400" b="1" dirty="0"/>
              <a:t>MOUNTAINS FROM CONVERGENT BOUNDARIES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757" y="2398373"/>
            <a:ext cx="5029200" cy="3733800"/>
          </a:xfrm>
        </p:spPr>
        <p:txBody>
          <a:bodyPr/>
          <a:lstStyle/>
          <a:p>
            <a:r>
              <a:rPr lang="en-US" dirty="0"/>
              <a:t>Mountains form where plates </a:t>
            </a:r>
            <a:r>
              <a:rPr lang="en-US" b="1" dirty="0">
                <a:solidFill>
                  <a:srgbClr val="FF0000"/>
                </a:solidFill>
              </a:rPr>
              <a:t>collide</a:t>
            </a:r>
            <a:r>
              <a:rPr lang="en-US" dirty="0"/>
              <a:t>.</a:t>
            </a:r>
          </a:p>
          <a:p>
            <a:r>
              <a:rPr lang="en-US" b="1" dirty="0">
                <a:solidFill>
                  <a:srgbClr val="FF0000"/>
                </a:solidFill>
              </a:rPr>
              <a:t>Crumpling</a:t>
            </a:r>
            <a:r>
              <a:rPr lang="en-US" dirty="0"/>
              <a:t> or folding of crust.</a:t>
            </a:r>
          </a:p>
          <a:p>
            <a:r>
              <a:rPr lang="en-US" b="1" dirty="0">
                <a:solidFill>
                  <a:srgbClr val="FF0000"/>
                </a:solidFill>
              </a:rPr>
              <a:t>Volcanoes</a:t>
            </a:r>
            <a:r>
              <a:rPr lang="en-US" dirty="0"/>
              <a:t> appear – with oceanic crust. </a:t>
            </a:r>
          </a:p>
        </p:txBody>
      </p:sp>
      <p:pic>
        <p:nvPicPr>
          <p:cNvPr id="4" name="Picture 10" descr="Fig21oceanco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3050" y="3606800"/>
            <a:ext cx="280035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Fig21oceanoce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1847850"/>
            <a:ext cx="28765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Fig21contco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1755" y="5257800"/>
            <a:ext cx="2819400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 descr="http://home.comcast.net/~rhaberlin/images/mbandes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4797956"/>
            <a:ext cx="2819400" cy="20328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COMPRESSION STRESS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5649001"/>
              </p:ext>
            </p:extLst>
          </p:nvPr>
        </p:nvGraphicFramePr>
        <p:xfrm>
          <a:off x="1447800" y="5105400"/>
          <a:ext cx="6621780" cy="731520"/>
        </p:xfrm>
        <a:graphic>
          <a:graphicData uri="http://schemas.openxmlformats.org/drawingml/2006/table">
            <a:tbl>
              <a:tblPr/>
              <a:tblGrid>
                <a:gridCol w="22072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072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072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314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Boundary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Stresses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Faults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Convergent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Compression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Reverse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57600" y="2368046"/>
            <a:ext cx="5486400" cy="228015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3733800" cy="3124200"/>
          </a:xfrm>
        </p:spPr>
        <p:txBody>
          <a:bodyPr>
            <a:normAutofit/>
          </a:bodyPr>
          <a:lstStyle/>
          <a:p>
            <a:r>
              <a:rPr lang="en-US" dirty="0"/>
              <a:t>Forces that </a:t>
            </a:r>
            <a:r>
              <a:rPr lang="en-US" b="1" dirty="0">
                <a:solidFill>
                  <a:srgbClr val="FF0000"/>
                </a:solidFill>
              </a:rPr>
              <a:t>deform</a:t>
            </a:r>
            <a:r>
              <a:rPr lang="en-US" dirty="0"/>
              <a:t> the crust.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sz="2600" dirty="0"/>
              <a:t>Presses together.</a:t>
            </a:r>
          </a:p>
          <a:p>
            <a:r>
              <a:rPr lang="en-US" dirty="0"/>
              <a:t>Convergent Boundary</a:t>
            </a:r>
          </a:p>
          <a:p>
            <a:r>
              <a:rPr lang="en-US" dirty="0"/>
              <a:t>Reverse fault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FOLDS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404041"/>
            <a:ext cx="4572000" cy="438912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Bend</a:t>
            </a:r>
            <a:r>
              <a:rPr lang="en-US" sz="2800" dirty="0"/>
              <a:t> in rock – the result of compression stress.</a:t>
            </a:r>
          </a:p>
          <a:p>
            <a:r>
              <a:rPr lang="en-US" sz="2800" dirty="0"/>
              <a:t>Deformations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Cracks</a:t>
            </a:r>
            <a:r>
              <a:rPr lang="en-US" sz="2800" dirty="0"/>
              <a:t> sometimes appear</a:t>
            </a:r>
          </a:p>
          <a:p>
            <a:r>
              <a:rPr lang="en-US" sz="2800" dirty="0"/>
              <a:t>Rock layers deformed but commonly remain intact.</a:t>
            </a:r>
          </a:p>
        </p:txBody>
      </p:sp>
      <p:pic>
        <p:nvPicPr>
          <p:cNvPr id="29702" name="Picture 6" descr="http://www.nygeo.org/foldedro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1066800"/>
            <a:ext cx="2364827" cy="1905000"/>
          </a:xfrm>
          <a:prstGeom prst="rect">
            <a:avLst/>
          </a:prstGeom>
          <a:noFill/>
        </p:spPr>
      </p:pic>
      <p:pic>
        <p:nvPicPr>
          <p:cNvPr id="29704" name="Picture 8" descr="http://ts2.mm.bing.net/th?id=H.4678938576355713&amp;w=273&amp;h=181&amp;c=7&amp;rs=1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4191000"/>
            <a:ext cx="2600325" cy="1724025"/>
          </a:xfrm>
          <a:prstGeom prst="rect">
            <a:avLst/>
          </a:prstGeom>
          <a:noFill/>
        </p:spPr>
      </p:pic>
      <p:pic>
        <p:nvPicPr>
          <p:cNvPr id="29706" name="Picture 10" descr="http://ts3.mm.bing.net/th?id=H.4798596340122830&amp;w=254&amp;h=187&amp;c=7&amp;rs=1&amp;pid=1.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2590800"/>
            <a:ext cx="2522852" cy="1857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518" y="93864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CONVERGENT:</a:t>
            </a:r>
            <a:r>
              <a:rPr lang="en-US" dirty="0"/>
              <a:t> </a:t>
            </a:r>
            <a:r>
              <a:rPr lang="en-US" b="1" dirty="0"/>
              <a:t>CONTINENTAL TO CONTINENTAL CRUST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7848600" cy="3276600"/>
          </a:xfrm>
        </p:spPr>
        <p:txBody>
          <a:bodyPr>
            <a:normAutofit/>
          </a:bodyPr>
          <a:lstStyle/>
          <a:p>
            <a:r>
              <a:rPr lang="en-US" sz="2800" dirty="0"/>
              <a:t>Mountains form where plates </a:t>
            </a:r>
            <a:r>
              <a:rPr lang="en-US" sz="2800" b="1" dirty="0">
                <a:solidFill>
                  <a:srgbClr val="FF0000"/>
                </a:solidFill>
              </a:rPr>
              <a:t>collide</a:t>
            </a:r>
            <a:r>
              <a:rPr lang="en-US" sz="2800" dirty="0"/>
              <a:t>.</a:t>
            </a:r>
          </a:p>
          <a:p>
            <a:r>
              <a:rPr lang="en-US" sz="2800" dirty="0"/>
              <a:t>Created the </a:t>
            </a:r>
            <a:r>
              <a:rPr lang="en-US" sz="2800" b="1" dirty="0">
                <a:solidFill>
                  <a:srgbClr val="FF0000"/>
                </a:solidFill>
              </a:rPr>
              <a:t>Appalachian</a:t>
            </a:r>
            <a:r>
              <a:rPr lang="en-US" sz="2800" dirty="0"/>
              <a:t> mountains about 500 </a:t>
            </a:r>
            <a:r>
              <a:rPr lang="en-US" sz="2800" dirty="0" err="1"/>
              <a:t>mya</a:t>
            </a:r>
            <a:r>
              <a:rPr lang="en-US" sz="2800" dirty="0"/>
              <a:t>.</a:t>
            </a:r>
          </a:p>
          <a:p>
            <a:pPr lvl="1"/>
            <a:r>
              <a:rPr lang="en-US" sz="2800" dirty="0"/>
              <a:t>Place of ancient plate boundaries.</a:t>
            </a:r>
          </a:p>
          <a:p>
            <a:endParaRPr lang="en-US" dirty="0"/>
          </a:p>
        </p:txBody>
      </p:sp>
      <p:pic>
        <p:nvPicPr>
          <p:cNvPr id="8" name="Picture 12" descr="Fig21contco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4314117"/>
            <a:ext cx="4343400" cy="249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9500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245" y="1143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CONVERGENT:</a:t>
            </a:r>
            <a:r>
              <a:rPr lang="en-US" dirty="0"/>
              <a:t> </a:t>
            </a:r>
            <a:r>
              <a:rPr lang="en-US" b="1" dirty="0"/>
              <a:t>CONTINENTAL TO CONTINENTAL CRUST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743200"/>
            <a:ext cx="5867400" cy="3276600"/>
          </a:xfrm>
        </p:spPr>
        <p:txBody>
          <a:bodyPr>
            <a:normAutofit/>
          </a:bodyPr>
          <a:lstStyle/>
          <a:p>
            <a:r>
              <a:rPr lang="en-US" sz="2800" dirty="0"/>
              <a:t>Created </a:t>
            </a:r>
            <a:r>
              <a:rPr lang="en-US" sz="2800" b="1" dirty="0">
                <a:solidFill>
                  <a:srgbClr val="FF0000"/>
                </a:solidFill>
              </a:rPr>
              <a:t>Himalayan</a:t>
            </a:r>
            <a:r>
              <a:rPr lang="en-US" sz="2800" dirty="0"/>
              <a:t> mountains about 40 </a:t>
            </a:r>
            <a:r>
              <a:rPr lang="en-US" sz="2800" dirty="0" err="1"/>
              <a:t>mya</a:t>
            </a:r>
            <a:r>
              <a:rPr lang="en-US" sz="2800" dirty="0"/>
              <a:t>.</a:t>
            </a:r>
          </a:p>
          <a:p>
            <a:r>
              <a:rPr lang="en-US" sz="2800" dirty="0"/>
              <a:t>Pressure and heat built up.</a:t>
            </a:r>
          </a:p>
          <a:p>
            <a:r>
              <a:rPr lang="en-US" sz="2800" dirty="0"/>
              <a:t>Metamorphic rock formed deep. </a:t>
            </a:r>
          </a:p>
          <a:p>
            <a:r>
              <a:rPr lang="en-US" sz="2800" dirty="0"/>
              <a:t>Mineral resources depend on original rock.</a:t>
            </a:r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528" y="2209800"/>
            <a:ext cx="2371344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262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82000" cy="1143000"/>
          </a:xfrm>
        </p:spPr>
        <p:txBody>
          <a:bodyPr/>
          <a:lstStyle/>
          <a:p>
            <a:r>
              <a:rPr lang="en-US" b="1" dirty="0"/>
              <a:t>TYPE OF MOUNTAINS: FOLDED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9127"/>
            <a:ext cx="4267200" cy="4495800"/>
          </a:xfrm>
        </p:spPr>
        <p:txBody>
          <a:bodyPr>
            <a:normAutofit/>
          </a:bodyPr>
          <a:lstStyle/>
          <a:p>
            <a:r>
              <a:rPr lang="en-US" dirty="0"/>
              <a:t>Plate movement </a:t>
            </a:r>
            <a:r>
              <a:rPr lang="en-US" b="1" dirty="0">
                <a:solidFill>
                  <a:srgbClr val="FF0000"/>
                </a:solidFill>
              </a:rPr>
              <a:t>squeezes</a:t>
            </a:r>
            <a:r>
              <a:rPr lang="en-US" dirty="0"/>
              <a:t> rock layers together .</a:t>
            </a:r>
          </a:p>
          <a:p>
            <a:r>
              <a:rPr lang="en-US" dirty="0"/>
              <a:t>Compression force</a:t>
            </a:r>
          </a:p>
          <a:p>
            <a:r>
              <a:rPr lang="en-US" b="1" dirty="0">
                <a:solidFill>
                  <a:srgbClr val="FF0000"/>
                </a:solidFill>
              </a:rPr>
              <a:t>Accordion-like</a:t>
            </a:r>
            <a:r>
              <a:rPr lang="en-US" dirty="0"/>
              <a:t> folds</a:t>
            </a:r>
          </a:p>
          <a:p>
            <a:r>
              <a:rPr lang="en-US" dirty="0"/>
              <a:t>Appalachian Mountains, parts of Alps, and the Himalayans</a:t>
            </a:r>
          </a:p>
        </p:txBody>
      </p:sp>
      <p:pic>
        <p:nvPicPr>
          <p:cNvPr id="33800" name="Picture 8" descr="http://blogs.agu.org/mountainbeltway/files/2011/09/kidd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2057400"/>
            <a:ext cx="3606070" cy="2209800"/>
          </a:xfrm>
          <a:prstGeom prst="rect">
            <a:avLst/>
          </a:prstGeom>
          <a:noFill/>
        </p:spPr>
      </p:pic>
      <p:pic>
        <p:nvPicPr>
          <p:cNvPr id="33796" name="Picture 4" descr="http://www.geology.ohio-state.edu/~vonfrese/gs100/lect16/xfig16_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5835" y="4617027"/>
            <a:ext cx="396240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143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CONVERGENT:</a:t>
            </a:r>
            <a:br>
              <a:rPr lang="en-US" b="1" dirty="0"/>
            </a:br>
            <a:r>
              <a:rPr lang="en-US" b="1" dirty="0"/>
              <a:t>OCEANIC TO OCEANIC CRUST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895600"/>
            <a:ext cx="4800600" cy="3657600"/>
          </a:xfrm>
        </p:spPr>
        <p:txBody>
          <a:bodyPr>
            <a:normAutofit/>
          </a:bodyPr>
          <a:lstStyle/>
          <a:p>
            <a:r>
              <a:rPr lang="en-US" dirty="0"/>
              <a:t>Both plates </a:t>
            </a:r>
            <a:r>
              <a:rPr lang="en-US" b="1" dirty="0">
                <a:solidFill>
                  <a:srgbClr val="FF0000"/>
                </a:solidFill>
              </a:rPr>
              <a:t>under</a:t>
            </a:r>
            <a:r>
              <a:rPr lang="en-US" dirty="0"/>
              <a:t> ocean.</a:t>
            </a:r>
          </a:p>
          <a:p>
            <a:r>
              <a:rPr lang="en-US" b="1" dirty="0">
                <a:solidFill>
                  <a:srgbClr val="FF0000"/>
                </a:solidFill>
              </a:rPr>
              <a:t>Subduction</a:t>
            </a:r>
            <a:r>
              <a:rPr lang="en-US" dirty="0"/>
              <a:t> zone created.</a:t>
            </a:r>
          </a:p>
          <a:p>
            <a:pPr lvl="1"/>
            <a:r>
              <a:rPr lang="en-US" dirty="0"/>
              <a:t>Denser plate slips under less dense plate</a:t>
            </a:r>
          </a:p>
          <a:p>
            <a:r>
              <a:rPr lang="en-US" dirty="0"/>
              <a:t>Deep ocean </a:t>
            </a:r>
            <a:r>
              <a:rPr lang="en-US" b="1" dirty="0">
                <a:solidFill>
                  <a:srgbClr val="FF0000"/>
                </a:solidFill>
              </a:rPr>
              <a:t>trenches</a:t>
            </a:r>
            <a:r>
              <a:rPr lang="en-US" dirty="0"/>
              <a:t> form.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3352800"/>
            <a:ext cx="3063103" cy="1752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6197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CONVERGENT:</a:t>
            </a:r>
            <a:br>
              <a:rPr lang="en-US" b="1" dirty="0"/>
            </a:br>
            <a:r>
              <a:rPr lang="en-US" b="1" dirty="0"/>
              <a:t>OCEANIC TO OCEANIC CRUST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09800"/>
            <a:ext cx="8686800" cy="43434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Volcanoes</a:t>
            </a:r>
            <a:r>
              <a:rPr lang="en-US" dirty="0"/>
              <a:t> form.</a:t>
            </a:r>
          </a:p>
          <a:p>
            <a:r>
              <a:rPr lang="en-US" dirty="0"/>
              <a:t>Volcanic island arcs form – Caribbean Islands.</a:t>
            </a:r>
          </a:p>
          <a:p>
            <a:r>
              <a:rPr lang="en-US" dirty="0"/>
              <a:t>Mineral rich - hot water rises through volcanic rock, heats up and carries dissolved minerals into surrounding rocks.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4114800"/>
            <a:ext cx="3964683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43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414" y="1219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CONVERGENT:</a:t>
            </a:r>
            <a:br>
              <a:rPr lang="en-US" b="1" dirty="0"/>
            </a:br>
            <a:r>
              <a:rPr lang="en-US" b="1" dirty="0"/>
              <a:t>CONTINENTAL TO OCEANIC CRUST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4876800" cy="3429000"/>
          </a:xfrm>
        </p:spPr>
        <p:txBody>
          <a:bodyPr>
            <a:normAutofit/>
          </a:bodyPr>
          <a:lstStyle/>
          <a:p>
            <a:r>
              <a:rPr lang="en-US" dirty="0"/>
              <a:t>Oceanic crust is more dense, slips under continental crust.</a:t>
            </a:r>
          </a:p>
          <a:p>
            <a:r>
              <a:rPr lang="en-US" dirty="0"/>
              <a:t>Subduction zone created.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Denser</a:t>
            </a:r>
            <a:r>
              <a:rPr lang="en-US" dirty="0"/>
              <a:t> plate slips </a:t>
            </a:r>
            <a:r>
              <a:rPr lang="en-US" b="1" dirty="0">
                <a:solidFill>
                  <a:srgbClr val="FF0000"/>
                </a:solidFill>
              </a:rPr>
              <a:t>under</a:t>
            </a:r>
            <a:r>
              <a:rPr lang="en-US" dirty="0"/>
              <a:t> less dense plate</a:t>
            </a:r>
          </a:p>
          <a:p>
            <a:r>
              <a:rPr lang="en-US" dirty="0"/>
              <a:t>Deep ocean trenches form.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800" y="3200400"/>
            <a:ext cx="2819400" cy="22339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17146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8194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CONVERGENT:</a:t>
            </a:r>
            <a:br>
              <a:rPr lang="en-US" b="1" dirty="0"/>
            </a:br>
            <a:r>
              <a:rPr lang="en-US" b="1" dirty="0"/>
              <a:t>CONTINENTAL TO OCEANIC CRUST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382000" cy="3810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Mountains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volcanoes</a:t>
            </a:r>
            <a:r>
              <a:rPr lang="en-US" dirty="0"/>
              <a:t> form.</a:t>
            </a:r>
          </a:p>
          <a:p>
            <a:r>
              <a:rPr lang="en-US" dirty="0"/>
              <a:t>Mineral rich - hot water rises through volcanic rock, heats up and carries dissolved minerals into surrounding rocks – include copper, gold deposits.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62200" y="4436918"/>
            <a:ext cx="3619928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6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TYPE OF MOUNTAINS: VOLCANIC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4191000" cy="4038600"/>
          </a:xfrm>
        </p:spPr>
        <p:txBody>
          <a:bodyPr/>
          <a:lstStyle/>
          <a:p>
            <a:r>
              <a:rPr lang="en-US" dirty="0"/>
              <a:t>Partial melting of the mantle and crust magma.</a:t>
            </a:r>
          </a:p>
          <a:p>
            <a:r>
              <a:rPr lang="en-US" dirty="0"/>
              <a:t>Convergent Plate boundaries.</a:t>
            </a:r>
          </a:p>
          <a:p>
            <a:r>
              <a:rPr lang="en-US" b="1" dirty="0">
                <a:solidFill>
                  <a:srgbClr val="FF0000"/>
                </a:solidFill>
              </a:rPr>
              <a:t>Opening</a:t>
            </a:r>
            <a:r>
              <a:rPr lang="en-US" dirty="0"/>
              <a:t> in crust - magma, volcanic ash, and gases escape 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http://www.buzzle.com/img/articleImages/555373-26130-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590800"/>
            <a:ext cx="4099725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3886200" cy="4533900"/>
          </a:xfrm>
        </p:spPr>
        <p:txBody>
          <a:bodyPr>
            <a:normAutofit/>
          </a:bodyPr>
          <a:lstStyle/>
          <a:p>
            <a:r>
              <a:rPr lang="en-US" dirty="0"/>
              <a:t>Formed where plates pull </a:t>
            </a:r>
            <a:r>
              <a:rPr lang="en-US" b="1" dirty="0">
                <a:solidFill>
                  <a:srgbClr val="FF0000"/>
                </a:solidFill>
              </a:rPr>
              <a:t>apart</a:t>
            </a:r>
            <a:r>
              <a:rPr lang="en-US" dirty="0"/>
              <a:t>.</a:t>
            </a:r>
          </a:p>
          <a:p>
            <a:r>
              <a:rPr lang="en-US" dirty="0"/>
              <a:t>One plate pushed up, the other collapses.</a:t>
            </a:r>
          </a:p>
          <a:p>
            <a:r>
              <a:rPr lang="en-US" dirty="0"/>
              <a:t>From </a:t>
            </a:r>
            <a:r>
              <a:rPr lang="en-US" b="1" dirty="0">
                <a:solidFill>
                  <a:srgbClr val="FF0000"/>
                </a:solidFill>
              </a:rPr>
              <a:t>diverging</a:t>
            </a:r>
            <a:r>
              <a:rPr lang="en-US" dirty="0"/>
              <a:t> continental plates.</a:t>
            </a:r>
          </a:p>
          <a:p>
            <a:r>
              <a:rPr lang="en-US" dirty="0"/>
              <a:t>Uplifted blocks can be tilted.</a:t>
            </a:r>
          </a:p>
          <a:p>
            <a:r>
              <a:rPr lang="en-US" dirty="0"/>
              <a:t>Collapsed blocks can be filled in with sediment.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800" y="1223763"/>
            <a:ext cx="8686800" cy="9144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/>
              <a:t>MOUNTAINS FROM DIVERGENT BOUNDARIES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6800" y="1828800"/>
            <a:ext cx="3784600" cy="244752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24400" y="4724400"/>
            <a:ext cx="419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Diverging ocean plates form mid-ocean ridges which are </a:t>
            </a:r>
            <a:r>
              <a:rPr lang="en-US" sz="2400" b="1" dirty="0">
                <a:solidFill>
                  <a:srgbClr val="FF0000"/>
                </a:solidFill>
              </a:rPr>
              <a:t>underwater</a:t>
            </a:r>
            <a:r>
              <a:rPr lang="en-US" sz="2400" dirty="0"/>
              <a:t> mountains.</a:t>
            </a:r>
          </a:p>
        </p:txBody>
      </p:sp>
    </p:spTree>
    <p:extLst>
      <p:ext uri="{BB962C8B-B14F-4D97-AF65-F5344CB8AC3E}">
        <p14:creationId xmlns:p14="http://schemas.microsoft.com/office/powerpoint/2010/main" val="288092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TENSION STRESS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81357"/>
              </p:ext>
            </p:extLst>
          </p:nvPr>
        </p:nvGraphicFramePr>
        <p:xfrm>
          <a:off x="1143000" y="5562600"/>
          <a:ext cx="6621780" cy="731520"/>
        </p:xfrm>
        <a:graphic>
          <a:graphicData uri="http://schemas.openxmlformats.org/drawingml/2006/table">
            <a:tbl>
              <a:tblPr/>
              <a:tblGrid>
                <a:gridCol w="22072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072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072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314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Boundary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Stresses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Faults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Divergent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Tension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Normal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38350"/>
            <a:ext cx="3200400" cy="3124200"/>
          </a:xfrm>
        </p:spPr>
        <p:txBody>
          <a:bodyPr>
            <a:normAutofit fontScale="92500"/>
          </a:bodyPr>
          <a:lstStyle/>
          <a:p>
            <a:r>
              <a:rPr lang="en-US" dirty="0"/>
              <a:t>Force that </a:t>
            </a:r>
            <a:r>
              <a:rPr lang="en-US" b="1" dirty="0">
                <a:solidFill>
                  <a:srgbClr val="FF0000"/>
                </a:solidFill>
              </a:rPr>
              <a:t>deforms</a:t>
            </a:r>
            <a:r>
              <a:rPr lang="en-US" dirty="0"/>
              <a:t> the crust - pulls apart.</a:t>
            </a:r>
          </a:p>
          <a:p>
            <a:r>
              <a:rPr lang="en-US" dirty="0"/>
              <a:t>Divergent Boundary</a:t>
            </a:r>
          </a:p>
          <a:p>
            <a:r>
              <a:rPr lang="en-US" b="1" dirty="0">
                <a:solidFill>
                  <a:srgbClr val="FF0000"/>
                </a:solidFill>
              </a:rPr>
              <a:t>Normal</a:t>
            </a:r>
            <a:r>
              <a:rPr lang="en-US" dirty="0"/>
              <a:t> fault</a:t>
            </a:r>
          </a:p>
          <a:p>
            <a:r>
              <a:rPr lang="en-US" dirty="0"/>
              <a:t>Horst – uplifted part</a:t>
            </a:r>
          </a:p>
          <a:p>
            <a:r>
              <a:rPr lang="en-US" dirty="0" err="1"/>
              <a:t>Graben</a:t>
            </a:r>
            <a:r>
              <a:rPr lang="en-US" dirty="0"/>
              <a:t> - valleys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86200" y="2209800"/>
            <a:ext cx="50800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44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0744"/>
            <a:ext cx="8382000" cy="896112"/>
          </a:xfrm>
        </p:spPr>
        <p:txBody>
          <a:bodyPr>
            <a:noAutofit/>
          </a:bodyPr>
          <a:lstStyle/>
          <a:p>
            <a:r>
              <a:rPr lang="en-US" sz="5400" b="1" dirty="0"/>
              <a:t>TYPE OF MOUNTAINS:  FAULT-BLOCK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312" y="2743200"/>
            <a:ext cx="4572000" cy="3810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Crust </a:t>
            </a:r>
            <a:r>
              <a:rPr lang="en-US" b="1" dirty="0">
                <a:solidFill>
                  <a:srgbClr val="FF0000"/>
                </a:solidFill>
              </a:rPr>
              <a:t>stretches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breaks</a:t>
            </a:r>
            <a:r>
              <a:rPr lang="en-US" dirty="0"/>
              <a:t> – called rifting.</a:t>
            </a:r>
          </a:p>
          <a:p>
            <a:r>
              <a:rPr lang="en-US" dirty="0"/>
              <a:t>Tension force</a:t>
            </a:r>
          </a:p>
          <a:p>
            <a:r>
              <a:rPr lang="en-US" dirty="0"/>
              <a:t>Faulting  or breaking occurs.</a:t>
            </a:r>
          </a:p>
          <a:p>
            <a:r>
              <a:rPr lang="en-US" dirty="0"/>
              <a:t>Blocks </a:t>
            </a:r>
            <a:r>
              <a:rPr lang="en-US" b="1" dirty="0">
                <a:solidFill>
                  <a:srgbClr val="FF0000"/>
                </a:solidFill>
              </a:rPr>
              <a:t>tilt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drop</a:t>
            </a:r>
            <a:r>
              <a:rPr lang="en-US" dirty="0"/>
              <a:t>.</a:t>
            </a:r>
          </a:p>
          <a:p>
            <a:r>
              <a:rPr lang="en-US" dirty="0"/>
              <a:t>Shear rock faces exposed from faulting.</a:t>
            </a:r>
          </a:p>
          <a:p>
            <a:r>
              <a:rPr lang="en-US" dirty="0"/>
              <a:t>Sierra Nevada range in California. </a:t>
            </a:r>
          </a:p>
        </p:txBody>
      </p:sp>
      <p:pic>
        <p:nvPicPr>
          <p:cNvPr id="34820" name="Picture 4" descr="yosemite valle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962400"/>
            <a:ext cx="3676570" cy="25908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60678" y="1562100"/>
            <a:ext cx="2661213" cy="2362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580" y="14859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/>
              <a:t>MOUNTAINS NOT ASSOCIATED WITH PLATE BOUNDARIES: DOME MOUNTAINS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80" y="2628900"/>
            <a:ext cx="4343400" cy="4038600"/>
          </a:xfrm>
        </p:spPr>
        <p:txBody>
          <a:bodyPr>
            <a:normAutofit/>
          </a:bodyPr>
          <a:lstStyle/>
          <a:p>
            <a:r>
              <a:rPr lang="en-US" dirty="0"/>
              <a:t>Magma pushes the earth’s crust from </a:t>
            </a:r>
            <a:r>
              <a:rPr lang="en-US" b="1" dirty="0">
                <a:solidFill>
                  <a:srgbClr val="FF0000"/>
                </a:solidFill>
              </a:rPr>
              <a:t>underneath</a:t>
            </a:r>
            <a:r>
              <a:rPr lang="en-US" dirty="0"/>
              <a:t>.</a:t>
            </a:r>
          </a:p>
          <a:p>
            <a:r>
              <a:rPr lang="en-US" b="1" dirty="0">
                <a:solidFill>
                  <a:srgbClr val="FF0000"/>
                </a:solidFill>
              </a:rPr>
              <a:t>Never</a:t>
            </a:r>
            <a:r>
              <a:rPr lang="en-US" dirty="0"/>
              <a:t> reaches Earth’s surface. </a:t>
            </a:r>
          </a:p>
          <a:p>
            <a:r>
              <a:rPr lang="en-US" dirty="0"/>
              <a:t>Cools and forms a mountain.</a:t>
            </a:r>
          </a:p>
        </p:txBody>
      </p:sp>
      <p:pic>
        <p:nvPicPr>
          <p:cNvPr id="35844" name="Picture 4" descr="Sunset on Half Dom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057400"/>
            <a:ext cx="3878443" cy="2590800"/>
          </a:xfrm>
          <a:prstGeom prst="rect">
            <a:avLst/>
          </a:prstGeom>
          <a:noFill/>
        </p:spPr>
      </p:pic>
      <p:pic>
        <p:nvPicPr>
          <p:cNvPr id="35842" name="Picture 2" descr="http://ts3.mm.bing.net/th?id=H.4754246522178062&amp;w=218&amp;h=170&amp;c=7&amp;rs=1&amp;url=http%3a%2f%2fgwrosescience.pbworks.com%2fw%2fpage%2f40438841%2fGrade%25207%2520Projects%253A%2520May%25202011&amp;pid=1.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4896" y="4648200"/>
            <a:ext cx="2762250" cy="2154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643" y="13716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/>
              <a:t>MOUNTAINS NOT ASSOCIATED WITH PLATE BOUNDARIES: DOME MOUNTAINS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4343400" cy="3733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Over time the mountain is </a:t>
            </a:r>
            <a:r>
              <a:rPr lang="en-US" b="1" dirty="0">
                <a:solidFill>
                  <a:srgbClr val="FF0000"/>
                </a:solidFill>
              </a:rPr>
              <a:t>exposed</a:t>
            </a:r>
            <a:r>
              <a:rPr lang="en-US" dirty="0"/>
              <a:t> and weathers.</a:t>
            </a:r>
          </a:p>
          <a:p>
            <a:r>
              <a:rPr lang="en-US" dirty="0"/>
              <a:t>Forms a </a:t>
            </a:r>
            <a:r>
              <a:rPr lang="en-US" b="1" dirty="0">
                <a:solidFill>
                  <a:srgbClr val="FF0000"/>
                </a:solidFill>
              </a:rPr>
              <a:t>dome</a:t>
            </a:r>
            <a:r>
              <a:rPr lang="en-US" dirty="0"/>
              <a:t> shape.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Black hills of South Dakota.</a:t>
            </a:r>
          </a:p>
          <a:p>
            <a:pPr lvl="1"/>
            <a:r>
              <a:rPr lang="en-US" dirty="0"/>
              <a:t>Adirondack Mountains in New York.</a:t>
            </a:r>
          </a:p>
          <a:p>
            <a:pPr lvl="1"/>
            <a:r>
              <a:rPr lang="en-US" dirty="0"/>
              <a:t>Stone Mountain</a:t>
            </a:r>
          </a:p>
        </p:txBody>
      </p:sp>
      <p:pic>
        <p:nvPicPr>
          <p:cNvPr id="35842" name="Picture 2" descr="http://ts3.mm.bing.net/th?id=H.4754246522178062&amp;w=218&amp;h=170&amp;c=7&amp;rs=1&amp;url=http%3a%2f%2fgwrosescience.pbworks.com%2fw%2fpage%2f40438841%2fGrade%25207%2520Projects%253A%2520May%25202011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4114800"/>
            <a:ext cx="2762250" cy="2154049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968" y="2057400"/>
            <a:ext cx="3343275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87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60" name="Picture 8" descr="https://encrypted-tbn1.gstatic.com/images?q=tbn:ANd9GcS1BwnWonXL4eL-IB_pwN0sMehwop2PMP21qR7cS5IEKnBUri-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600200"/>
            <a:ext cx="3994516" cy="281014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AGING MOUNTAINS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4038600" cy="4495800"/>
          </a:xfrm>
        </p:spPr>
        <p:txBody>
          <a:bodyPr>
            <a:normAutofit/>
          </a:bodyPr>
          <a:lstStyle/>
          <a:p>
            <a:r>
              <a:rPr lang="en-US" dirty="0"/>
              <a:t>Over time </a:t>
            </a:r>
            <a:r>
              <a:rPr lang="en-US" b="1" dirty="0">
                <a:solidFill>
                  <a:srgbClr val="FF0000"/>
                </a:solidFill>
              </a:rPr>
              <a:t>new</a:t>
            </a:r>
            <a:r>
              <a:rPr lang="en-US" dirty="0"/>
              <a:t> mountains weather and erode and age. </a:t>
            </a:r>
          </a:p>
          <a:p>
            <a:r>
              <a:rPr lang="en-US" dirty="0"/>
              <a:t>Amount of weathering indicates </a:t>
            </a:r>
            <a:r>
              <a:rPr lang="en-US" b="1" dirty="0">
                <a:solidFill>
                  <a:srgbClr val="FF0000"/>
                </a:solidFill>
              </a:rPr>
              <a:t>age</a:t>
            </a:r>
            <a:r>
              <a:rPr lang="en-US" dirty="0"/>
              <a:t>:  </a:t>
            </a:r>
          </a:p>
          <a:p>
            <a:pPr lvl="1"/>
            <a:r>
              <a:rPr lang="en-US" b="1" dirty="0"/>
              <a:t>OLD:  </a:t>
            </a:r>
            <a:r>
              <a:rPr lang="en-US" dirty="0"/>
              <a:t>Appalachians are rounded and weathered</a:t>
            </a:r>
          </a:p>
          <a:p>
            <a:pPr lvl="1"/>
            <a:r>
              <a:rPr lang="en-US" b="1" dirty="0"/>
              <a:t>NEW:  </a:t>
            </a:r>
            <a:r>
              <a:rPr lang="en-US" dirty="0"/>
              <a:t>Himalayans are steep and jagged</a:t>
            </a:r>
          </a:p>
        </p:txBody>
      </p:sp>
      <p:pic>
        <p:nvPicPr>
          <p:cNvPr id="23556" name="Picture 4" descr="http://img04.deviantart.net/f325/i/2008/071/e/5/himalaya_mountains_1_nepal_by_citizenfres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4038600"/>
            <a:ext cx="4012722" cy="26678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686800" cy="972312"/>
          </a:xfrm>
        </p:spPr>
        <p:txBody>
          <a:bodyPr>
            <a:normAutofit/>
          </a:bodyPr>
          <a:lstStyle/>
          <a:p>
            <a:r>
              <a:rPr lang="en-US" b="1" dirty="0"/>
              <a:t>Mountain Building from the Past</a:t>
            </a:r>
          </a:p>
        </p:txBody>
      </p:sp>
      <p:pic>
        <p:nvPicPr>
          <p:cNvPr id="32770" name="Picture 2" descr="http://www.nature.com/nature/journal/v410/n6831/extref/images/A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752600"/>
            <a:ext cx="6788548" cy="48773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NAME THAT MOUNTAIN!</a:t>
            </a:r>
          </a:p>
        </p:txBody>
      </p:sp>
      <p:pic>
        <p:nvPicPr>
          <p:cNvPr id="1026" name="Picture 2" descr="http://m7.i.pbase.com/u34/ronhrl/upload/23431347.FoldedmountainIMP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543800" y="6096000"/>
            <a:ext cx="1441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/>
              <a:t>FOLDED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NAME THAT MOUNTAIN!</a:t>
            </a:r>
          </a:p>
        </p:txBody>
      </p:sp>
      <p:pic>
        <p:nvPicPr>
          <p:cNvPr id="36866" name="Picture 2" descr="http://ts1.mm.bing.net/th?id=H.5064502027354212&amp;w=235&amp;h=168&amp;c=7&amp;rs=1&amp;url=http%3a%2f%2fwww.panoramio.com%2fphoto%2f53873970&amp;pid=1.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981200"/>
            <a:ext cx="5649232" cy="4038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162800" y="6096000"/>
            <a:ext cx="1752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/>
              <a:t>VOLCANIC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NAME THAT MOUNTAIN!</a:t>
            </a:r>
          </a:p>
        </p:txBody>
      </p:sp>
      <p:pic>
        <p:nvPicPr>
          <p:cNvPr id="29698" name="Picture 2" descr="http://www.inn-california.com/sierramountains/images/ca44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828800"/>
            <a:ext cx="5852583" cy="438943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543800" y="6096000"/>
            <a:ext cx="1150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/>
              <a:t>DOME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NAME THAT MOUNTAIN!</a:t>
            </a:r>
          </a:p>
        </p:txBody>
      </p:sp>
      <p:pic>
        <p:nvPicPr>
          <p:cNvPr id="28674" name="Picture 2" descr="http://4.bp.blogspot.com/_ucjAzK2gW6c/SxFZI0vlyfI/AAAAAAAAA4E/FILsRyrhw7A/s1600/fault+block+mountain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828800"/>
            <a:ext cx="6049305" cy="408543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629400" y="6172200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/>
              <a:t>FAULT-BLOCK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NAME THAT MOUNTAIN!</a:t>
            </a:r>
          </a:p>
        </p:txBody>
      </p:sp>
      <p:pic>
        <p:nvPicPr>
          <p:cNvPr id="27650" name="Picture 2" descr="http://www.mountainproject.com/images/1/16/105970116_medium_ff869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057400"/>
            <a:ext cx="5588000" cy="4191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543800" y="6096000"/>
            <a:ext cx="1150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/>
              <a:t>DOME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NAME THAT MOUNTAIN!</a:t>
            </a:r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209800"/>
            <a:ext cx="5449582" cy="3623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391400" y="5867400"/>
            <a:ext cx="1441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/>
              <a:t>FOLDED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NAME THAT MOUNTAIN!</a:t>
            </a:r>
          </a:p>
        </p:txBody>
      </p:sp>
      <p:pic>
        <p:nvPicPr>
          <p:cNvPr id="37890" name="Picture 2" descr="http://ts2.mm.bing.net/th?id=H.4844243252742297&amp;w=343&amp;h=188&amp;c=7&amp;rs=1&amp;pid=1.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209800"/>
            <a:ext cx="6117077" cy="3352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934200" y="5867400"/>
            <a:ext cx="1752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/>
              <a:t>VOLCANIC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NAME THAT MOUNTAIN!</a:t>
            </a:r>
          </a:p>
        </p:txBody>
      </p:sp>
      <p:pic>
        <p:nvPicPr>
          <p:cNvPr id="26626" name="Picture 2" descr="http://www.geology.ohio-state.edu/~vonfrese/gs100/lect20/xfig20_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057400"/>
            <a:ext cx="5715000" cy="3810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400800" y="6096000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/>
              <a:t>FAULT-BLOCK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#13</a:t>
            </a:r>
          </a:p>
          <a:p>
            <a:r>
              <a:rPr lang="en-US" smtClean="0"/>
              <a:t>Metamorphic </a:t>
            </a:r>
            <a:r>
              <a:rPr lang="en-US" dirty="0" smtClean="0"/>
              <a:t>Rock lab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16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0">
      <a:dk1>
        <a:srgbClr val="595959"/>
      </a:dk1>
      <a:lt1>
        <a:sysClr val="window" lastClr="FFFFFF"/>
      </a:lt1>
      <a:dk2>
        <a:srgbClr val="7F7F7F"/>
      </a:dk2>
      <a:lt2>
        <a:srgbClr val="C9C2D1"/>
      </a:lt2>
      <a:accent1>
        <a:srgbClr val="CEB966"/>
      </a:accent1>
      <a:accent2>
        <a:srgbClr val="243C75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1116</TotalTime>
  <Words>670</Words>
  <Application>Microsoft Office PowerPoint</Application>
  <PresentationFormat>On-screen Show (4:3)</PresentationFormat>
  <Paragraphs>147</Paragraphs>
  <Slides>31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Flow</vt:lpstr>
      <vt:lpstr>DO NOW</vt:lpstr>
      <vt:lpstr>Looking Back….</vt:lpstr>
      <vt:lpstr>MOUNTAIN BUILDING</vt:lpstr>
      <vt:lpstr>MOUNTAINS AND  PLATE BOUNDARIES</vt:lpstr>
      <vt:lpstr>MOUNTAINS FROM CONVERGENT BOUNDARIES</vt:lpstr>
      <vt:lpstr>COMPRESSION STRESS</vt:lpstr>
      <vt:lpstr>FOLDS</vt:lpstr>
      <vt:lpstr>CONVERGENT: CONTINENTAL TO CONTINENTAL CRUST</vt:lpstr>
      <vt:lpstr>CONVERGENT: CONTINENTAL TO CONTINENTAL CRUST</vt:lpstr>
      <vt:lpstr>TYPE OF MOUNTAINS: FOLDED</vt:lpstr>
      <vt:lpstr>CONVERGENT: OCEANIC TO OCEANIC CRUST</vt:lpstr>
      <vt:lpstr>CONVERGENT: OCEANIC TO OCEANIC CRUST</vt:lpstr>
      <vt:lpstr>CONVERGENT: CONTINENTAL TO OCEANIC CRUST</vt:lpstr>
      <vt:lpstr>CONVERGENT: CONTINENTAL TO OCEANIC CRUST</vt:lpstr>
      <vt:lpstr>TYPE OF MOUNTAINS: VOLCANIC</vt:lpstr>
      <vt:lpstr>PowerPoint Presentation</vt:lpstr>
      <vt:lpstr>TENSION STRESS</vt:lpstr>
      <vt:lpstr>TYPE OF MOUNTAINS:  FAULT-BLOCK</vt:lpstr>
      <vt:lpstr>MOUNTAINS NOT ASSOCIATED WITH PLATE BOUNDARIES: DOME MOUNTAINS</vt:lpstr>
      <vt:lpstr>MOUNTAINS NOT ASSOCIATED WITH PLATE BOUNDARIES: DOME MOUNTAINS</vt:lpstr>
      <vt:lpstr>AGING MOUNTAINS</vt:lpstr>
      <vt:lpstr>Mountain Building from the Past</vt:lpstr>
      <vt:lpstr>NAME THAT MOUNTAIN!</vt:lpstr>
      <vt:lpstr>NAME THAT MOUNTAIN!</vt:lpstr>
      <vt:lpstr>NAME THAT MOUNTAIN!</vt:lpstr>
      <vt:lpstr>NAME THAT MOUNTAIN!</vt:lpstr>
      <vt:lpstr>NAME THAT MOUNTAIN!</vt:lpstr>
      <vt:lpstr>NAME THAT MOUNTAIN!</vt:lpstr>
      <vt:lpstr>NAME THAT MOUNTAIN!</vt:lpstr>
      <vt:lpstr>NAME THAT MOUNTAIN!</vt:lpstr>
      <vt:lpstr>TO DO</vt:lpstr>
    </vt:vector>
  </TitlesOfParts>
  <Company>Forsyth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dgovernor</dc:creator>
  <cp:lastModifiedBy>JCBOE</cp:lastModifiedBy>
  <cp:revision>95</cp:revision>
  <dcterms:created xsi:type="dcterms:W3CDTF">2013-11-01T16:11:22Z</dcterms:created>
  <dcterms:modified xsi:type="dcterms:W3CDTF">2016-09-19T13:04:56Z</dcterms:modified>
</cp:coreProperties>
</file>