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7"/>
  </p:handoutMasterIdLst>
  <p:sldIdLst>
    <p:sldId id="262" r:id="rId2"/>
    <p:sldId id="257" r:id="rId3"/>
    <p:sldId id="256" r:id="rId4"/>
    <p:sldId id="264" r:id="rId5"/>
    <p:sldId id="265" r:id="rId6"/>
    <p:sldId id="271" r:id="rId7"/>
    <p:sldId id="267" r:id="rId8"/>
    <p:sldId id="266" r:id="rId9"/>
    <p:sldId id="268" r:id="rId10"/>
    <p:sldId id="258" r:id="rId11"/>
    <p:sldId id="259" r:id="rId12"/>
    <p:sldId id="270" r:id="rId13"/>
    <p:sldId id="263" r:id="rId14"/>
    <p:sldId id="26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9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0A3E5-249B-4E99-A3D6-2EDD9D74B926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2E7D3-2DE7-457D-94D2-15CB0338E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8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BC169E-DD69-4D1C-BA04-8AF8230609FF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51CD7CD-F79F-4C42-A0B8-1A617EC26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2362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Pick up the notes and Review #19.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Turn in review #18.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4419600" cy="4254691"/>
          </a:xfrm>
        </p:spPr>
        <p:txBody>
          <a:bodyPr/>
          <a:lstStyle/>
          <a:p>
            <a:r>
              <a:rPr lang="en-US" dirty="0"/>
              <a:t>Why do earthquakes and volcanoes generally occur in the same geographic regions?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066800"/>
            <a:ext cx="3733800" cy="511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38201" y="4419600"/>
            <a:ext cx="38100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They both occur at plate tectonic boundaries!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PLATE TECTONIC HAZARDS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b="1" dirty="0"/>
              <a:t>SES2C:  </a:t>
            </a:r>
            <a:r>
              <a:rPr lang="en-US" dirty="0"/>
              <a:t>Relate certain geologic hazards to specific plate tectonic settings.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HAZARDS: VOLCANOES, EARTHQUAKE AND TSUNAMIS</a:t>
            </a:r>
          </a:p>
        </p:txBody>
      </p:sp>
      <p:pic>
        <p:nvPicPr>
          <p:cNvPr id="1026" name="Picture 2" descr="http://www.crystalinks.com/ro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857" y="1828800"/>
            <a:ext cx="7776286" cy="4509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36688"/>
            <a:ext cx="4800600" cy="5029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11% </a:t>
            </a:r>
            <a:r>
              <a:rPr lang="en-US" dirty="0"/>
              <a:t>of active volcanoes are in the USA (169).</a:t>
            </a:r>
          </a:p>
          <a:p>
            <a:r>
              <a:rPr lang="en-US" dirty="0"/>
              <a:t>Mt. Rainier in Washington one of nation’s most dangerous.</a:t>
            </a:r>
          </a:p>
          <a:p>
            <a:r>
              <a:rPr lang="en-US" dirty="0"/>
              <a:t>United States Geological Survey (USGS) </a:t>
            </a:r>
            <a:r>
              <a:rPr lang="en-US" b="1" dirty="0">
                <a:solidFill>
                  <a:srgbClr val="FF0000"/>
                </a:solidFill>
              </a:rPr>
              <a:t>monitors</a:t>
            </a:r>
            <a:r>
              <a:rPr lang="en-US" dirty="0"/>
              <a:t> the threat.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VOLCANOES</a:t>
            </a:r>
          </a:p>
        </p:txBody>
      </p:sp>
      <p:pic>
        <p:nvPicPr>
          <p:cNvPr id="23554" name="Picture 2" descr="http://blogs.agu.org/magmacumlaude/files/2011/04/gip64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670300" cy="550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MOUNT RAINIER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52600"/>
            <a:ext cx="7119937" cy="46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36688"/>
            <a:ext cx="5105400" cy="5029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Dangers</a:t>
            </a:r>
            <a:r>
              <a:rPr lang="en-US" sz="2800" dirty="0"/>
              <a:t> include:</a:t>
            </a:r>
          </a:p>
          <a:p>
            <a:pPr lvl="1"/>
            <a:r>
              <a:rPr lang="en-US" sz="2800" dirty="0"/>
              <a:t>Lava flows</a:t>
            </a:r>
          </a:p>
          <a:p>
            <a:pPr lvl="1"/>
            <a:r>
              <a:rPr lang="en-US" sz="2800" dirty="0"/>
              <a:t>Debris</a:t>
            </a:r>
          </a:p>
          <a:p>
            <a:pPr lvl="1"/>
            <a:r>
              <a:rPr lang="en-US" sz="2800" dirty="0"/>
              <a:t>Avalanches</a:t>
            </a:r>
          </a:p>
          <a:p>
            <a:pPr lvl="1"/>
            <a:r>
              <a:rPr lang="en-US" sz="2800" dirty="0"/>
              <a:t>Explosive blasts</a:t>
            </a:r>
          </a:p>
          <a:p>
            <a:pPr lvl="1"/>
            <a:r>
              <a:rPr lang="en-US" sz="2800" dirty="0"/>
              <a:t>Gas emissions</a:t>
            </a:r>
          </a:p>
          <a:p>
            <a:pPr lvl="1"/>
            <a:r>
              <a:rPr lang="en-US" sz="2800" dirty="0"/>
              <a:t>Ash clouds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VOLCANOES</a:t>
            </a:r>
          </a:p>
        </p:txBody>
      </p:sp>
      <p:pic>
        <p:nvPicPr>
          <p:cNvPr id="23554" name="Picture 2" descr="http://blogs.agu.org/magmacumlaude/files/2011/04/gip64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670300" cy="5505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919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5575" y="1579563"/>
            <a:ext cx="3806825" cy="4843272"/>
          </a:xfrm>
        </p:spPr>
        <p:txBody>
          <a:bodyPr>
            <a:normAutofit/>
          </a:bodyPr>
          <a:lstStyle/>
          <a:p>
            <a:r>
              <a:rPr lang="en-US" dirty="0"/>
              <a:t>Risks along </a:t>
            </a:r>
            <a:r>
              <a:rPr lang="en-US" b="1" dirty="0">
                <a:solidFill>
                  <a:srgbClr val="FF0000"/>
                </a:solidFill>
              </a:rPr>
              <a:t>fault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lines</a:t>
            </a:r>
            <a:r>
              <a:rPr lang="en-US" dirty="0"/>
              <a:t> - 39 US States have risk. </a:t>
            </a:r>
          </a:p>
          <a:p>
            <a:r>
              <a:rPr lang="en-US" dirty="0"/>
              <a:t>Federal Emergency Management Agency (FEMA) estimates $5.6 billion losses per year.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EARTHQUAKES</a:t>
            </a:r>
          </a:p>
        </p:txBody>
      </p:sp>
      <p:sp>
        <p:nvSpPr>
          <p:cNvPr id="24578" name="AutoShape 2" descr="data:image/jpeg;base64,/9j/4AAQSkZJRgABAQAAAQABAAD/2wCEAAkGBhQSERUUEhQWFRQWGBUaFxcXFRgdFhYVGBoXFxwXGBoXHCYeFxsjGRcXHy8gIycpLCwtFx4xNTAqNSYrLCkBCQoKDgwOGg8PGiwkHyQ1LS0qMyoqLzEvLC8qMCw0LCk0LCwsKSwyLyosKS8sLCwvKSwsLCwtLCwpLCwsLCwsLP/AABEIAKwBJQMBIgACEQEDEQH/xAAcAAACAgMBAQAAAAAAAAAAAAAABQQGAQMHAgj/xABPEAABAgMEBAYMDAUDAwUAAAABAhEAAwQFEiExBkFRYRMiMnGBkRYYUlNUk5ShscHS0wcIFCMzNUJ0hLPD0WJykuHwgqLxQ7LiFSQlNET/xAAbAQEAAgMBAQAAAAAAAAAAAAAABAUBAgMGB//EADIRAAICAQIEAwcEAgMBAAAAAAABAgMRBCEFEjFBE1FxFDJhgZGh8CLB4fFCsSNi0Qb/2gAMAwEAAhEDEQA/AL5obobQrs+kWujplKVTyCpSpEsqUoy0kkkpxJOuHPYNZ/gNL5PK9mDQX6sovu1P+WmHZgCuJ0TswrUgUdGVpAKk8BKvAHIkXcixiFPsqyULuqo6XWLwppZSCCxSSlJYjWIpPwlVS5NpGZKUqWvg5ZvJJBOY9QDboXWTbs2fUvNWVlUshROTJxBYYDLznbFfqtTOquUordfnqX1XCOeMLObaSz8Vt9MfmDq0rRGzVcmjpDzSJT9V2NvYNZ/gNL5PK9mNCJIXKSFjNAfaMMWOYO+KDS6X1UosmcpSQcL7KBH+rHzxD4ZxZazmTjhx+fXP/hRX4qaydG7BrP8AAaXyeV7MHYLZ/gNL5PK9mKpQ/CfNwEySlb9wSknoLuYuVHbl9IUqVMlvqVdJ6kkn1xaWaqmvHPJLPm8GkJc/umjsFs/wGl8nlezB2C2f4DS+TyvZiRT6S0yyyZ0t8mKrqn2MpjDFE0HEEHmMd089DYTdgtn+A0vk8r2YOwWz/AaXyeV7MPIIyBH2C2f4DS+TyvZg7BbP8BpfJ5Xsw8ggBH2C2f4DS+TyvZg7BbP8BpfJ5Xsw8ggBH2C2f4DS+TyvZg7BbP8AAaXyeV7MPIIAR9gtn+A0vk8r2YOwWz/AaXyeV7MPIIAR9gtn+A0vk8r2YOwWz/AaXyeV7MPIIAR9gtn+A0vk8r2YOwWz/AaXyeV7MPIIAR9gtn+A0vk8r2YOwWz/AAGl8nlezDyCAEfYLZ/gNL5PK9mDsFs/wGl8nlezDyCAEfYLZ/gNL5PK9mDsFs/wGl8nlezDyCAEfYLZ/gNL5PK9mDsFs/wGl8nlezDorEehACPsFs/wGl8nlezB2C2f4DS+TyvZh5BACPsFs/wGl8nlezB2C2f4DS+TyvZh5BAHBfh9sGnpzR8BIlSr3yi9wctKbzcCz3QHZz1mCJ/xj86H8T+hGIA6hoL9WUX3an/LTDswk0G+rKL7tT/lpjbpRaSpNOtSPpCyUbLysHO4B1dEazmoRcn0RtCLnJRXc51pLZaKirmzFlRCjdSxa6EhgwAxyJxiTotoZwar5cgs5UGcZ3QNhLOYcUGjt9IVMyON3W2pzq6IY1toyZPLmhBbK9j/AE4nzR841Ovt1EnGGW32SPRW6+VVXgQl+noeNJawSqaYdZSUj+ZXF9b9EcvMWG1dLlTTdCAZLh0rxKwNpHI6Moryzj05bB649DwfRz0tTViw3v8AweT1VkbJLlfQd6IVsqVUPNYOLqVHJKifM+T/ALxa6RE5NRxrxSbznEoKcWbUMWwzjnJi6aIaTuESJr3skKzcAOAre2uInGdFKSeor32w18F3X7r5knQ6pQTraW4k0jl3K1ZOAK0q6DdL+mLborUIEwy1AMtrpYcoPkdTj0R4t+gk1CxLUSmczJWBgHxCVbR+8VmyZ6klUsllyzgdjH1KEXfAdbDUUql7SSX27/PBH1FUqbOd9GdZ+SDUVDmUr0O0RLU4REpSpRKlBiAQC4fHIAks+uJFm1nCykr7oB9xyI63iSYueh26op1JpZPWtKEplrUrYFYZYllYAZxaAZuxB6VD1GPQQOEy+z6T/aJEZk0+iNYppbvJGMyZ3CfGH2IwZ6+9/wC8ftEqMGNTciirWUgiWS4flJ1xGprWZRRO4ik/aIZCnD8UnA7M9UTqTkDdh/SW9UbSmAPEmelQdJBG0GNkQqmgQ5mHiKbFYLFht1ENtB80VKm0nXPnXaNM1UtKsZilEhe1goFgduexoAvUEIpVpCXMKVrdRYqdQw1MBkANg6cYdoW4cQB6gjAMZgAggggAggggAjVVTriFKP2QT1AmNsItL7ZlyKdaVkX5iFJQgvxyQxy1AGMPoYbwsnL7StqZOmX7ygAXQLx4mWI2E5k7SY6fodbRqJAUrlDA88cgh5o3b8yknAfZWQFpfHXiADgd0R6E4rC6EWqbcnnudhgjxIm3khQ1h49xJJYQQQQBxT4x+dD+J/QjEZ+MfnQ/if0IxAHUNBvqyi+7U/5aYr9VXrq69ctmkyFXW7pYYrUd2KUgbzD7Qg//ABlF92p/y0xUtEaxKp9QZbEKmzzrx494EHekjqik45bKvSS5e+xYaKG0546L6Z7lyjmWk9nLlVCis3hMJUlW0E5HeMB1Rdaa3HqFylDbdYPgnAu0RdMaAzpAMsX1oUCycTdOBwGeo9EeP4VdLSalKXSWz/bf1OGrpbhv16o57D/RafJWr5POlpUFqdKmxvNkTmMsG1vthJNkqQbq0lJGYIIPUYKWeZa0rTmlQUOcHCPZ6irx6nFP0affsynrlySyy8V9BRyzcNOFYYs+D7C7kx6pKKmpvnUIUSrkOSWcYgPyciHziCNKqaaAZ8taVjB04g9IIPWIlIt+TNVLkyZPCDI3wwSnWcXJbP8A5jyMqdZGLjNTx/lmW31zgvFZpWotLfuQJFvy/lTrUCsFykPhhq1EgNhuhfbCeAqyoF0LdYI1pXieov1CJVuWTLRPApEpEwkBSrr3STjjtIBHOrPONWmCmXJllr0uUArcTq6h54sOFTVephKvunnPw7/Xb5nbi6rlTGcdvgObNtyZKHzagUnFiHGOsbIsFm6XpUQmaAgn7QPFfe+KefERymXOUnkqI5iQIaWXXFRuqJJxIPqMe6jdXa8NYZ5uNko9GdcEw31EAnBIwbedZ3xs4f8AhV1D1GKdo9pDwXEmOUPgrWhgBqzT6N+q6S5gUAQQQciC4PMY1lFxe5OhNTWUeflA2K/pV+0YNSnf/Sr9o81VciWHWpKdjnPm2xilr0TQTLWFNmxy59kam2UeqRbgtqUfPxvW0b40SEsVDU79JDnzmN8DIqtey0VXzUwr4MYrSlRSFHBkqIzDEluaNUjR4ScJOCNct7qcgAyki9qyLu5eGMpQC1DIkuN+Ay6XiTACqbJlsBNkgBrrsCkJOOYxSH1sIR2lpVTU6zJUqbPWhhwYYgEgHEsATiBiS0WW173AzLiL67qglLteUQwD6g+uKRovZwC5pU0ybwl0zFDOYVspbHfeLbAIAcV9pThdMiUVclSilaglDjBKpZAORfLZFioKgrQCc2x2PGuzKEypYSpV9TklZDFTkkPtIBA6ITWZal6vny0EmWLrnNImNiActQ6XgCzQQQQAQntTSOVJmJlKWlKyL3GLADIY5OWOBIyhjMq0AF1pDZuoYc8cr0mojNnzJktRWFHAKOLZYE6tgjnbXZZBqt4fmu31Oc7OTcZ6V6ZrCky6edtvqQEtuSDjjm7HZFNq6yZNUVTFqWRrUok7dZwj2qgmdwoNjkww380eJtOpDukttAwOA1mItVNtdaUm35tkWdjm8msXlKCUJvE+vD1x0rRTQOXKCZswOtnY6jCL4M6VBnLUpnDBP7R1ARLgsRJVcUogBGYII3OgQQQQBxT4x+dD+J/QjEZ+MfnQ/if0IxAFumVE5Gj9MqQWUKWmvHWJZloCinex6nis6ETOClmYA5vTMNQYXAS2oRZKkLOjkm47/JKV21Iuyyrn4rxVfg9tO5UcEftux3kBx1hJ64qONVyno21vh5foen4dFvh9jSWz388Y/MFgserKKgqXyWYK3qDknc7eeLVLlhTkgFz5hgPR54o2naOASbji8UlJBa6XPWHGW+Jmg+k16QrhcLpZLA45OAOkbs48Ndp5WUrUQ6dDGo0ztqWoh06YJumGjypqUrlOVocFL4qTng+sHVviiTJSk4KBB2EEHzx1mgrxNSVAEAFsWfIHVzxoti0JMtHz5DF2SQ5VuAiZw/i11CVDhzeWOv7nntRpU5Nt4fc5hSUq5qwhCSpRyA9J2CL1ZNmS6WVMZYM64bxdiMHASDiA7HfFQsa1OAqBMA4uIKf4FHLnGHVFstUpNYiWoctmwPGAYlz5uiLDjNlrkqukGs7d8dU/Qxw6mE233WSDYaT8omTFqTwMpIVvBALk9b9EVmvrDNmKmKzUonmGodAYRYtI1IlSFJloMszZpC3B4wl4hj3OKRFVeJXCadne++y9F1+r/wBGOK6nxbEl0QRvoltMQf4h58PXGmJ1kUt5d7UnHp1fvHoKU5TSRUDlK/SdR2xKpbUXL+jmFO58Oo4eaCy6Bc4hKBizknIA6yemLXQ6IS04zCZh2ZJ6hieuLec4rZm9dcpbop86qK1FSlXlHWTj/m6G+ik5qgAZKSoc7C96osVXovIWME3DtRh1jI9ULaGwZVPOCps1DkEIB4pL4Pic9WG2NHZFxaOsaZRmmP5Uw3lsknjDWO5Ttjbwp7k9Y/eNVMm6pSXJfjAnNjgz62I84iVEUmEeYCoMUf7hnujNIslOOYJB5wWjeYSW9aYpwCDxl4BGHGPdZG6Br288ZSyYbwssczCw27opOg0m7ScKRjwl9W1sQcdoCid7b4gTrWnqLmdM5kqujoCfW8bbBtoSaaZKVeWu+QwGJSouVOcOSducdJVSRyjdGR0EQkr6CTTUs640lJvLKnOEw5HH+JsIW1mnJA+akq1YrKRnhyUqL9YiuW1aM+pCUzD83eBUlLYgZMBn0qjHhy8jPiwzjJf9Hq/hqeWs5kB+eNOktchElSVHFYISAWJ38w19UKZ2kSJUoS6YFwALxGA3gHM84itTJpmEqmG8p1YqxOeGe5o3hU28s52XpLCPJmJGsdDP5ozwuwKPQ3/c0ewGywgiWQSJV1qUoLnEhQAbF8RlujyqpeSZoUspycJLBR1FhgX1EwktJd6ats3IDZsnDVnkYsWjmik+rlyzMWRJSeKn9hEPx25PbYk11KR4sGTUzVuhB4N8y4JS7pBbHAtlHU6S9dF7PXGKKjEtAQnICJEcm292TUklhBBBBGDIQQQQBxT4x+dD+J/QjEZ+MfnQ/if0IxAHS9D5AXZVGk5KpJAPMZSRrjkVA1LXpAUFJlzCkq2sSjHqEdh0G+rKL7tT/lpjkenNOEVs8JlmWm8WzZSiAoqGx7ztvjnbGNlcqpP3k19T0PAv+SdlLeFJf6/svWnVm8NSkgsU4g7sD6QOuOaWHbK5RCAxSpSXBGIdgW6I6dZ9R8soBd5RSAedOrzNzxy2opFU08JWnFCgedKT5suuPFcLgpV2aWx7xeyf56FvwmSVdlM92u37nY7Ap7soHuje9Q8wHXFb+EGSb8pWopUOkEH1+aLTY829IlkdyPNg/meF+kFEKqQsIwXLUbr4OpOYfYQc+aKfQXeDrFZPplp/DOx5XVxdil5nO5EhS1BKQVKUWAGv/Gjp0ylAMlcxXGQycuUsgAedz0wv0csMUqAqYHmrIBuh7oOrm1k/tEq06sUstcxajMUpXESrutQSNQGs7oncS1ntl0a6VlLZf9m9n8v7I+lr8GLnJ4KXpVXmbUrc8VBKEjUAMD1nHqhQI2EKXeUxUcVKPPiT1xrEevpp8GqMF0SwVM5OUnILsP7KkgSk54ucztI9UIIsVln5pPT6TFlovffocmXnRGhaReBIKlHuck8UDEbj1mHtMolIJzhfoyGpUf6j/uVEumpU3E4ah6N0dJ+8yyh7qJUUrTKW08HUqWP9qlP/ANwi4fJhv/qV+8VfTWQAZOJ/6ms/wbY2q95GlyzBkbRy2Li0y1niF0oPclTcTmJAbYcNcXH5QNiv6VftHMFSgQxfrMWCh0xWmVdWi+sYXrzA7CoNnllnnhHWyp5zE5U3LGJMsVq24iQhyFEnkpYgqPTkNpihT6tU5apiy5OWwAak7B/c6491VUuYsrWXUeoDYBqEIKq1CTclnB2BGatw6dmJjH6aY80jnZY7Nl0HKlAZkDnMeJSnKmxxHoEQZGiFTM4xQEv3agD6z1xDrbKnUy+OLpLMpJcHPX0ZHZEGHGNPZPkjJN/BrJq6JpZaY6n8k9fVjGyINPXBcsvgpiCN5BZuf94kid3QIO4EjzCLaMlJZRywbY80lYEJmjg7ylFTLLqCUsEm6lmCnBxJ2RqK7xAHOp3BA2bn9EbSQkbgPRBrmMxbiR11zZJLbSQBk+eMYqKy6i+6W1c7EsSWbL1Zxuly9ZDMGCcGSGxy/wAbpiHaMpV4qASUkAFxsfPaC5xOTCMSykZik3g8T5pTJUTd4RZuM/GJIOpuSGUH/eOmaI0JlUstJzZ4pM6nSF01NJAUCoTb5OJSUgpcalXVYnW2DZR01AYAbohzlzMsIQUUeoxFc0pqq1BBpRKKLqXvkhRVfxAOQFzWeiK7J0stI8b5PKDqAuLJSoJGasFF31Dc+to0Oh0WB4o8jSC0FIcyZIWFp4l7iqRdU4vO4UVXWOobY8J0itRv/qyHww4TA8pyDecYXcGzvaoAvjwRWrAtWpWpYqEoTim5cyIbjEuSeU2ba+eLIIA4r8Y/Oh/E/oRiM/GPzofxP6EYgDqGg31ZRfdqf8tMUv4XbFxlVCcyeDUMMWBUk55teHMBF00F+rKL7tT/AJaY1aa6Ppq5F1SVqKTeTcIBCmIc3iAQxyjScXJbdexO4fqfZtRGx9F19Gcw0X0qTSyVpKmUSSOKThqKdT4nOK9aVqLnzCsvkQANSS+B2kuXMTrY0em0pAWk3DkpsDuOwjZEJFSEpQBKQSkuVFzfGOCgfVsirt4bGux3wTbl1xjb89D3+nrolnUULm5vt+fY6X8HNUTSJBLspQG5vs9WI6Yn6W2wqRJBlteUoJxxYMScOjzwl0cq0mhnKp0hCwCtgBgpIx6Qx6xFdr7Xmz24VTsSwAAGQDsNeEeZo0HtOsna0lFSeU+vn0PAcTt8K2ccNPLx8CyDTWctBEqS6wOMReITvYD0+eKxW2jMnKvTVFZ1bBuADAQ70Rt6XIvom4BRBCgHYgMxbFt/PEKqmom1ilSxxCtxgzsMS2pyH6YuNFp4V6qVUKeVdpeecbfx8Cptm5VqTln4G6hkXJbKGKmdwdbBur0wvnIVJXeQdt04ZEEMX1sYd1E0JDksBn5/XCyttZK0FIScdZb/AB49VqK6vD5Jfn9kNN9RWBDqxJzpKe5L9B/v6YStDqxqYBBVi6jtOQ/u8RtJnxNgzomi096UjWkrHXxvXDySOKOYRzmy7VXJKmBUhTBSbwGrMEgscTzw/wCzJLcic+z5r0vEqdcuZ4RNrtjypNlpKopmlNrImlCZZvBBUSoZOQzA695yyiBaVvTZ4Ym6g/YGv+c4XuZgN0LyDtHV/eOldTTyzlbcmuVHqPKcz0egQMdo6v7x5SrE9GQOwRIIhDtipuoujNT/ANIz9IHTDPQqyHQucQHPFQ+wco7n5L7jFZrqjhJhZz9lI2/8mLxWTRS0aJbsQliWIwGKy/OT/VHi/wD6LVScVVD/ACePkupZ6CnxLDzW6Vca6gpTjheIdXMHy9MR7VmmfRTZhQM3BvBhwaruAxLcrfxjHM1rVUTg/KWQNydgHMI6Pac9UuzyCAOEICXPGIJBdgG5IJzims4etHbTGOOZuL9N/v8Awel4npYaelLvvkqtmzrkwFRwyO4HX0FvPEmttRV/5tTJHUo6y2saoW47om2RY8ypmXEFtalNgkbd52CPYS1XhVPmeEt8njYxcnhdQmW1MfigB2dg/TiWB/aNQtKa7lRIzYsxbFmEYtOzzImrlXrxScVDAYgHHfjlGgI6ecnGMx1MrEpqWz3Eo8rwy2KWBnhzmI1XdUk4nBzxebPIiM0lRLXyGB1hgFD/ADbEgxdZUlscujGGi9DKp6pCFLUuYZaVJUWYO5uDjKIYFJDnXHQo5LZ9WufMlyqeUlBQReUlRIUBrZQcLcHHYwjqkh7oBzbGK9lsj1MD5xy+2fhEnSamdLTJkFMuYtIJvuQks5Ys8dRXkY4HpMD8tqTxW4eaMVNjeO7ONXOMN5MuuDaeq+6UbVlJZ+68h2j4XJpIARTkl25erPXEiT8KU+8m9Kk3SUuRfdiQC2ObGKEbNT9pZIdTgqDFSsC7DPz9cbAi6kABLJKQwU7YjA4ZxqtRU+5eS4bRySc60nh4w35erPoGyK9M0XgIYInpLsQWLFjkdh2HEdcVfQ8/MvuivaNmsp6ieJ5lqE6cqd82/wA3MWEhUvjAXkhKUMrcdsdDxT2EPxj86H8T+hGIPjHZ0PNU/oQQMHUNBfqyi+7U/wCWmHZEJNBfqyi+7U/5aYeQAotqy0Tk8GtDoILuAxOQD5pUCygRsMcS0hsY0tRMlEuEniq2ghKmO8BQePoMiK3pPoTLrMTxVOCSNZAYP0YRhuSacfmW/CuJPQ2NvLi+q/coXwbTxfmoORST0Ef+J64TKklKik4EFm3gtF3ofg7mUszhJcy8MlJw4ydYGw5ws0pslKiqfKOzhUEMpByvEZsdfXtihnH2bWzlJfpsxh9srs/LOdiLxi6GrsdtWfn1K7NkqSWUCD/nXBInFCgoZiJNRaF+WEkcYHlbv3iHFpPEZZgzzxMrbTMwAMwzOLv/AI0MdErETPmKMzFCACR3RLsDuwJ6oQxJorRmSSTKWUkhizYjpiLrfGvrkoSxJ9H/AEdKpRjJOS2GOk60rqiiUkAIAlgJADkZ5bCW6InSpYSkJ2ADnhNZGM3HEso9OGPpi66L1EpE4mYQkkAIUcgXN4PqJF1uYxZcOpWn06S3xt9BJ+LZ6iRKgHctic8PTHsR0iRLCkBwC7nEA5kmItRo3TrzlgHal0n/AGtExX+aOj03kznhJCHGYThzthCCRXqSq85O0E5iL5a2ikyVxpRMxHcnlp6hxhzB90VldCglyg543TgTzPhGtilbhweMHGUHDZkxC3AIyIB6411C2SsjUknpAVHtKw2AOGpst0eSyrw2hjtxeJXY5EHRCnSqqQFnIFSRtUkYD0nohl8Itnzl3SgFSPtM2pyxfU+O/oitTpKpamOBGRGttYMNZOmNQlNxV2YMOWDewI1pIfGPD6zRaj2qOorw3HbEi54drlpZKWOgaL6Kpljh6h0gB8UqASG5sMMCTzDbGvSS3hUTAEAiWjBIZnydTasg26NNq29NqPpFcUZJGCedtZ54WpOfP6hHbT6Sbt9p1DzPt5IxruIT1T36GCvcfND2TbgkSBLkAFamVNWcn7gBsWy2Z5vCUJfAYk6hnE2lshag5ITz4lxhkMuuLCek9pwmspb47P1K+FjhlogKWSoknEkk7ycSYk0NlzJymlJUojPJhzksB/aPNXRqQWUOYjI8x1HdFi0CtEJmLlKYGYxSdpS7jnYu24xw19lmmolOEd12/PJG1MVOaUhNXWDUSBeWggD7QIIB50ni9MZlWmuYkSk4zFEAK2DbhkYdWxpBMlqWhV5SliYng2DB3AwIbB0nfjFn0J0YRKkpUtHzhxc5iN+E6nUW1udiS8sdH9f9ky7SRrmlnPc3aK6IJpgFqJVMIxJMWWMKLCNUioSoApUlThwQoFxtDZjfFqZNiso4ZpPYM6dUzyhDp+UTS/FLgLOAdQKcRnHc1Ry+16dS1m4paSmqmKLBbFImLcG6OPm7ZPFZxGx1wi159/Rllw611zl8Vj7opXYZUXFJurN5SlG9wZOOZzHG13vNGF6PzpSFqXLwKkqJFwABwMgrHoG2H0qwqoUqZSjeIWC4VOSsBwSsTNasyElLAkEuzHZOp5qKep4ZV8rmBSSETAAk8GLrKHFAILDLripWpnn3ovfy+K3Lh61491LbH2fxL7oZ9EOaGCpI4UlvtH0CIOhv0Y5oZH6Q/wAx9Aj1J5Z9TlPxj86H8T+hBB8Y/Oh5qn9CCBg6hoL9WUX3an/LTDyEegv1ZRfdqf8ALTDyACCCCACFtqWDLng3gymIvJwLHAh9m6GUEYaTWGDk1u6ETpDlA4RG0coDeNcVtWGBw5w3pjvhS8QaiwpC+VLSeiObqTOEqIs4eZgAffqj0otmCOcGOuL0GpSoK4MAgvhDSZY8khjLSQzZRjwUY8BeZxOnn3FBWOB/5HVFlE4EODgcdeIjXpfomaZRmSw8lRw/gJ+yd2wwrsu0bpuq5JyPcn9o66azw5cku5FnBxeGXPRGtUiaiW/EWCLuoKCSpxsyIO14vMUTRZD1SNwWfM3rMXuO1ySkS6G3Dcw0LrRsCVOxUlld0nBXTqV0gwygjmnjodmk+pRLV0bmSQVDjyxmQGUkbVJ2bx1CEy9XP+8dTIir21ojeJVIZJzKC4S+1JD3ebLmiRC7tIi2Ud4lTmSbwYsRsKQYhqsuXfGGYOAJGOB1HY8WVOjFQQCEpYseWHxx2RDmWLPSovJXhkwvBmctdfWfNHRuuXXBH8Oa7ECVSITyUgdGPWcY8GiQoqKkgl823DZE35Mt2MuYDsMtYPojMuzZvG+bIxcBRCSeKklgognDHARs+THYwoTfZkaVISnkpA5gIEYKUNWB6S7+gHriy2do4MDNZZJZhNCUPsdLqUermhgrR+WFY06LpSBxCbwIcuSbuYJ6hHN3RWyOy08mt2UxcsKDEODmDCO0LLUgFaMQnEYspLb9fpi/Vuiqs5IWP4ZhQ3QoKfrBitW9Y1SEFJkqAJSHBSQrHaFZMMmeNbPDtjuYVU4yGWgejPCf+5nuolrt7HLBy+ZjoYDQt0bQBTSruV0QziKkksInmitphMlqlqDpWlSVDHFKgQRhjkTFFsbRuppKgKStHAkKC04ld28soSlRS+agtRF0XlTMCLrdAMYuxkHPrCRWIrJipvCcHdnC8uaSmYpU4KllMu8UoCZQu8Vt+MNpc5QkTrhAmXqq4LyRx78y7ysBi2eEWdchObCOMW8gfK6hx/1pur+IxXcQ03tEFHOMPJh2+HvgtVAa75PJC1ccTUFZKkX1y+EN4LTiEAS7pwUVHERHRMqP/S5orFPOcu6kEkFSMggsBevADHAA4Ow5xOtaaJayJKkqC2SCgsEsk8Zi5JdsA0MpqeI91sAcsjgYr3w7ft1ztH+TX2prt9zrOiA4kMT9If5j6BCzQwvLHNDM/SH+Y+gR6BdDc5T8Y7Oh5qn9CCD4x2dDzVP6EEZB1DQX6sovu1P+WmHkI9Bfqyi+7U/5aYeQAQQQQAQQQQAQQQQAQQQQAvt2zuHp5kp2KkkAnIHMHrEcYrKVUpSkTBdUnMH1bRHd4VWxo3JqQ0xAJ2645zhzHKytTKBopas1KkTeAmLQkEEpIc4Nkd7HOOnUtUmYkKSXB/xiNR3Rrs+zUSZYloDJEeLglzNiZmf8+Q6xh/pG2OrbfU3jFRWETYII0VlYmUhS1kJSkEknIARg2N8Ia/S2lSiY85IIKkEY3rwwLJ5RY6wNRhHUaezZ95FHTlTkhM1RwbILCWffi0S9HdCAlN+p+cmKN5RViSo6ydcAMaTTKkWC00JAH20qQ4Gy+A8SbH0ik1QeUrHuVBlgbbp1YjGJC7HklN0y0tzRDqdFZKk8VNxQxSpOCkncRlAFf030gWlSZdNNCF3rsxgeESnBQOOAQe61lwNceqfQucu5MVVzSoDikrLhwU+cEjpiRTfBzJR9pTswIUQRuBGIGeG+LJZlGZUsIKrzeiAKvS/BtLGK5i1Ke87nBXdc++JFTZtXTyjKpVhYUeKpblct82P2tuORJi1wQBWbCsiopUXlzVztakKU/SknI7sjDWePlEniYcZJZYIxQsKuqGYxS2EMDEKlmHhZiSkAAhQU/KvDY2HJ82+AINmzU0840xIYgrlD+AnFP+k+YiHkJtI7K4VCZifpZJKkEZkfaRzKA6wIY0FWJktKxkQIA3qgEZjEAYVHLrQoZap04lCSTNnOTr46o6iYqtNo9KmBcxZWHmz3ZQAYTF6m2CN4OKf6jjbBzWEc0OkMpNPwplIJvEJCLypakhV0q4S6yRngWJbAMQYa2rZ8sSlshIIGBbeMYfSJ1D8lXPQKi4k8dASkLulKJgmXMBcMtaFvmygGfCJmkujktFJNWkrvBIIdQbFScxd3x154eX2OHgSzsT9DB82OaGZ+kP8AMfQIXaHjiDm9cMT9If5j6BEcmnKfjHZ0PNU/oQQfGOzofxP6EEAdQ0F+rKL7tT/lph5CPQX6sovu1P8Alph5ABBBBABBBBABBBBABBBBABBBBABGufJCgQcj/jjfGyCAI9Cs3AFF1DBR3jB/X0xTNPhw9TTU2LG8teJYhwBuLEE7sItVoUUwm/JXcVrBDoX/ADD1hjFdq5FUupkTJkpIMsrBUgllIVdIDHJiNuuALLZdky5CAlCQGidGBGYAIIIIAIIIIAIIIIAIgWpRrUm9LUUrSxGLBTY3Va7pOyJ8EAR6aqStOBBIa8HDg7CBkYSaN1T1FVLBdKZqm2B2JHWTE60rNU5myCEzWYuAQsakqfU+OEQ9E7DmSBMVNIK5iiokbSST5zAFhgjDxgGAAmK1WGokAiVwa0lcxTLQpxfUVEcVTHM6ok25S1JXekTggFASxSSygu9eGrFLpdnDuIQ1FNaQyrAcT/8AmljBmGs4vj0ndAC02Qrg+CFJThAUFBhPCgoEEMoTLwAupYOwuJYYCGVdVVk+WqUuXKCVAAlKV3mBBwdRGqMppq8pDVJEwCY6jLBQorKSHTqugKAbK90QJpbRcPVBn412SlyGSOK/JLgq1h1bIAsGjtCZaMYamnBLwm0cM9Kbs9XCKvKN5mwJwAGoDZD6AOKfGPzofxP6EEZ+MfnQ/if0IxAHUNBfqyi+7U/5aYeR83WT8OVdTyJUlEumKZUtCElSJl4pQkJDtMAdhsiX2wdod6pfFzfewB9DQR889sHaHeqXxc33sHbB2h3ql8XN97AH0NBHzz2wdod6pfFzfewdsHaHeqXxc33sAfQ0EfPPbB2h3ql8XN97B2wdod6pfFzfewB9DQR889sHaHeqXxc33sHbB2h3ql8XN97AH0NBHzz2wdod6pfFzfewdsHaHeqXxc33sAfQ0EfPPbB2h3ql8XN97B2wdod6pfFzfewB9DQNHzz2wdod6pfFzfewdsHaHeqXxc33sAfQ0EfPPbB2h3ql8XN97B2wdod6pfFzfewB9DQR889sHaHeqXxc33sHbB2h3ql8XN97AH0NBHzz2wdod6pfFzfewdsHaHeqXxc33sAfQ0EfPPbB2h3ql8XN97B2wdod6pfFzfewB9DQR889sHaHeqXxc33sHbB2h3ql8XN97AH0NBHzz2wdod6pfFzfewdsHaHeqXxc33sAfQrQNHz12wdod6pfFzfewdsHaHeqXxc33sAfQpEYMsbBHz32wdod6pfFzfewdsHaHeqXxc33sAfQnBjYIODGwR899sHaHeqXxc33sHbB2h3ql8XN97AH0IEDZHqPnntg7Q71S+Lm+9g7YO0O9Uvi5vvYAd/GPzofxP6EYjnWnfwiVFpcCZ6JSeC4S7waVB79x3vLV3Ig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data:image/jpeg;base64,/9j/4AAQSkZJRgABAQAAAQABAAD/2wCEAAkGBhQSERUUEhQWFRQWGBUaFxcXFRgdFhYVGBoXFxwXGBoXHCYeFxsjGRcXHy8gIycpLCwtFx4xNTAqNSYrLCkBCQoKDgwOGg8PGiwkHyQ1LS0qMyoqLzEvLC8qMCw0LCk0LCwsKSwyLyosKS8sLCwvKSwsLCwtLCwpLCwsLCwsLP/AABEIAKwBJQMBIgACEQEDEQH/xAAcAAACAgMBAQAAAAAAAAAAAAAABQQGAQMHAgj/xABPEAABAgMEBAYMDAUDAwUAAAABAhEAAwQFEiExBkFRYRMiMnGBkRYYUlNUk5ShscHS0wcIFCMzNUJ0hLPD0WJykuHwgqLxQ7LiFSQlNET/xAAbAQEAAgMBAQAAAAAAAAAAAAAABAUBAgMGB//EADIRAAICAQIEAwcEAgMBAAAAAAABAgMRBCEFEjFBE1FxFDJhgZGh8CLB4fFCsSNi0Qb/2gAMAwEAAhEDEQA/AL5obobQrs+kWujplKVTyCpSpEsqUoy0kkkpxJOuHPYNZ/gNL5PK9mDQX6sovu1P+WmHZgCuJ0TswrUgUdGVpAKk8BKvAHIkXcixiFPsqyULuqo6XWLwppZSCCxSSlJYjWIpPwlVS5NpGZKUqWvg5ZvJJBOY9QDboXWTbs2fUvNWVlUshROTJxBYYDLznbFfqtTOquUordfnqX1XCOeMLObaSz8Vt9MfmDq0rRGzVcmjpDzSJT9V2NvYNZ/gNL5PK9mNCJIXKSFjNAfaMMWOYO+KDS6X1UosmcpSQcL7KBH+rHzxD4ZxZazmTjhx+fXP/hRX4qaydG7BrP8AAaXyeV7MHYLZ/gNL5PK9mKpQ/CfNwEySlb9wSknoLuYuVHbl9IUqVMlvqVdJ6kkn1xaWaqmvHPJLPm8GkJc/umjsFs/wGl8nlezB2C2f4DS+TyvZiRT6S0yyyZ0t8mKrqn2MpjDFE0HEEHmMd089DYTdgtn+A0vk8r2YOwWz/AaXyeV7MPIIyBH2C2f4DS+TyvZg7BbP8BpfJ5Xsw8ggBH2C2f4DS+TyvZg7BbP8BpfJ5Xsw8ggBH2C2f4DS+TyvZg7BbP8AAaXyeV7MPIIAR9gtn+A0vk8r2YOwWz/AaXyeV7MPIIAR9gtn+A0vk8r2YOwWz/AaXyeV7MPIIAR9gtn+A0vk8r2YOwWz/AaXyeV7MPIIAR9gtn+A0vk8r2YOwWz/AAGl8nlezDyCAEfYLZ/gNL5PK9mDsFs/wGl8nlezDyCAEfYLZ/gNL5PK9mDsFs/wGl8nlezDyCAEfYLZ/gNL5PK9mDsFs/wGl8nlezDorEehACPsFs/wGl8nlezB2C2f4DS+TyvZh5BACPsFs/wGl8nlezB2C2f4DS+TyvZh5BAHBfh9sGnpzR8BIlSr3yi9wctKbzcCz3QHZz1mCJ/xj86H8T+hGIA6hoL9WUX3an/LTDswk0G+rKL7tT/lpjbpRaSpNOtSPpCyUbLysHO4B1dEazmoRcn0RtCLnJRXc51pLZaKirmzFlRCjdSxa6EhgwAxyJxiTotoZwar5cgs5UGcZ3QNhLOYcUGjt9IVMyON3W2pzq6IY1toyZPLmhBbK9j/AE4nzR841Ovt1EnGGW32SPRW6+VVXgQl+noeNJawSqaYdZSUj+ZXF9b9EcvMWG1dLlTTdCAZLh0rxKwNpHI6Moryzj05bB649DwfRz0tTViw3v8AweT1VkbJLlfQd6IVsqVUPNYOLqVHJKifM+T/ALxa6RE5NRxrxSbznEoKcWbUMWwzjnJi6aIaTuESJr3skKzcAOAre2uInGdFKSeor32w18F3X7r5knQ6pQTraW4k0jl3K1ZOAK0q6DdL+mLborUIEwy1AMtrpYcoPkdTj0R4t+gk1CxLUSmczJWBgHxCVbR+8VmyZ6klUsllyzgdjH1KEXfAdbDUUql7SSX27/PBH1FUqbOd9GdZ+SDUVDmUr0O0RLU4REpSpRKlBiAQC4fHIAks+uJFm1nCykr7oB9xyI63iSYueh26op1JpZPWtKEplrUrYFYZYllYAZxaAZuxB6VD1GPQQOEy+z6T/aJEZk0+iNYppbvJGMyZ3CfGH2IwZ6+9/wC8ftEqMGNTciirWUgiWS4flJ1xGprWZRRO4ik/aIZCnD8UnA7M9UTqTkDdh/SW9UbSmAPEmelQdJBG0GNkQqmgQ5mHiKbFYLFht1ENtB80VKm0nXPnXaNM1UtKsZilEhe1goFgduexoAvUEIpVpCXMKVrdRYqdQw1MBkANg6cYdoW4cQB6gjAMZgAggggAggggAjVVTriFKP2QT1AmNsItL7ZlyKdaVkX5iFJQgvxyQxy1AGMPoYbwsnL7StqZOmX7ygAXQLx4mWI2E5k7SY6fodbRqJAUrlDA88cgh5o3b8yknAfZWQFpfHXiADgd0R6E4rC6EWqbcnnudhgjxIm3khQ1h49xJJYQQQQBxT4x+dD+J/QjEZ+MfnQ/if0IxAHUNBvqyi+7U/5aYr9VXrq69ctmkyFXW7pYYrUd2KUgbzD7Qg//ABlF92p/y0xUtEaxKp9QZbEKmzzrx494EHekjqik45bKvSS5e+xYaKG0546L6Z7lyjmWk9nLlVCis3hMJUlW0E5HeMB1Rdaa3HqFylDbdYPgnAu0RdMaAzpAMsX1oUCycTdOBwGeo9EeP4VdLSalKXSWz/bf1OGrpbhv16o57D/RafJWr5POlpUFqdKmxvNkTmMsG1vthJNkqQbq0lJGYIIPUYKWeZa0rTmlQUOcHCPZ6irx6nFP0affsynrlySyy8V9BRyzcNOFYYs+D7C7kx6pKKmpvnUIUSrkOSWcYgPyciHziCNKqaaAZ8taVjB04g9IIPWIlIt+TNVLkyZPCDI3wwSnWcXJbP8A5jyMqdZGLjNTx/lmW31zgvFZpWotLfuQJFvy/lTrUCsFykPhhq1EgNhuhfbCeAqyoF0LdYI1pXieov1CJVuWTLRPApEpEwkBSrr3STjjtIBHOrPONWmCmXJllr0uUArcTq6h54sOFTVephKvunnPw7/Xb5nbi6rlTGcdvgObNtyZKHzagUnFiHGOsbIsFm6XpUQmaAgn7QPFfe+KefERymXOUnkqI5iQIaWXXFRuqJJxIPqMe6jdXa8NYZ5uNko9GdcEw31EAnBIwbedZ3xs4f8AhV1D1GKdo9pDwXEmOUPgrWhgBqzT6N+q6S5gUAQQQciC4PMY1lFxe5OhNTWUeflA2K/pV+0YNSnf/Sr9o81VciWHWpKdjnPm2xilr0TQTLWFNmxy59kam2UeqRbgtqUfPxvW0b40SEsVDU79JDnzmN8DIqtey0VXzUwr4MYrSlRSFHBkqIzDEluaNUjR4ScJOCNct7qcgAyki9qyLu5eGMpQC1DIkuN+Ay6XiTACqbJlsBNkgBrrsCkJOOYxSH1sIR2lpVTU6zJUqbPWhhwYYgEgHEsATiBiS0WW173AzLiL67qglLteUQwD6g+uKRovZwC5pU0ybwl0zFDOYVspbHfeLbAIAcV9pThdMiUVclSilaglDjBKpZAORfLZFioKgrQCc2x2PGuzKEypYSpV9TklZDFTkkPtIBA6ITWZal6vny0EmWLrnNImNiActQ6XgCzQQQQAQntTSOVJmJlKWlKyL3GLADIY5OWOBIyhjMq0AF1pDZuoYc8cr0mojNnzJktRWFHAKOLZYE6tgjnbXZZBqt4fmu31Oc7OTcZ6V6ZrCky6edtvqQEtuSDjjm7HZFNq6yZNUVTFqWRrUok7dZwj2qgmdwoNjkww380eJtOpDukttAwOA1mItVNtdaUm35tkWdjm8msXlKCUJvE+vD1x0rRTQOXKCZswOtnY6jCL4M6VBnLUpnDBP7R1ARLgsRJVcUogBGYII3OgQQQQBxT4x+dD+J/QjEZ+MfnQ/if0IxAFumVE5Gj9MqQWUKWmvHWJZloCinex6nis6ETOClmYA5vTMNQYXAS2oRZKkLOjkm47/JKV21Iuyyrn4rxVfg9tO5UcEftux3kBx1hJ64qONVyno21vh5foen4dFvh9jSWz388Y/MFgserKKgqXyWYK3qDknc7eeLVLlhTkgFz5hgPR54o2naOASbji8UlJBa6XPWHGW+Jmg+k16QrhcLpZLA45OAOkbs48Ndp5WUrUQ6dDGo0ztqWoh06YJumGjypqUrlOVocFL4qTng+sHVviiTJSk4KBB2EEHzx1mgrxNSVAEAFsWfIHVzxoti0JMtHz5DF2SQ5VuAiZw/i11CVDhzeWOv7nntRpU5Nt4fc5hSUq5qwhCSpRyA9J2CL1ZNmS6WVMZYM64bxdiMHASDiA7HfFQsa1OAqBMA4uIKf4FHLnGHVFstUpNYiWoctmwPGAYlz5uiLDjNlrkqukGs7d8dU/Qxw6mE233WSDYaT8omTFqTwMpIVvBALk9b9EVmvrDNmKmKzUonmGodAYRYtI1IlSFJloMszZpC3B4wl4hj3OKRFVeJXCadne++y9F1+r/wBGOK6nxbEl0QRvoltMQf4h58PXGmJ1kUt5d7UnHp1fvHoKU5TSRUDlK/SdR2xKpbUXL+jmFO58Oo4eaCy6Bc4hKBizknIA6yemLXQ6IS04zCZh2ZJ6hieuLec4rZm9dcpbop86qK1FSlXlHWTj/m6G+ik5qgAZKSoc7C96osVXovIWME3DtRh1jI9ULaGwZVPOCps1DkEIB4pL4Pic9WG2NHZFxaOsaZRmmP5Uw3lsknjDWO5Ttjbwp7k9Y/eNVMm6pSXJfjAnNjgz62I84iVEUmEeYCoMUf7hnujNIslOOYJB5wWjeYSW9aYpwCDxl4BGHGPdZG6Br288ZSyYbwssczCw27opOg0m7ScKRjwl9W1sQcdoCid7b4gTrWnqLmdM5kqujoCfW8bbBtoSaaZKVeWu+QwGJSouVOcOSducdJVSRyjdGR0EQkr6CTTUs640lJvLKnOEw5HH+JsIW1mnJA+akq1YrKRnhyUqL9YiuW1aM+pCUzD83eBUlLYgZMBn0qjHhy8jPiwzjJf9Hq/hqeWs5kB+eNOktchElSVHFYISAWJ38w19UKZ2kSJUoS6YFwALxGA3gHM84itTJpmEqmG8p1YqxOeGe5o3hU28s52XpLCPJmJGsdDP5ozwuwKPQ3/c0ewGywgiWQSJV1qUoLnEhQAbF8RlujyqpeSZoUspycJLBR1FhgX1EwktJd6ats3IDZsnDVnkYsWjmik+rlyzMWRJSeKn9hEPx25PbYk11KR4sGTUzVuhB4N8y4JS7pBbHAtlHU6S9dF7PXGKKjEtAQnICJEcm292TUklhBBBBGDIQQQQBxT4x+dD+J/QjEZ+MfnQ/if0IxAHS9D5AXZVGk5KpJAPMZSRrjkVA1LXpAUFJlzCkq2sSjHqEdh0G+rKL7tT/lpjkenNOEVs8JlmWm8WzZSiAoqGx7ztvjnbGNlcqpP3k19T0PAv+SdlLeFJf6/svWnVm8NSkgsU4g7sD6QOuOaWHbK5RCAxSpSXBGIdgW6I6dZ9R8soBd5RSAedOrzNzxy2opFU08JWnFCgedKT5suuPFcLgpV2aWx7xeyf56FvwmSVdlM92u37nY7Ap7soHuje9Q8wHXFb+EGSb8pWopUOkEH1+aLTY829IlkdyPNg/meF+kFEKqQsIwXLUbr4OpOYfYQc+aKfQXeDrFZPplp/DOx5XVxdil5nO5EhS1BKQVKUWAGv/Gjp0ylAMlcxXGQycuUsgAedz0wv0csMUqAqYHmrIBuh7oOrm1k/tEq06sUstcxajMUpXESrutQSNQGs7oncS1ntl0a6VlLZf9m9n8v7I+lr8GLnJ4KXpVXmbUrc8VBKEjUAMD1nHqhQI2EKXeUxUcVKPPiT1xrEevpp8GqMF0SwVM5OUnILsP7KkgSk54ucztI9UIIsVln5pPT6TFlovffocmXnRGhaReBIKlHuck8UDEbj1mHtMolIJzhfoyGpUf6j/uVEumpU3E4ah6N0dJ+8yyh7qJUUrTKW08HUqWP9qlP/ANwi4fJhv/qV+8VfTWQAZOJ/6ms/wbY2q95GlyzBkbRy2Li0y1niF0oPclTcTmJAbYcNcXH5QNiv6VftHMFSgQxfrMWCh0xWmVdWi+sYXrzA7CoNnllnnhHWyp5zE5U3LGJMsVq24iQhyFEnkpYgqPTkNpihT6tU5apiy5OWwAak7B/c6491VUuYsrWXUeoDYBqEIKq1CTclnB2BGatw6dmJjH6aY80jnZY7Nl0HKlAZkDnMeJSnKmxxHoEQZGiFTM4xQEv3agD6z1xDrbKnUy+OLpLMpJcHPX0ZHZEGHGNPZPkjJN/BrJq6JpZaY6n8k9fVjGyINPXBcsvgpiCN5BZuf94kid3QIO4EjzCLaMlJZRywbY80lYEJmjg7ylFTLLqCUsEm6lmCnBxJ2RqK7xAHOp3BA2bn9EbSQkbgPRBrmMxbiR11zZJLbSQBk+eMYqKy6i+6W1c7EsSWbL1Zxuly9ZDMGCcGSGxy/wAbpiHaMpV4qASUkAFxsfPaC5xOTCMSykZik3g8T5pTJUTd4RZuM/GJIOpuSGUH/eOmaI0JlUstJzZ4pM6nSF01NJAUCoTb5OJSUgpcalXVYnW2DZR01AYAbohzlzMsIQUUeoxFc0pqq1BBpRKKLqXvkhRVfxAOQFzWeiK7J0stI8b5PKDqAuLJSoJGasFF31Dc+to0Oh0WB4o8jSC0FIcyZIWFp4l7iqRdU4vO4UVXWOobY8J0itRv/qyHww4TA8pyDecYXcGzvaoAvjwRWrAtWpWpYqEoTim5cyIbjEuSeU2ba+eLIIA4r8Y/Oh/E/oRiM/GPzofxP6EYgDqGg31ZRfdqf8tMUv4XbFxlVCcyeDUMMWBUk55teHMBF00F+rKL7tT/AJaY1aa6Ppq5F1SVqKTeTcIBCmIc3iAQxyjScXJbdexO4fqfZtRGx9F19Gcw0X0qTSyVpKmUSSOKThqKdT4nOK9aVqLnzCsvkQANSS+B2kuXMTrY0em0pAWk3DkpsDuOwjZEJFSEpQBKQSkuVFzfGOCgfVsirt4bGux3wTbl1xjb89D3+nrolnUULm5vt+fY6X8HNUTSJBLspQG5vs9WI6Yn6W2wqRJBlteUoJxxYMScOjzwl0cq0mhnKp0hCwCtgBgpIx6Qx6xFdr7Xmz24VTsSwAAGQDsNeEeZo0HtOsna0lFSeU+vn0PAcTt8K2ccNPLx8CyDTWctBEqS6wOMReITvYD0+eKxW2jMnKvTVFZ1bBuADAQ70Rt6XIvom4BRBCgHYgMxbFt/PEKqmom1ilSxxCtxgzsMS2pyH6YuNFp4V6qVUKeVdpeecbfx8Cptm5VqTln4G6hkXJbKGKmdwdbBur0wvnIVJXeQdt04ZEEMX1sYd1E0JDksBn5/XCyttZK0FIScdZb/AB49VqK6vD5Jfn9kNN9RWBDqxJzpKe5L9B/v6YStDqxqYBBVi6jtOQ/u8RtJnxNgzomi096UjWkrHXxvXDySOKOYRzmy7VXJKmBUhTBSbwGrMEgscTzw/wCzJLcic+z5r0vEqdcuZ4RNrtjypNlpKopmlNrImlCZZvBBUSoZOQzA695yyiBaVvTZ4Ym6g/YGv+c4XuZgN0LyDtHV/eOldTTyzlbcmuVHqPKcz0egQMdo6v7x5SrE9GQOwRIIhDtipuoujNT/ANIz9IHTDPQqyHQucQHPFQ+wco7n5L7jFZrqjhJhZz9lI2/8mLxWTRS0aJbsQliWIwGKy/OT/VHi/wD6LVScVVD/ACePkupZ6CnxLDzW6Vca6gpTjheIdXMHy9MR7VmmfRTZhQM3BvBhwaruAxLcrfxjHM1rVUTg/KWQNydgHMI6Pac9UuzyCAOEICXPGIJBdgG5IJzims4etHbTGOOZuL9N/v8Awel4npYaelLvvkqtmzrkwFRwyO4HX0FvPEmttRV/5tTJHUo6y2saoW47om2RY8ypmXEFtalNgkbd52CPYS1XhVPmeEt8njYxcnhdQmW1MfigB2dg/TiWB/aNQtKa7lRIzYsxbFmEYtOzzImrlXrxScVDAYgHHfjlGgI6ecnGMx1MrEpqWz3Eo8rwy2KWBnhzmI1XdUk4nBzxebPIiM0lRLXyGB1hgFD/ADbEgxdZUlscujGGi9DKp6pCFLUuYZaVJUWYO5uDjKIYFJDnXHQo5LZ9WufMlyqeUlBQReUlRIUBrZQcLcHHYwjqkh7oBzbGK9lsj1MD5xy+2fhEnSamdLTJkFMuYtIJvuQks5Ys8dRXkY4HpMD8tqTxW4eaMVNjeO7ONXOMN5MuuDaeq+6UbVlJZ+68h2j4XJpIARTkl25erPXEiT8KU+8m9Kk3SUuRfdiQC2ObGKEbNT9pZIdTgqDFSsC7DPz9cbAi6kABLJKQwU7YjA4ZxqtRU+5eS4bRySc60nh4w35erPoGyK9M0XgIYInpLsQWLFjkdh2HEdcVfQ8/MvuivaNmsp6ieJ5lqE6cqd82/wA3MWEhUvjAXkhKUMrcdsdDxT2EPxj86H8T+hGIPjHZ0PNU/oQQMHUNBfqyi+7U/wCWmHZEJNBfqyi+7U/5aYeQAotqy0Tk8GtDoILuAxOQD5pUCygRsMcS0hsY0tRMlEuEniq2ghKmO8BQePoMiK3pPoTLrMTxVOCSNZAYP0YRhuSacfmW/CuJPQ2NvLi+q/coXwbTxfmoORST0Ef+J64TKklKik4EFm3gtF3ofg7mUszhJcy8MlJw4ydYGw5ws0pslKiqfKOzhUEMpByvEZsdfXtihnH2bWzlJfpsxh9srs/LOdiLxi6GrsdtWfn1K7NkqSWUCD/nXBInFCgoZiJNRaF+WEkcYHlbv3iHFpPEZZgzzxMrbTMwAMwzOLv/AI0MdErETPmKMzFCACR3RLsDuwJ6oQxJorRmSSTKWUkhizYjpiLrfGvrkoSxJ9H/AEdKpRjJOS2GOk60rqiiUkAIAlgJADkZ5bCW6InSpYSkJ2ADnhNZGM3HEso9OGPpi66L1EpE4mYQkkAIUcgXN4PqJF1uYxZcOpWn06S3xt9BJ+LZ6iRKgHctic8PTHsR0iRLCkBwC7nEA5kmItRo3TrzlgHal0n/AGtExX+aOj03kznhJCHGYThzthCCRXqSq85O0E5iL5a2ikyVxpRMxHcnlp6hxhzB90VldCglyg543TgTzPhGtilbhweMHGUHDZkxC3AIyIB6411C2SsjUknpAVHtKw2AOGpst0eSyrw2hjtxeJXY5EHRCnSqqQFnIFSRtUkYD0nohl8Itnzl3SgFSPtM2pyxfU+O/oitTpKpamOBGRGttYMNZOmNQlNxV2YMOWDewI1pIfGPD6zRaj2qOorw3HbEi54drlpZKWOgaL6Kpljh6h0gB8UqASG5sMMCTzDbGvSS3hUTAEAiWjBIZnydTasg26NNq29NqPpFcUZJGCedtZ54WpOfP6hHbT6Sbt9p1DzPt5IxruIT1T36GCvcfND2TbgkSBLkAFamVNWcn7gBsWy2Z5vCUJfAYk6hnE2lshag5ITz4lxhkMuuLCek9pwmspb47P1K+FjhlogKWSoknEkk7ycSYk0NlzJymlJUojPJhzksB/aPNXRqQWUOYjI8x1HdFi0CtEJmLlKYGYxSdpS7jnYu24xw19lmmolOEd12/PJG1MVOaUhNXWDUSBeWggD7QIIB50ni9MZlWmuYkSk4zFEAK2DbhkYdWxpBMlqWhV5SliYng2DB3AwIbB0nfjFn0J0YRKkpUtHzhxc5iN+E6nUW1udiS8sdH9f9ky7SRrmlnPc3aK6IJpgFqJVMIxJMWWMKLCNUioSoApUlThwQoFxtDZjfFqZNiso4ZpPYM6dUzyhDp+UTS/FLgLOAdQKcRnHc1Ry+16dS1m4paSmqmKLBbFImLcG6OPm7ZPFZxGx1wi159/Rllw611zl8Vj7opXYZUXFJurN5SlG9wZOOZzHG13vNGF6PzpSFqXLwKkqJFwABwMgrHoG2H0qwqoUqZSjeIWC4VOSsBwSsTNasyElLAkEuzHZOp5qKep4ZV8rmBSSETAAk8GLrKHFAILDLripWpnn3ovfy+K3Lh61491LbH2fxL7oZ9EOaGCpI4UlvtH0CIOhv0Y5oZH6Q/wAx9Aj1J5Z9TlPxj86H8T+hBB8Y/Oh5qn9CCBg6hoL9WUX3an/LTDyEegv1ZRfdqf8ALTDyACCCCACFtqWDLng3gymIvJwLHAh9m6GUEYaTWGDk1u6ETpDlA4RG0coDeNcVtWGBw5w3pjvhS8QaiwpC+VLSeiObqTOEqIs4eZgAffqj0otmCOcGOuL0GpSoK4MAgvhDSZY8khjLSQzZRjwUY8BeZxOnn3FBWOB/5HVFlE4EODgcdeIjXpfomaZRmSw8lRw/gJ+yd2wwrsu0bpuq5JyPcn9o66azw5cku5FnBxeGXPRGtUiaiW/EWCLuoKCSpxsyIO14vMUTRZD1SNwWfM3rMXuO1ySkS6G3Dcw0LrRsCVOxUlld0nBXTqV0gwygjmnjodmk+pRLV0bmSQVDjyxmQGUkbVJ2bx1CEy9XP+8dTIir21ojeJVIZJzKC4S+1JD3ebLmiRC7tIi2Ud4lTmSbwYsRsKQYhqsuXfGGYOAJGOB1HY8WVOjFQQCEpYseWHxx2RDmWLPSovJXhkwvBmctdfWfNHRuuXXBH8Oa7ECVSITyUgdGPWcY8GiQoqKkgl823DZE35Mt2MuYDsMtYPojMuzZvG+bIxcBRCSeKklgognDHARs+THYwoTfZkaVISnkpA5gIEYKUNWB6S7+gHriy2do4MDNZZJZhNCUPsdLqUermhgrR+WFY06LpSBxCbwIcuSbuYJ6hHN3RWyOy08mt2UxcsKDEODmDCO0LLUgFaMQnEYspLb9fpi/Vuiqs5IWP4ZhQ3QoKfrBitW9Y1SEFJkqAJSHBSQrHaFZMMmeNbPDtjuYVU4yGWgejPCf+5nuolrt7HLBy+ZjoYDQt0bQBTSruV0QziKkksInmitphMlqlqDpWlSVDHFKgQRhjkTFFsbRuppKgKStHAkKC04ld28soSlRS+agtRF0XlTMCLrdAMYuxkHPrCRWIrJipvCcHdnC8uaSmYpU4KllMu8UoCZQu8Vt+MNpc5QkTrhAmXqq4LyRx78y7ysBi2eEWdchObCOMW8gfK6hx/1pur+IxXcQ03tEFHOMPJh2+HvgtVAa75PJC1ccTUFZKkX1y+EN4LTiEAS7pwUVHERHRMqP/S5orFPOcu6kEkFSMggsBevADHAA4Ow5xOtaaJayJKkqC2SCgsEsk8Zi5JdsA0MpqeI91sAcsjgYr3w7ft1ztH+TX2prt9zrOiA4kMT9If5j6BCzQwvLHNDM/SH+Y+gR6BdDc5T8Y7Oh5qn9CCD4x2dDzVP6EEZB1DQX6sovu1P+WmHkI9Bfqyi+7U/5aYeQAQQQQAQQQQAQQQQAQQQQAvt2zuHp5kp2KkkAnIHMHrEcYrKVUpSkTBdUnMH1bRHd4VWxo3JqQ0xAJ2645zhzHKytTKBopas1KkTeAmLQkEEpIc4Nkd7HOOnUtUmYkKSXB/xiNR3Rrs+zUSZYloDJEeLglzNiZmf8+Q6xh/pG2OrbfU3jFRWETYII0VlYmUhS1kJSkEknIARg2N8Ia/S2lSiY85IIKkEY3rwwLJ5RY6wNRhHUaezZ95FHTlTkhM1RwbILCWffi0S9HdCAlN+p+cmKN5RViSo6ydcAMaTTKkWC00JAH20qQ4Gy+A8SbH0ik1QeUrHuVBlgbbp1YjGJC7HklN0y0tzRDqdFZKk8VNxQxSpOCkncRlAFf030gWlSZdNNCF3rsxgeESnBQOOAQe61lwNceqfQucu5MVVzSoDikrLhwU+cEjpiRTfBzJR9pTswIUQRuBGIGeG+LJZlGZUsIKrzeiAKvS/BtLGK5i1Ke87nBXdc++JFTZtXTyjKpVhYUeKpblct82P2tuORJi1wQBWbCsiopUXlzVztakKU/SknI7sjDWePlEniYcZJZYIxQsKuqGYxS2EMDEKlmHhZiSkAAhQU/KvDY2HJ82+AINmzU0840xIYgrlD+AnFP+k+YiHkJtI7K4VCZifpZJKkEZkfaRzKA6wIY0FWJktKxkQIA3qgEZjEAYVHLrQoZap04lCSTNnOTr46o6iYqtNo9KmBcxZWHmz3ZQAYTF6m2CN4OKf6jjbBzWEc0OkMpNPwplIJvEJCLypakhV0q4S6yRngWJbAMQYa2rZ8sSlshIIGBbeMYfSJ1D8lXPQKi4k8dASkLulKJgmXMBcMtaFvmygGfCJmkujktFJNWkrvBIIdQbFScxd3x154eX2OHgSzsT9DB82OaGZ+kP8AMfQIXaHjiDm9cMT9If5j6BEcmnKfjHZ0PNU/oQQfGOzofxP6EEAdQ0F+rKL7tT/lph5CPQX6sovu1P8Alph5ABBBBABBBBABBBBABBBBABBBBABGufJCgQcj/jjfGyCAI9Cs3AFF1DBR3jB/X0xTNPhw9TTU2LG8teJYhwBuLEE7sItVoUUwm/JXcVrBDoX/ADD1hjFdq5FUupkTJkpIMsrBUgllIVdIDHJiNuuALLZdky5CAlCQGidGBGYAIIIIAIIIIAIIIIAIgWpRrUm9LUUrSxGLBTY3Va7pOyJ8EAR6aqStOBBIa8HDg7CBkYSaN1T1FVLBdKZqm2B2JHWTE60rNU5myCEzWYuAQsakqfU+OEQ9E7DmSBMVNIK5iiokbSST5zAFhgjDxgGAAmK1WGokAiVwa0lcxTLQpxfUVEcVTHM6ok25S1JXekTggFASxSSygu9eGrFLpdnDuIQ1FNaQyrAcT/8AmljBmGs4vj0ndAC02Qrg+CFJThAUFBhPCgoEEMoTLwAupYOwuJYYCGVdVVk+WqUuXKCVAAlKV3mBBwdRGqMppq8pDVJEwCY6jLBQorKSHTqugKAbK90QJpbRcPVBn412SlyGSOK/JLgq1h1bIAsGjtCZaMYamnBLwm0cM9Kbs9XCKvKN5mwJwAGoDZD6AOKfGPzofxP6EEZ+MfnQ/if0IxAHUNBfqyi+7U/5aYeR83WT8OVdTyJUlEumKZUtCElSJl4pQkJDtMAdhsiX2wdod6pfFzfewB9DQR889sHaHeqXxc33sHbB2h3ql8XN97AH0NBHzz2wdod6pfFzfewdsHaHeqXxc33sAfQ0EfPPbB2h3ql8XN97B2wdod6pfFzfewB9DQR889sHaHeqXxc33sHbB2h3ql8XN97AH0NBHzz2wdod6pfFzfewdsHaHeqXxc33sAfQ0EfPPbB2h3ql8XN97B2wdod6pfFzfewB9DQNHzz2wdod6pfFzfewdsHaHeqXxc33sAfQ0EfPPbB2h3ql8XN97B2wdod6pfFzfewB9DQR889sHaHeqXxc33sHbB2h3ql8XN97AH0NBHzz2wdod6pfFzfewdsHaHeqXxc33sAfQ0EfPPbB2h3ql8XN97B2wdod6pfFzfewB9DQR889sHaHeqXxc33sHbB2h3ql8XN97AH0NBHzz2wdod6pfFzfewdsHaHeqXxc33sAfQrQNHz12wdod6pfFzfewdsHaHeqXxc33sAfQpEYMsbBHz32wdod6pfFzfewdsHaHeqXxc33sAfQnBjYIODGwR899sHaHeqXxc33sHbB2h3ql8XN97AH0IEDZHqPnntg7Q71S+Lm+9g7YO0O9Uvi5vvYAd/GPzofxP6EYjnWnfwiVFpcCZ6JSeC4S7waVB79x3vLV3Ig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682" y="1314450"/>
            <a:ext cx="5138218" cy="4376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550" y="1828800"/>
            <a:ext cx="7616825" cy="4843272"/>
          </a:xfrm>
        </p:spPr>
        <p:txBody>
          <a:bodyPr>
            <a:normAutofit/>
          </a:bodyPr>
          <a:lstStyle/>
          <a:p>
            <a:r>
              <a:rPr lang="en-US" dirty="0"/>
              <a:t>USGS </a:t>
            </a:r>
            <a:r>
              <a:rPr lang="en-US" b="1" dirty="0">
                <a:solidFill>
                  <a:srgbClr val="FF0000"/>
                </a:solidFill>
              </a:rPr>
              <a:t>monitors</a:t>
            </a:r>
            <a:r>
              <a:rPr lang="en-US" dirty="0"/>
              <a:t> earthquakes.</a:t>
            </a:r>
          </a:p>
          <a:p>
            <a:r>
              <a:rPr lang="en-US" dirty="0"/>
              <a:t>Largest earthquake in USA: 9.2 in Alaska 1964.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EARTHQUAKES</a:t>
            </a:r>
          </a:p>
        </p:txBody>
      </p:sp>
      <p:sp>
        <p:nvSpPr>
          <p:cNvPr id="24578" name="AutoShape 2" descr="data:image/jpeg;base64,/9j/4AAQSkZJRgABAQAAAQABAAD/2wCEAAkGBhQSERUUEhQWFRQWGBUaFxcXFRgdFhYVGBoXFxwXGBoXHCYeFxsjGRcXHy8gIycpLCwtFx4xNTAqNSYrLCkBCQoKDgwOGg8PGiwkHyQ1LS0qMyoqLzEvLC8qMCw0LCk0LCwsKSwyLyosKS8sLCwvKSwsLCwtLCwpLCwsLCwsLP/AABEIAKwBJQMBIgACEQEDEQH/xAAcAAACAgMBAQAAAAAAAAAAAAAABQQGAQMHAgj/xABPEAABAgMEBAYMDAUDAwUAAAABAhEAAwQFEiExBkFRYRMiMnGBkRYYUlNUk5ShscHS0wcIFCMzNUJ0hLPD0WJykuHwgqLxQ7LiFSQlNET/xAAbAQEAAgMBAQAAAAAAAAAAAAAABAUBAgMGB//EADIRAAICAQIEAwcEAgMBAAAAAAABAgMRBCEFEjFBE1FxFDJhgZGh8CLB4fFCsSNi0Qb/2gAMAwEAAhEDEQA/AL5obobQrs+kWujplKVTyCpSpEsqUoy0kkkpxJOuHPYNZ/gNL5PK9mDQX6sovu1P+WmHZgCuJ0TswrUgUdGVpAKk8BKvAHIkXcixiFPsqyULuqo6XWLwppZSCCxSSlJYjWIpPwlVS5NpGZKUqWvg5ZvJJBOY9QDboXWTbs2fUvNWVlUshROTJxBYYDLznbFfqtTOquUordfnqX1XCOeMLObaSz8Vt9MfmDq0rRGzVcmjpDzSJT9V2NvYNZ/gNL5PK9mNCJIXKSFjNAfaMMWOYO+KDS6X1UosmcpSQcL7KBH+rHzxD4ZxZazmTjhx+fXP/hRX4qaydG7BrP8AAaXyeV7MHYLZ/gNL5PK9mKpQ/CfNwEySlb9wSknoLuYuVHbl9IUqVMlvqVdJ6kkn1xaWaqmvHPJLPm8GkJc/umjsFs/wGl8nlezB2C2f4DS+TyvZiRT6S0yyyZ0t8mKrqn2MpjDFE0HEEHmMd089DYTdgtn+A0vk8r2YOwWz/AaXyeV7MPIIyBH2C2f4DS+TyvZg7BbP8BpfJ5Xsw8ggBH2C2f4DS+TyvZg7BbP8BpfJ5Xsw8ggBH2C2f4DS+TyvZg7BbP8AAaXyeV7MPIIAR9gtn+A0vk8r2YOwWz/AaXyeV7MPIIAR9gtn+A0vk8r2YOwWz/AaXyeV7MPIIAR9gtn+A0vk8r2YOwWz/AaXyeV7MPIIAR9gtn+A0vk8r2YOwWz/AAGl8nlezDyCAEfYLZ/gNL5PK9mDsFs/wGl8nlezDyCAEfYLZ/gNL5PK9mDsFs/wGl8nlezDyCAEfYLZ/gNL5PK9mDsFs/wGl8nlezDorEehACPsFs/wGl8nlezB2C2f4DS+TyvZh5BACPsFs/wGl8nlezB2C2f4DS+TyvZh5BAHBfh9sGnpzR8BIlSr3yi9wctKbzcCz3QHZz1mCJ/xj86H8T+hGIA6hoL9WUX3an/LTDswk0G+rKL7tT/lpjbpRaSpNOtSPpCyUbLysHO4B1dEazmoRcn0RtCLnJRXc51pLZaKirmzFlRCjdSxa6EhgwAxyJxiTotoZwar5cgs5UGcZ3QNhLOYcUGjt9IVMyON3W2pzq6IY1toyZPLmhBbK9j/AE4nzR841Ovt1EnGGW32SPRW6+VVXgQl+noeNJawSqaYdZSUj+ZXF9b9EcvMWG1dLlTTdCAZLh0rxKwNpHI6Moryzj05bB649DwfRz0tTViw3v8AweT1VkbJLlfQd6IVsqVUPNYOLqVHJKifM+T/ALxa6RE5NRxrxSbznEoKcWbUMWwzjnJi6aIaTuESJr3skKzcAOAre2uInGdFKSeor32w18F3X7r5knQ6pQTraW4k0jl3K1ZOAK0q6DdL+mLborUIEwy1AMtrpYcoPkdTj0R4t+gk1CxLUSmczJWBgHxCVbR+8VmyZ6klUsllyzgdjH1KEXfAdbDUUql7SSX27/PBH1FUqbOd9GdZ+SDUVDmUr0O0RLU4REpSpRKlBiAQC4fHIAks+uJFm1nCykr7oB9xyI63iSYueh26op1JpZPWtKEplrUrYFYZYllYAZxaAZuxB6VD1GPQQOEy+z6T/aJEZk0+iNYppbvJGMyZ3CfGH2IwZ6+9/wC8ftEqMGNTciirWUgiWS4flJ1xGprWZRRO4ik/aIZCnD8UnA7M9UTqTkDdh/SW9UbSmAPEmelQdJBG0GNkQqmgQ5mHiKbFYLFht1ENtB80VKm0nXPnXaNM1UtKsZilEhe1goFgduexoAvUEIpVpCXMKVrdRYqdQw1MBkANg6cYdoW4cQB6gjAMZgAggggAggggAjVVTriFKP2QT1AmNsItL7ZlyKdaVkX5iFJQgvxyQxy1AGMPoYbwsnL7StqZOmX7ygAXQLx4mWI2E5k7SY6fodbRqJAUrlDA88cgh5o3b8yknAfZWQFpfHXiADgd0R6E4rC6EWqbcnnudhgjxIm3khQ1h49xJJYQQQQBxT4x+dD+J/QjEZ+MfnQ/if0IxAHUNBvqyi+7U/5aYr9VXrq69ctmkyFXW7pYYrUd2KUgbzD7Qg//ABlF92p/y0xUtEaxKp9QZbEKmzzrx494EHekjqik45bKvSS5e+xYaKG0546L6Z7lyjmWk9nLlVCis3hMJUlW0E5HeMB1Rdaa3HqFylDbdYPgnAu0RdMaAzpAMsX1oUCycTdOBwGeo9EeP4VdLSalKXSWz/bf1OGrpbhv16o57D/RafJWr5POlpUFqdKmxvNkTmMsG1vthJNkqQbq0lJGYIIPUYKWeZa0rTmlQUOcHCPZ6irx6nFP0affsynrlySyy8V9BRyzcNOFYYs+D7C7kx6pKKmpvnUIUSrkOSWcYgPyciHziCNKqaaAZ8taVjB04g9IIPWIlIt+TNVLkyZPCDI3wwSnWcXJbP8A5jyMqdZGLjNTx/lmW31zgvFZpWotLfuQJFvy/lTrUCsFykPhhq1EgNhuhfbCeAqyoF0LdYI1pXieov1CJVuWTLRPApEpEwkBSrr3STjjtIBHOrPONWmCmXJllr0uUArcTq6h54sOFTVephKvunnPw7/Xb5nbi6rlTGcdvgObNtyZKHzagUnFiHGOsbIsFm6XpUQmaAgn7QPFfe+KefERymXOUnkqI5iQIaWXXFRuqJJxIPqMe6jdXa8NYZ5uNko9GdcEw31EAnBIwbedZ3xs4f8AhV1D1GKdo9pDwXEmOUPgrWhgBqzT6N+q6S5gUAQQQciC4PMY1lFxe5OhNTWUeflA2K/pV+0YNSnf/Sr9o81VciWHWpKdjnPm2xilr0TQTLWFNmxy59kam2UeqRbgtqUfPxvW0b40SEsVDU79JDnzmN8DIqtey0VXzUwr4MYrSlRSFHBkqIzDEluaNUjR4ScJOCNct7qcgAyki9qyLu5eGMpQC1DIkuN+Ay6XiTACqbJlsBNkgBrrsCkJOOYxSH1sIR2lpVTU6zJUqbPWhhwYYgEgHEsATiBiS0WW173AzLiL67qglLteUQwD6g+uKRovZwC5pU0ybwl0zFDOYVspbHfeLbAIAcV9pThdMiUVclSilaglDjBKpZAORfLZFioKgrQCc2x2PGuzKEypYSpV9TklZDFTkkPtIBA6ITWZal6vny0EmWLrnNImNiActQ6XgCzQQQQAQntTSOVJmJlKWlKyL3GLADIY5OWOBIyhjMq0AF1pDZuoYc8cr0mojNnzJktRWFHAKOLZYE6tgjnbXZZBqt4fmu31Oc7OTcZ6V6ZrCky6edtvqQEtuSDjjm7HZFNq6yZNUVTFqWRrUok7dZwj2qgmdwoNjkww380eJtOpDukttAwOA1mItVNtdaUm35tkWdjm8msXlKCUJvE+vD1x0rRTQOXKCZswOtnY6jCL4M6VBnLUpnDBP7R1ARLgsRJVcUogBGYII3OgQQQQBxT4x+dD+J/QjEZ+MfnQ/if0IxAFumVE5Gj9MqQWUKWmvHWJZloCinex6nis6ETOClmYA5vTMNQYXAS2oRZKkLOjkm47/JKV21Iuyyrn4rxVfg9tO5UcEftux3kBx1hJ64qONVyno21vh5foen4dFvh9jSWz388Y/MFgserKKgqXyWYK3qDknc7eeLVLlhTkgFz5hgPR54o2naOASbji8UlJBa6XPWHGW+Jmg+k16QrhcLpZLA45OAOkbs48Ndp5WUrUQ6dDGo0ztqWoh06YJumGjypqUrlOVocFL4qTng+sHVviiTJSk4KBB2EEHzx1mgrxNSVAEAFsWfIHVzxoti0JMtHz5DF2SQ5VuAiZw/i11CVDhzeWOv7nntRpU5Nt4fc5hSUq5qwhCSpRyA9J2CL1ZNmS6WVMZYM64bxdiMHASDiA7HfFQsa1OAqBMA4uIKf4FHLnGHVFstUpNYiWoctmwPGAYlz5uiLDjNlrkqukGs7d8dU/Qxw6mE233WSDYaT8omTFqTwMpIVvBALk9b9EVmvrDNmKmKzUonmGodAYRYtI1IlSFJloMszZpC3B4wl4hj3OKRFVeJXCadne++y9F1+r/wBGOK6nxbEl0QRvoltMQf4h58PXGmJ1kUt5d7UnHp1fvHoKU5TSRUDlK/SdR2xKpbUXL+jmFO58Oo4eaCy6Bc4hKBizknIA6yemLXQ6IS04zCZh2ZJ6hieuLec4rZm9dcpbop86qK1FSlXlHWTj/m6G+ik5qgAZKSoc7C96osVXovIWME3DtRh1jI9ULaGwZVPOCps1DkEIB4pL4Pic9WG2NHZFxaOsaZRmmP5Uw3lsknjDWO5Ttjbwp7k9Y/eNVMm6pSXJfjAnNjgz62I84iVEUmEeYCoMUf7hnujNIslOOYJB5wWjeYSW9aYpwCDxl4BGHGPdZG6Br288ZSyYbwssczCw27opOg0m7ScKRjwl9W1sQcdoCid7b4gTrWnqLmdM5kqujoCfW8bbBtoSaaZKVeWu+QwGJSouVOcOSducdJVSRyjdGR0EQkr6CTTUs640lJvLKnOEw5HH+JsIW1mnJA+akq1YrKRnhyUqL9YiuW1aM+pCUzD83eBUlLYgZMBn0qjHhy8jPiwzjJf9Hq/hqeWs5kB+eNOktchElSVHFYISAWJ38w19UKZ2kSJUoS6YFwALxGA3gHM84itTJpmEqmG8p1YqxOeGe5o3hU28s52XpLCPJmJGsdDP5ozwuwKPQ3/c0ewGywgiWQSJV1qUoLnEhQAbF8RlujyqpeSZoUspycJLBR1FhgX1EwktJd6ats3IDZsnDVnkYsWjmik+rlyzMWRJSeKn9hEPx25PbYk11KR4sGTUzVuhB4N8y4JS7pBbHAtlHU6S9dF7PXGKKjEtAQnICJEcm292TUklhBBBBGDIQQQQBxT4x+dD+J/QjEZ+MfnQ/if0IxAHS9D5AXZVGk5KpJAPMZSRrjkVA1LXpAUFJlzCkq2sSjHqEdh0G+rKL7tT/lpjkenNOEVs8JlmWm8WzZSiAoqGx7ztvjnbGNlcqpP3k19T0PAv+SdlLeFJf6/svWnVm8NSkgsU4g7sD6QOuOaWHbK5RCAxSpSXBGIdgW6I6dZ9R8soBd5RSAedOrzNzxy2opFU08JWnFCgedKT5suuPFcLgpV2aWx7xeyf56FvwmSVdlM92u37nY7Ap7soHuje9Q8wHXFb+EGSb8pWopUOkEH1+aLTY829IlkdyPNg/meF+kFEKqQsIwXLUbr4OpOYfYQc+aKfQXeDrFZPplp/DOx5XVxdil5nO5EhS1BKQVKUWAGv/Gjp0ylAMlcxXGQycuUsgAedz0wv0csMUqAqYHmrIBuh7oOrm1k/tEq06sUstcxajMUpXESrutQSNQGs7oncS1ntl0a6VlLZf9m9n8v7I+lr8GLnJ4KXpVXmbUrc8VBKEjUAMD1nHqhQI2EKXeUxUcVKPPiT1xrEevpp8GqMF0SwVM5OUnILsP7KkgSk54ucztI9UIIsVln5pPT6TFlovffocmXnRGhaReBIKlHuck8UDEbj1mHtMolIJzhfoyGpUf6j/uVEumpU3E4ah6N0dJ+8yyh7qJUUrTKW08HUqWP9qlP/ANwi4fJhv/qV+8VfTWQAZOJ/6ms/wbY2q95GlyzBkbRy2Li0y1niF0oPclTcTmJAbYcNcXH5QNiv6VftHMFSgQxfrMWCh0xWmVdWi+sYXrzA7CoNnllnnhHWyp5zE5U3LGJMsVq24iQhyFEnkpYgqPTkNpihT6tU5apiy5OWwAak7B/c6491VUuYsrWXUeoDYBqEIKq1CTclnB2BGatw6dmJjH6aY80jnZY7Nl0HKlAZkDnMeJSnKmxxHoEQZGiFTM4xQEv3agD6z1xDrbKnUy+OLpLMpJcHPX0ZHZEGHGNPZPkjJN/BrJq6JpZaY6n8k9fVjGyINPXBcsvgpiCN5BZuf94kid3QIO4EjzCLaMlJZRywbY80lYEJmjg7ylFTLLqCUsEm6lmCnBxJ2RqK7xAHOp3BA2bn9EbSQkbgPRBrmMxbiR11zZJLbSQBk+eMYqKy6i+6W1c7EsSWbL1Zxuly9ZDMGCcGSGxy/wAbpiHaMpV4qASUkAFxsfPaC5xOTCMSykZik3g8T5pTJUTd4RZuM/GJIOpuSGUH/eOmaI0JlUstJzZ4pM6nSF01NJAUCoTb5OJSUgpcalXVYnW2DZR01AYAbohzlzMsIQUUeoxFc0pqq1BBpRKKLqXvkhRVfxAOQFzWeiK7J0stI8b5PKDqAuLJSoJGasFF31Dc+to0Oh0WB4o8jSC0FIcyZIWFp4l7iqRdU4vO4UVXWOobY8J0itRv/qyHww4TA8pyDecYXcGzvaoAvjwRWrAtWpWpYqEoTim5cyIbjEuSeU2ba+eLIIA4r8Y/Oh/E/oRiM/GPzofxP6EYgDqGg31ZRfdqf8tMUv4XbFxlVCcyeDUMMWBUk55teHMBF00F+rKL7tT/AJaY1aa6Ppq5F1SVqKTeTcIBCmIc3iAQxyjScXJbdexO4fqfZtRGx9F19Gcw0X0qTSyVpKmUSSOKThqKdT4nOK9aVqLnzCsvkQANSS+B2kuXMTrY0em0pAWk3DkpsDuOwjZEJFSEpQBKQSkuVFzfGOCgfVsirt4bGux3wTbl1xjb89D3+nrolnUULm5vt+fY6X8HNUTSJBLspQG5vs9WI6Yn6W2wqRJBlteUoJxxYMScOjzwl0cq0mhnKp0hCwCtgBgpIx6Qx6xFdr7Xmz24VTsSwAAGQDsNeEeZo0HtOsna0lFSeU+vn0PAcTt8K2ccNPLx8CyDTWctBEqS6wOMReITvYD0+eKxW2jMnKvTVFZ1bBuADAQ70Rt6XIvom4BRBCgHYgMxbFt/PEKqmom1ilSxxCtxgzsMS2pyH6YuNFp4V6qVUKeVdpeecbfx8Cptm5VqTln4G6hkXJbKGKmdwdbBur0wvnIVJXeQdt04ZEEMX1sYd1E0JDksBn5/XCyttZK0FIScdZb/AB49VqK6vD5Jfn9kNN9RWBDqxJzpKe5L9B/v6YStDqxqYBBVi6jtOQ/u8RtJnxNgzomi096UjWkrHXxvXDySOKOYRzmy7VXJKmBUhTBSbwGrMEgscTzw/wCzJLcic+z5r0vEqdcuZ4RNrtjypNlpKopmlNrImlCZZvBBUSoZOQzA695yyiBaVvTZ4Ym6g/YGv+c4XuZgN0LyDtHV/eOldTTyzlbcmuVHqPKcz0egQMdo6v7x5SrE9GQOwRIIhDtipuoujNT/ANIz9IHTDPQqyHQucQHPFQ+wco7n5L7jFZrqjhJhZz9lI2/8mLxWTRS0aJbsQliWIwGKy/OT/VHi/wD6LVScVVD/ACePkupZ6CnxLDzW6Vca6gpTjheIdXMHy9MR7VmmfRTZhQM3BvBhwaruAxLcrfxjHM1rVUTg/KWQNydgHMI6Pac9UuzyCAOEICXPGIJBdgG5IJzims4etHbTGOOZuL9N/v8Awel4npYaelLvvkqtmzrkwFRwyO4HX0FvPEmttRV/5tTJHUo6y2saoW47om2RY8ypmXEFtalNgkbd52CPYS1XhVPmeEt8njYxcnhdQmW1MfigB2dg/TiWB/aNQtKa7lRIzYsxbFmEYtOzzImrlXrxScVDAYgHHfjlGgI6ecnGMx1MrEpqWz3Eo8rwy2KWBnhzmI1XdUk4nBzxebPIiM0lRLXyGB1hgFD/ADbEgxdZUlscujGGi9DKp6pCFLUuYZaVJUWYO5uDjKIYFJDnXHQo5LZ9WufMlyqeUlBQReUlRIUBrZQcLcHHYwjqkh7oBzbGK9lsj1MD5xy+2fhEnSamdLTJkFMuYtIJvuQks5Ys8dRXkY4HpMD8tqTxW4eaMVNjeO7ONXOMN5MuuDaeq+6UbVlJZ+68h2j4XJpIARTkl25erPXEiT8KU+8m9Kk3SUuRfdiQC2ObGKEbNT9pZIdTgqDFSsC7DPz9cbAi6kABLJKQwU7YjA4ZxqtRU+5eS4bRySc60nh4w35erPoGyK9M0XgIYInpLsQWLFjkdh2HEdcVfQ8/MvuivaNmsp6ieJ5lqE6cqd82/wA3MWEhUvjAXkhKUMrcdsdDxT2EPxj86H8T+hGIPjHZ0PNU/oQQMHUNBfqyi+7U/wCWmHZEJNBfqyi+7U/5aYeQAotqy0Tk8GtDoILuAxOQD5pUCygRsMcS0hsY0tRMlEuEniq2ghKmO8BQePoMiK3pPoTLrMTxVOCSNZAYP0YRhuSacfmW/CuJPQ2NvLi+q/coXwbTxfmoORST0Ef+J64TKklKik4EFm3gtF3ofg7mUszhJcy8MlJw4ydYGw5ws0pslKiqfKOzhUEMpByvEZsdfXtihnH2bWzlJfpsxh9srs/LOdiLxi6GrsdtWfn1K7NkqSWUCD/nXBInFCgoZiJNRaF+WEkcYHlbv3iHFpPEZZgzzxMrbTMwAMwzOLv/AI0MdErETPmKMzFCACR3RLsDuwJ6oQxJorRmSSTKWUkhizYjpiLrfGvrkoSxJ9H/AEdKpRjJOS2GOk60rqiiUkAIAlgJADkZ5bCW6InSpYSkJ2ADnhNZGM3HEso9OGPpi66L1EpE4mYQkkAIUcgXN4PqJF1uYxZcOpWn06S3xt9BJ+LZ6iRKgHctic8PTHsR0iRLCkBwC7nEA5kmItRo3TrzlgHal0n/AGtExX+aOj03kznhJCHGYThzthCCRXqSq85O0E5iL5a2ikyVxpRMxHcnlp6hxhzB90VldCglyg543TgTzPhGtilbhweMHGUHDZkxC3AIyIB6411C2SsjUknpAVHtKw2AOGpst0eSyrw2hjtxeJXY5EHRCnSqqQFnIFSRtUkYD0nohl8Itnzl3SgFSPtM2pyxfU+O/oitTpKpamOBGRGttYMNZOmNQlNxV2YMOWDewI1pIfGPD6zRaj2qOorw3HbEi54drlpZKWOgaL6Kpljh6h0gB8UqASG5sMMCTzDbGvSS3hUTAEAiWjBIZnydTasg26NNq29NqPpFcUZJGCedtZ54WpOfP6hHbT6Sbt9p1DzPt5IxruIT1T36GCvcfND2TbgkSBLkAFamVNWcn7gBsWy2Z5vCUJfAYk6hnE2lshag5ITz4lxhkMuuLCek9pwmspb47P1K+FjhlogKWSoknEkk7ycSYk0NlzJymlJUojPJhzksB/aPNXRqQWUOYjI8x1HdFi0CtEJmLlKYGYxSdpS7jnYu24xw19lmmolOEd12/PJG1MVOaUhNXWDUSBeWggD7QIIB50ni9MZlWmuYkSk4zFEAK2DbhkYdWxpBMlqWhV5SliYng2DB3AwIbB0nfjFn0J0YRKkpUtHzhxc5iN+E6nUW1udiS8sdH9f9ky7SRrmlnPc3aK6IJpgFqJVMIxJMWWMKLCNUioSoApUlThwQoFxtDZjfFqZNiso4ZpPYM6dUzyhDp+UTS/FLgLOAdQKcRnHc1Ry+16dS1m4paSmqmKLBbFImLcG6OPm7ZPFZxGx1wi159/Rllw611zl8Vj7opXYZUXFJurN5SlG9wZOOZzHG13vNGF6PzpSFqXLwKkqJFwABwMgrHoG2H0qwqoUqZSjeIWC4VOSsBwSsTNasyElLAkEuzHZOp5qKep4ZV8rmBSSETAAk8GLrKHFAILDLripWpnn3ovfy+K3Lh61491LbH2fxL7oZ9EOaGCpI4UlvtH0CIOhv0Y5oZH6Q/wAx9Aj1J5Z9TlPxj86H8T+hBB8Y/Oh5qn9CCBg6hoL9WUX3an/LTDyEegv1ZRfdqf8ALTDyACCCCACFtqWDLng3gymIvJwLHAh9m6GUEYaTWGDk1u6ETpDlA4RG0coDeNcVtWGBw5w3pjvhS8QaiwpC+VLSeiObqTOEqIs4eZgAffqj0otmCOcGOuL0GpSoK4MAgvhDSZY8khjLSQzZRjwUY8BeZxOnn3FBWOB/5HVFlE4EODgcdeIjXpfomaZRmSw8lRw/gJ+yd2wwrsu0bpuq5JyPcn9o66azw5cku5FnBxeGXPRGtUiaiW/EWCLuoKCSpxsyIO14vMUTRZD1SNwWfM3rMXuO1ySkS6G3Dcw0LrRsCVOxUlld0nBXTqV0gwygjmnjodmk+pRLV0bmSQVDjyxmQGUkbVJ2bx1CEy9XP+8dTIir21ojeJVIZJzKC4S+1JD3ebLmiRC7tIi2Ud4lTmSbwYsRsKQYhqsuXfGGYOAJGOB1HY8WVOjFQQCEpYseWHxx2RDmWLPSovJXhkwvBmctdfWfNHRuuXXBH8Oa7ECVSITyUgdGPWcY8GiQoqKkgl823DZE35Mt2MuYDsMtYPojMuzZvG+bIxcBRCSeKklgognDHARs+THYwoTfZkaVISnkpA5gIEYKUNWB6S7+gHriy2do4MDNZZJZhNCUPsdLqUermhgrR+WFY06LpSBxCbwIcuSbuYJ6hHN3RWyOy08mt2UxcsKDEODmDCO0LLUgFaMQnEYspLb9fpi/Vuiqs5IWP4ZhQ3QoKfrBitW9Y1SEFJkqAJSHBSQrHaFZMMmeNbPDtjuYVU4yGWgejPCf+5nuolrt7HLBy+ZjoYDQt0bQBTSruV0QziKkksInmitphMlqlqDpWlSVDHFKgQRhjkTFFsbRuppKgKStHAkKC04ld28soSlRS+agtRF0XlTMCLrdAMYuxkHPrCRWIrJipvCcHdnC8uaSmYpU4KllMu8UoCZQu8Vt+MNpc5QkTrhAmXqq4LyRx78y7ysBi2eEWdchObCOMW8gfK6hx/1pur+IxXcQ03tEFHOMPJh2+HvgtVAa75PJC1ccTUFZKkX1y+EN4LTiEAS7pwUVHERHRMqP/S5orFPOcu6kEkFSMggsBevADHAA4Ow5xOtaaJayJKkqC2SCgsEsk8Zi5JdsA0MpqeI91sAcsjgYr3w7ft1ztH+TX2prt9zrOiA4kMT9If5j6BCzQwvLHNDM/SH+Y+gR6BdDc5T8Y7Oh5qn9CCD4x2dDzVP6EEZB1DQX6sovu1P+WmHkI9Bfqyi+7U/5aYeQAQQQQAQQQQAQQQQAQQQQAvt2zuHp5kp2KkkAnIHMHrEcYrKVUpSkTBdUnMH1bRHd4VWxo3JqQ0xAJ2645zhzHKytTKBopas1KkTeAmLQkEEpIc4Nkd7HOOnUtUmYkKSXB/xiNR3Rrs+zUSZYloDJEeLglzNiZmf8+Q6xh/pG2OrbfU3jFRWETYII0VlYmUhS1kJSkEknIARg2N8Ia/S2lSiY85IIKkEY3rwwLJ5RY6wNRhHUaezZ95FHTlTkhM1RwbILCWffi0S9HdCAlN+p+cmKN5RViSo6ydcAMaTTKkWC00JAH20qQ4Gy+A8SbH0ik1QeUrHuVBlgbbp1YjGJC7HklN0y0tzRDqdFZKk8VNxQxSpOCkncRlAFf030gWlSZdNNCF3rsxgeESnBQOOAQe61lwNceqfQucu5MVVzSoDikrLhwU+cEjpiRTfBzJR9pTswIUQRuBGIGeG+LJZlGZUsIKrzeiAKvS/BtLGK5i1Ke87nBXdc++JFTZtXTyjKpVhYUeKpblct82P2tuORJi1wQBWbCsiopUXlzVztakKU/SknI7sjDWePlEniYcZJZYIxQsKuqGYxS2EMDEKlmHhZiSkAAhQU/KvDY2HJ82+AINmzU0840xIYgrlD+AnFP+k+YiHkJtI7K4VCZifpZJKkEZkfaRzKA6wIY0FWJktKxkQIA3qgEZjEAYVHLrQoZap04lCSTNnOTr46o6iYqtNo9KmBcxZWHmz3ZQAYTF6m2CN4OKf6jjbBzWEc0OkMpNPwplIJvEJCLypakhV0q4S6yRngWJbAMQYa2rZ8sSlshIIGBbeMYfSJ1D8lXPQKi4k8dASkLulKJgmXMBcMtaFvmygGfCJmkujktFJNWkrvBIIdQbFScxd3x154eX2OHgSzsT9DB82OaGZ+kP8AMfQIXaHjiDm9cMT9If5j6BEcmnKfjHZ0PNU/oQQfGOzofxP6EEAdQ0F+rKL7tT/lph5CPQX6sovu1P8Alph5ABBBBABBBBABBBBABBBBABBBBABGufJCgQcj/jjfGyCAI9Cs3AFF1DBR3jB/X0xTNPhw9TTU2LG8teJYhwBuLEE7sItVoUUwm/JXcVrBDoX/ADD1hjFdq5FUupkTJkpIMsrBUgllIVdIDHJiNuuALLZdky5CAlCQGidGBGYAIIIIAIIIIAIIIIAIgWpRrUm9LUUrSxGLBTY3Va7pOyJ8EAR6aqStOBBIa8HDg7CBkYSaN1T1FVLBdKZqm2B2JHWTE60rNU5myCEzWYuAQsakqfU+OEQ9E7DmSBMVNIK5iiokbSST5zAFhgjDxgGAAmK1WGokAiVwa0lcxTLQpxfUVEcVTHM6ok25S1JXekTggFASxSSygu9eGrFLpdnDuIQ1FNaQyrAcT/8AmljBmGs4vj0ndAC02Qrg+CFJThAUFBhPCgoEEMoTLwAupYOwuJYYCGVdVVk+WqUuXKCVAAlKV3mBBwdRGqMppq8pDVJEwCY6jLBQorKSHTqugKAbK90QJpbRcPVBn412SlyGSOK/JLgq1h1bIAsGjtCZaMYamnBLwm0cM9Kbs9XCKvKN5mwJwAGoDZD6AOKfGPzofxP6EEZ+MfnQ/if0IxAHUNBfqyi+7U/5aYeR83WT8OVdTyJUlEumKZUtCElSJl4pQkJDtMAdhsiX2wdod6pfFzfewB9DQR889sHaHeqXxc33sHbB2h3ql8XN97AH0NBHzz2wdod6pfFzfewdsHaHeqXxc33sAfQ0EfPPbB2h3ql8XN97B2wdod6pfFzfewB9DQR889sHaHeqXxc33sHbB2h3ql8XN97AH0NBHzz2wdod6pfFzfewdsHaHeqXxc33sAfQ0EfPPbB2h3ql8XN97B2wdod6pfFzfewB9DQNHzz2wdod6pfFzfewdsHaHeqXxc33sAfQ0EfPPbB2h3ql8XN97B2wdod6pfFzfewB9DQR889sHaHeqXxc33sHbB2h3ql8XN97AH0NBHzz2wdod6pfFzfewdsHaHeqXxc33sAfQ0EfPPbB2h3ql8XN97B2wdod6pfFzfewB9DQR889sHaHeqXxc33sHbB2h3ql8XN97AH0NBHzz2wdod6pfFzfewdsHaHeqXxc33sAfQrQNHz12wdod6pfFzfewdsHaHeqXxc33sAfQpEYMsbBHz32wdod6pfFzfewdsHaHeqXxc33sAfQnBjYIODGwR899sHaHeqXxc33sHbB2h3ql8XN97AH0IEDZHqPnntg7Q71S+Lm+9g7YO0O9Uvi5vvYAd/GPzofxP6EYjnWnfwiVFpcCZ6JSeC4S7waVB79x3vLV3Ig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data:image/jpeg;base64,/9j/4AAQSkZJRgABAQAAAQABAAD/2wCEAAkGBhQSERUUEhQWFRQWGBUaFxcXFRgdFhYVGBoXFxwXGBoXHCYeFxsjGRcXHy8gIycpLCwtFx4xNTAqNSYrLCkBCQoKDgwOGg8PGiwkHyQ1LS0qMyoqLzEvLC8qMCw0LCk0LCwsKSwyLyosKS8sLCwvKSwsLCwtLCwpLCwsLCwsLP/AABEIAKwBJQMBIgACEQEDEQH/xAAcAAACAgMBAQAAAAAAAAAAAAAABQQGAQMHAgj/xABPEAABAgMEBAYMDAUDAwUAAAABAhEAAwQFEiExBkFRYRMiMnGBkRYYUlNUk5ShscHS0wcIFCMzNUJ0hLPD0WJykuHwgqLxQ7LiFSQlNET/xAAbAQEAAgMBAQAAAAAAAAAAAAAABAUBAgMGB//EADIRAAICAQIEAwcEAgMBAAAAAAABAgMRBCEFEjFBE1FxFDJhgZGh8CLB4fFCsSNi0Qb/2gAMAwEAAhEDEQA/AL5obobQrs+kWujplKVTyCpSpEsqUoy0kkkpxJOuHPYNZ/gNL5PK9mDQX6sovu1P+WmHZgCuJ0TswrUgUdGVpAKk8BKvAHIkXcixiFPsqyULuqo6XWLwppZSCCxSSlJYjWIpPwlVS5NpGZKUqWvg5ZvJJBOY9QDboXWTbs2fUvNWVlUshROTJxBYYDLznbFfqtTOquUordfnqX1XCOeMLObaSz8Vt9MfmDq0rRGzVcmjpDzSJT9V2NvYNZ/gNL5PK9mNCJIXKSFjNAfaMMWOYO+KDS6X1UosmcpSQcL7KBH+rHzxD4ZxZazmTjhx+fXP/hRX4qaydG7BrP8AAaXyeV7MHYLZ/gNL5PK9mKpQ/CfNwEySlb9wSknoLuYuVHbl9IUqVMlvqVdJ6kkn1xaWaqmvHPJLPm8GkJc/umjsFs/wGl8nlezB2C2f4DS+TyvZiRT6S0yyyZ0t8mKrqn2MpjDFE0HEEHmMd089DYTdgtn+A0vk8r2YOwWz/AaXyeV7MPIIyBH2C2f4DS+TyvZg7BbP8BpfJ5Xsw8ggBH2C2f4DS+TyvZg7BbP8BpfJ5Xsw8ggBH2C2f4DS+TyvZg7BbP8AAaXyeV7MPIIAR9gtn+A0vk8r2YOwWz/AaXyeV7MPIIAR9gtn+A0vk8r2YOwWz/AaXyeV7MPIIAR9gtn+A0vk8r2YOwWz/AaXyeV7MPIIAR9gtn+A0vk8r2YOwWz/AAGl8nlezDyCAEfYLZ/gNL5PK9mDsFs/wGl8nlezDyCAEfYLZ/gNL5PK9mDsFs/wGl8nlezDyCAEfYLZ/gNL5PK9mDsFs/wGl8nlezDorEehACPsFs/wGl8nlezB2C2f4DS+TyvZh5BACPsFs/wGl8nlezB2C2f4DS+TyvZh5BAHBfh9sGnpzR8BIlSr3yi9wctKbzcCz3QHZz1mCJ/xj86H8T+hGIA6hoL9WUX3an/LTDswk0G+rKL7tT/lpjbpRaSpNOtSPpCyUbLysHO4B1dEazmoRcn0RtCLnJRXc51pLZaKirmzFlRCjdSxa6EhgwAxyJxiTotoZwar5cgs5UGcZ3QNhLOYcUGjt9IVMyON3W2pzq6IY1toyZPLmhBbK9j/AE4nzR841Ovt1EnGGW32SPRW6+VVXgQl+noeNJawSqaYdZSUj+ZXF9b9EcvMWG1dLlTTdCAZLh0rxKwNpHI6Moryzj05bB649DwfRz0tTViw3v8AweT1VkbJLlfQd6IVsqVUPNYOLqVHJKifM+T/ALxa6RE5NRxrxSbznEoKcWbUMWwzjnJi6aIaTuESJr3skKzcAOAre2uInGdFKSeor32w18F3X7r5knQ6pQTraW4k0jl3K1ZOAK0q6DdL+mLborUIEwy1AMtrpYcoPkdTj0R4t+gk1CxLUSmczJWBgHxCVbR+8VmyZ6klUsllyzgdjH1KEXfAdbDUUql7SSX27/PBH1FUqbOd9GdZ+SDUVDmUr0O0RLU4REpSpRKlBiAQC4fHIAks+uJFm1nCykr7oB9xyI63iSYueh26op1JpZPWtKEplrUrYFYZYllYAZxaAZuxB6VD1GPQQOEy+z6T/aJEZk0+iNYppbvJGMyZ3CfGH2IwZ6+9/wC8ftEqMGNTciirWUgiWS4flJ1xGprWZRRO4ik/aIZCnD8UnA7M9UTqTkDdh/SW9UbSmAPEmelQdJBG0GNkQqmgQ5mHiKbFYLFht1ENtB80VKm0nXPnXaNM1UtKsZilEhe1goFgduexoAvUEIpVpCXMKVrdRYqdQw1MBkANg6cYdoW4cQB6gjAMZgAggggAggggAjVVTriFKP2QT1AmNsItL7ZlyKdaVkX5iFJQgvxyQxy1AGMPoYbwsnL7StqZOmX7ygAXQLx4mWI2E5k7SY6fodbRqJAUrlDA88cgh5o3b8yknAfZWQFpfHXiADgd0R6E4rC6EWqbcnnudhgjxIm3khQ1h49xJJYQQQQBxT4x+dD+J/QjEZ+MfnQ/if0IxAHUNBvqyi+7U/5aYr9VXrq69ctmkyFXW7pYYrUd2KUgbzD7Qg//ABlF92p/y0xUtEaxKp9QZbEKmzzrx494EHekjqik45bKvSS5e+xYaKG0546L6Z7lyjmWk9nLlVCis3hMJUlW0E5HeMB1Rdaa3HqFylDbdYPgnAu0RdMaAzpAMsX1oUCycTdOBwGeo9EeP4VdLSalKXSWz/bf1OGrpbhv16o57D/RafJWr5POlpUFqdKmxvNkTmMsG1vthJNkqQbq0lJGYIIPUYKWeZa0rTmlQUOcHCPZ6irx6nFP0affsynrlySyy8V9BRyzcNOFYYs+D7C7kx6pKKmpvnUIUSrkOSWcYgPyciHziCNKqaaAZ8taVjB04g9IIPWIlIt+TNVLkyZPCDI3wwSnWcXJbP8A5jyMqdZGLjNTx/lmW31zgvFZpWotLfuQJFvy/lTrUCsFykPhhq1EgNhuhfbCeAqyoF0LdYI1pXieov1CJVuWTLRPApEpEwkBSrr3STjjtIBHOrPONWmCmXJllr0uUArcTq6h54sOFTVephKvunnPw7/Xb5nbi6rlTGcdvgObNtyZKHzagUnFiHGOsbIsFm6XpUQmaAgn7QPFfe+KefERymXOUnkqI5iQIaWXXFRuqJJxIPqMe6jdXa8NYZ5uNko9GdcEw31EAnBIwbedZ3xs4f8AhV1D1GKdo9pDwXEmOUPgrWhgBqzT6N+q6S5gUAQQQciC4PMY1lFxe5OhNTWUeflA2K/pV+0YNSnf/Sr9o81VciWHWpKdjnPm2xilr0TQTLWFNmxy59kam2UeqRbgtqUfPxvW0b40SEsVDU79JDnzmN8DIqtey0VXzUwr4MYrSlRSFHBkqIzDEluaNUjR4ScJOCNct7qcgAyki9qyLu5eGMpQC1DIkuN+Ay6XiTACqbJlsBNkgBrrsCkJOOYxSH1sIR2lpVTU6zJUqbPWhhwYYgEgHEsATiBiS0WW173AzLiL67qglLteUQwD6g+uKRovZwC5pU0ybwl0zFDOYVspbHfeLbAIAcV9pThdMiUVclSilaglDjBKpZAORfLZFioKgrQCc2x2PGuzKEypYSpV9TklZDFTkkPtIBA6ITWZal6vny0EmWLrnNImNiActQ6XgCzQQQQAQntTSOVJmJlKWlKyL3GLADIY5OWOBIyhjMq0AF1pDZuoYc8cr0mojNnzJktRWFHAKOLZYE6tgjnbXZZBqt4fmu31Oc7OTcZ6V6ZrCky6edtvqQEtuSDjjm7HZFNq6yZNUVTFqWRrUok7dZwj2qgmdwoNjkww380eJtOpDukttAwOA1mItVNtdaUm35tkWdjm8msXlKCUJvE+vD1x0rRTQOXKCZswOtnY6jCL4M6VBnLUpnDBP7R1ARLgsRJVcUogBGYII3OgQQQQBxT4x+dD+J/QjEZ+MfnQ/if0IxAFumVE5Gj9MqQWUKWmvHWJZloCinex6nis6ETOClmYA5vTMNQYXAS2oRZKkLOjkm47/JKV21Iuyyrn4rxVfg9tO5UcEftux3kBx1hJ64qONVyno21vh5foen4dFvh9jSWz388Y/MFgserKKgqXyWYK3qDknc7eeLVLlhTkgFz5hgPR54o2naOASbji8UlJBa6XPWHGW+Jmg+k16QrhcLpZLA45OAOkbs48Ndp5WUrUQ6dDGo0ztqWoh06YJumGjypqUrlOVocFL4qTng+sHVviiTJSk4KBB2EEHzx1mgrxNSVAEAFsWfIHVzxoti0JMtHz5DF2SQ5VuAiZw/i11CVDhzeWOv7nntRpU5Nt4fc5hSUq5qwhCSpRyA9J2CL1ZNmS6WVMZYM64bxdiMHASDiA7HfFQsa1OAqBMA4uIKf4FHLnGHVFstUpNYiWoctmwPGAYlz5uiLDjNlrkqukGs7d8dU/Qxw6mE233WSDYaT8omTFqTwMpIVvBALk9b9EVmvrDNmKmKzUonmGodAYRYtI1IlSFJloMszZpC3B4wl4hj3OKRFVeJXCadne++y9F1+r/wBGOK6nxbEl0QRvoltMQf4h58PXGmJ1kUt5d7UnHp1fvHoKU5TSRUDlK/SdR2xKpbUXL+jmFO58Oo4eaCy6Bc4hKBizknIA6yemLXQ6IS04zCZh2ZJ6hieuLec4rZm9dcpbop86qK1FSlXlHWTj/m6G+ik5qgAZKSoc7C96osVXovIWME3DtRh1jI9ULaGwZVPOCps1DkEIB4pL4Pic9WG2NHZFxaOsaZRmmP5Uw3lsknjDWO5Ttjbwp7k9Y/eNVMm6pSXJfjAnNjgz62I84iVEUmEeYCoMUf7hnujNIslOOYJB5wWjeYSW9aYpwCDxl4BGHGPdZG6Br288ZSyYbwssczCw27opOg0m7ScKRjwl9W1sQcdoCid7b4gTrWnqLmdM5kqujoCfW8bbBtoSaaZKVeWu+QwGJSouVOcOSducdJVSRyjdGR0EQkr6CTTUs640lJvLKnOEw5HH+JsIW1mnJA+akq1YrKRnhyUqL9YiuW1aM+pCUzD83eBUlLYgZMBn0qjHhy8jPiwzjJf9Hq/hqeWs5kB+eNOktchElSVHFYISAWJ38w19UKZ2kSJUoS6YFwALxGA3gHM84itTJpmEqmG8p1YqxOeGe5o3hU28s52XpLCPJmJGsdDP5ozwuwKPQ3/c0ewGywgiWQSJV1qUoLnEhQAbF8RlujyqpeSZoUspycJLBR1FhgX1EwktJd6ats3IDZsnDVnkYsWjmik+rlyzMWRJSeKn9hEPx25PbYk11KR4sGTUzVuhB4N8y4JS7pBbHAtlHU6S9dF7PXGKKjEtAQnICJEcm292TUklhBBBBGDIQQQQBxT4x+dD+J/QjEZ+MfnQ/if0IxAHS9D5AXZVGk5KpJAPMZSRrjkVA1LXpAUFJlzCkq2sSjHqEdh0G+rKL7tT/lpjkenNOEVs8JlmWm8WzZSiAoqGx7ztvjnbGNlcqpP3k19T0PAv+SdlLeFJf6/svWnVm8NSkgsU4g7sD6QOuOaWHbK5RCAxSpSXBGIdgW6I6dZ9R8soBd5RSAedOrzNzxy2opFU08JWnFCgedKT5suuPFcLgpV2aWx7xeyf56FvwmSVdlM92u37nY7Ap7soHuje9Q8wHXFb+EGSb8pWopUOkEH1+aLTY829IlkdyPNg/meF+kFEKqQsIwXLUbr4OpOYfYQc+aKfQXeDrFZPplp/DOx5XVxdil5nO5EhS1BKQVKUWAGv/Gjp0ylAMlcxXGQycuUsgAedz0wv0csMUqAqYHmrIBuh7oOrm1k/tEq06sUstcxajMUpXESrutQSNQGs7oncS1ntl0a6VlLZf9m9n8v7I+lr8GLnJ4KXpVXmbUrc8VBKEjUAMD1nHqhQI2EKXeUxUcVKPPiT1xrEevpp8GqMF0SwVM5OUnILsP7KkgSk54ucztI9UIIsVln5pPT6TFlovffocmXnRGhaReBIKlHuck8UDEbj1mHtMolIJzhfoyGpUf6j/uVEumpU3E4ah6N0dJ+8yyh7qJUUrTKW08HUqWP9qlP/ANwi4fJhv/qV+8VfTWQAZOJ/6ms/wbY2q95GlyzBkbRy2Li0y1niF0oPclTcTmJAbYcNcXH5QNiv6VftHMFSgQxfrMWCh0xWmVdWi+sYXrzA7CoNnllnnhHWyp5zE5U3LGJMsVq24iQhyFEnkpYgqPTkNpihT6tU5apiy5OWwAak7B/c6491VUuYsrWXUeoDYBqEIKq1CTclnB2BGatw6dmJjH6aY80jnZY7Nl0HKlAZkDnMeJSnKmxxHoEQZGiFTM4xQEv3agD6z1xDrbKnUy+OLpLMpJcHPX0ZHZEGHGNPZPkjJN/BrJq6JpZaY6n8k9fVjGyINPXBcsvgpiCN5BZuf94kid3QIO4EjzCLaMlJZRywbY80lYEJmjg7ylFTLLqCUsEm6lmCnBxJ2RqK7xAHOp3BA2bn9EbSQkbgPRBrmMxbiR11zZJLbSQBk+eMYqKy6i+6W1c7EsSWbL1Zxuly9ZDMGCcGSGxy/wAbpiHaMpV4qASUkAFxsfPaC5xOTCMSykZik3g8T5pTJUTd4RZuM/GJIOpuSGUH/eOmaI0JlUstJzZ4pM6nSF01NJAUCoTb5OJSUgpcalXVYnW2DZR01AYAbohzlzMsIQUUeoxFc0pqq1BBpRKKLqXvkhRVfxAOQFzWeiK7J0stI8b5PKDqAuLJSoJGasFF31Dc+to0Oh0WB4o8jSC0FIcyZIWFp4l7iqRdU4vO4UVXWOobY8J0itRv/qyHww4TA8pyDecYXcGzvaoAvjwRWrAtWpWpYqEoTim5cyIbjEuSeU2ba+eLIIA4r8Y/Oh/E/oRiM/GPzofxP6EYgDqGg31ZRfdqf8tMUv4XbFxlVCcyeDUMMWBUk55teHMBF00F+rKL7tT/AJaY1aa6Ppq5F1SVqKTeTcIBCmIc3iAQxyjScXJbdexO4fqfZtRGx9F19Gcw0X0qTSyVpKmUSSOKThqKdT4nOK9aVqLnzCsvkQANSS+B2kuXMTrY0em0pAWk3DkpsDuOwjZEJFSEpQBKQSkuVFzfGOCgfVsirt4bGux3wTbl1xjb89D3+nrolnUULm5vt+fY6X8HNUTSJBLspQG5vs9WI6Yn6W2wqRJBlteUoJxxYMScOjzwl0cq0mhnKp0hCwCtgBgpIx6Qx6xFdr7Xmz24VTsSwAAGQDsNeEeZo0HtOsna0lFSeU+vn0PAcTt8K2ccNPLx8CyDTWctBEqS6wOMReITvYD0+eKxW2jMnKvTVFZ1bBuADAQ70Rt6XIvom4BRBCgHYgMxbFt/PEKqmom1ilSxxCtxgzsMS2pyH6YuNFp4V6qVUKeVdpeecbfx8Cptm5VqTln4G6hkXJbKGKmdwdbBur0wvnIVJXeQdt04ZEEMX1sYd1E0JDksBn5/XCyttZK0FIScdZb/AB49VqK6vD5Jfn9kNN9RWBDqxJzpKe5L9B/v6YStDqxqYBBVi6jtOQ/u8RtJnxNgzomi096UjWkrHXxvXDySOKOYRzmy7VXJKmBUhTBSbwGrMEgscTzw/wCzJLcic+z5r0vEqdcuZ4RNrtjypNlpKopmlNrImlCZZvBBUSoZOQzA695yyiBaVvTZ4Ym6g/YGv+c4XuZgN0LyDtHV/eOldTTyzlbcmuVHqPKcz0egQMdo6v7x5SrE9GQOwRIIhDtipuoujNT/ANIz9IHTDPQqyHQucQHPFQ+wco7n5L7jFZrqjhJhZz9lI2/8mLxWTRS0aJbsQliWIwGKy/OT/VHi/wD6LVScVVD/ACePkupZ6CnxLDzW6Vca6gpTjheIdXMHy9MR7VmmfRTZhQM3BvBhwaruAxLcrfxjHM1rVUTg/KWQNydgHMI6Pac9UuzyCAOEICXPGIJBdgG5IJzims4etHbTGOOZuL9N/v8Awel4npYaelLvvkqtmzrkwFRwyO4HX0FvPEmttRV/5tTJHUo6y2saoW47om2RY8ypmXEFtalNgkbd52CPYS1XhVPmeEt8njYxcnhdQmW1MfigB2dg/TiWB/aNQtKa7lRIzYsxbFmEYtOzzImrlXrxScVDAYgHHfjlGgI6ecnGMx1MrEpqWz3Eo8rwy2KWBnhzmI1XdUk4nBzxebPIiM0lRLXyGB1hgFD/ADbEgxdZUlscujGGi9DKp6pCFLUuYZaVJUWYO5uDjKIYFJDnXHQo5LZ9WufMlyqeUlBQReUlRIUBrZQcLcHHYwjqkh7oBzbGK9lsj1MD5xy+2fhEnSamdLTJkFMuYtIJvuQks5Ys8dRXkY4HpMD8tqTxW4eaMVNjeO7ONXOMN5MuuDaeq+6UbVlJZ+68h2j4XJpIARTkl25erPXEiT8KU+8m9Kk3SUuRfdiQC2ObGKEbNT9pZIdTgqDFSsC7DPz9cbAi6kABLJKQwU7YjA4ZxqtRU+5eS4bRySc60nh4w35erPoGyK9M0XgIYInpLsQWLFjkdh2HEdcVfQ8/MvuivaNmsp6ieJ5lqE6cqd82/wA3MWEhUvjAXkhKUMrcdsdDxT2EPxj86H8T+hGIPjHZ0PNU/oQQMHUNBfqyi+7U/wCWmHZEJNBfqyi+7U/5aYeQAotqy0Tk8GtDoILuAxOQD5pUCygRsMcS0hsY0tRMlEuEniq2ghKmO8BQePoMiK3pPoTLrMTxVOCSNZAYP0YRhuSacfmW/CuJPQ2NvLi+q/coXwbTxfmoORST0Ef+J64TKklKik4EFm3gtF3ofg7mUszhJcy8MlJw4ydYGw5ws0pslKiqfKOzhUEMpByvEZsdfXtihnH2bWzlJfpsxh9srs/LOdiLxi6GrsdtWfn1K7NkqSWUCD/nXBInFCgoZiJNRaF+WEkcYHlbv3iHFpPEZZgzzxMrbTMwAMwzOLv/AI0MdErETPmKMzFCACR3RLsDuwJ6oQxJorRmSSTKWUkhizYjpiLrfGvrkoSxJ9H/AEdKpRjJOS2GOk60rqiiUkAIAlgJADkZ5bCW6InSpYSkJ2ADnhNZGM3HEso9OGPpi66L1EpE4mYQkkAIUcgXN4PqJF1uYxZcOpWn06S3xt9BJ+LZ6iRKgHctic8PTHsR0iRLCkBwC7nEA5kmItRo3TrzlgHal0n/AGtExX+aOj03kznhJCHGYThzthCCRXqSq85O0E5iL5a2ikyVxpRMxHcnlp6hxhzB90VldCglyg543TgTzPhGtilbhweMHGUHDZkxC3AIyIB6411C2SsjUknpAVHtKw2AOGpst0eSyrw2hjtxeJXY5EHRCnSqqQFnIFSRtUkYD0nohl8Itnzl3SgFSPtM2pyxfU+O/oitTpKpamOBGRGttYMNZOmNQlNxV2YMOWDewI1pIfGPD6zRaj2qOorw3HbEi54drlpZKWOgaL6Kpljh6h0gB8UqASG5sMMCTzDbGvSS3hUTAEAiWjBIZnydTasg26NNq29NqPpFcUZJGCedtZ54WpOfP6hHbT6Sbt9p1DzPt5IxruIT1T36GCvcfND2TbgkSBLkAFamVNWcn7gBsWy2Z5vCUJfAYk6hnE2lshag5ITz4lxhkMuuLCek9pwmspb47P1K+FjhlogKWSoknEkk7ycSYk0NlzJymlJUojPJhzksB/aPNXRqQWUOYjI8x1HdFi0CtEJmLlKYGYxSdpS7jnYu24xw19lmmolOEd12/PJG1MVOaUhNXWDUSBeWggD7QIIB50ni9MZlWmuYkSk4zFEAK2DbhkYdWxpBMlqWhV5SliYng2DB3AwIbB0nfjFn0J0YRKkpUtHzhxc5iN+E6nUW1udiS8sdH9f9ky7SRrmlnPc3aK6IJpgFqJVMIxJMWWMKLCNUioSoApUlThwQoFxtDZjfFqZNiso4ZpPYM6dUzyhDp+UTS/FLgLOAdQKcRnHc1Ry+16dS1m4paSmqmKLBbFImLcG6OPm7ZPFZxGx1wi159/Rllw611zl8Vj7opXYZUXFJurN5SlG9wZOOZzHG13vNGF6PzpSFqXLwKkqJFwABwMgrHoG2H0qwqoUqZSjeIWC4VOSsBwSsTNasyElLAkEuzHZOp5qKep4ZV8rmBSSETAAk8GLrKHFAILDLripWpnn3ovfy+K3Lh61491LbH2fxL7oZ9EOaGCpI4UlvtH0CIOhv0Y5oZH6Q/wAx9Aj1J5Z9TlPxj86H8T+hBB8Y/Oh5qn9CCBg6hoL9WUX3an/LTDyEegv1ZRfdqf8ALTDyACCCCACFtqWDLng3gymIvJwLHAh9m6GUEYaTWGDk1u6ETpDlA4RG0coDeNcVtWGBw5w3pjvhS8QaiwpC+VLSeiObqTOEqIs4eZgAffqj0otmCOcGOuL0GpSoK4MAgvhDSZY8khjLSQzZRjwUY8BeZxOnn3FBWOB/5HVFlE4EODgcdeIjXpfomaZRmSw8lRw/gJ+yd2wwrsu0bpuq5JyPcn9o66azw5cku5FnBxeGXPRGtUiaiW/EWCLuoKCSpxsyIO14vMUTRZD1SNwWfM3rMXuO1ySkS6G3Dcw0LrRsCVOxUlld0nBXTqV0gwygjmnjodmk+pRLV0bmSQVDjyxmQGUkbVJ2bx1CEy9XP+8dTIir21ojeJVIZJzKC4S+1JD3ebLmiRC7tIi2Ud4lTmSbwYsRsKQYhqsuXfGGYOAJGOB1HY8WVOjFQQCEpYseWHxx2RDmWLPSovJXhkwvBmctdfWfNHRuuXXBH8Oa7ECVSITyUgdGPWcY8GiQoqKkgl823DZE35Mt2MuYDsMtYPojMuzZvG+bIxcBRCSeKklgognDHARs+THYwoTfZkaVISnkpA5gIEYKUNWB6S7+gHriy2do4MDNZZJZhNCUPsdLqUermhgrR+WFY06LpSBxCbwIcuSbuYJ6hHN3RWyOy08mt2UxcsKDEODmDCO0LLUgFaMQnEYspLb9fpi/Vuiqs5IWP4ZhQ3QoKfrBitW9Y1SEFJkqAJSHBSQrHaFZMMmeNbPDtjuYVU4yGWgejPCf+5nuolrt7HLBy+ZjoYDQt0bQBTSruV0QziKkksInmitphMlqlqDpWlSVDHFKgQRhjkTFFsbRuppKgKStHAkKC04ld28soSlRS+agtRF0XlTMCLrdAMYuxkHPrCRWIrJipvCcHdnC8uaSmYpU4KllMu8UoCZQu8Vt+MNpc5QkTrhAmXqq4LyRx78y7ysBi2eEWdchObCOMW8gfK6hx/1pur+IxXcQ03tEFHOMPJh2+HvgtVAa75PJC1ccTUFZKkX1y+EN4LTiEAS7pwUVHERHRMqP/S5orFPOcu6kEkFSMggsBevADHAA4Ow5xOtaaJayJKkqC2SCgsEsk8Zi5JdsA0MpqeI91sAcsjgYr3w7ft1ztH+TX2prt9zrOiA4kMT9If5j6BCzQwvLHNDM/SH+Y+gR6BdDc5T8Y7Oh5qn9CCD4x2dDzVP6EEZB1DQX6sovu1P+WmHkI9Bfqyi+7U/5aYeQAQQQQAQQQQAQQQQAQQQQAvt2zuHp5kp2KkkAnIHMHrEcYrKVUpSkTBdUnMH1bRHd4VWxo3JqQ0xAJ2645zhzHKytTKBopas1KkTeAmLQkEEpIc4Nkd7HOOnUtUmYkKSXB/xiNR3Rrs+zUSZYloDJEeLglzNiZmf8+Q6xh/pG2OrbfU3jFRWETYII0VlYmUhS1kJSkEknIARg2N8Ia/S2lSiY85IIKkEY3rwwLJ5RY6wNRhHUaezZ95FHTlTkhM1RwbILCWffi0S9HdCAlN+p+cmKN5RViSo6ydcAMaTTKkWC00JAH20qQ4Gy+A8SbH0ik1QeUrHuVBlgbbp1YjGJC7HklN0y0tzRDqdFZKk8VNxQxSpOCkncRlAFf030gWlSZdNNCF3rsxgeESnBQOOAQe61lwNceqfQucu5MVVzSoDikrLhwU+cEjpiRTfBzJR9pTswIUQRuBGIGeG+LJZlGZUsIKrzeiAKvS/BtLGK5i1Ke87nBXdc++JFTZtXTyjKpVhYUeKpblct82P2tuORJi1wQBWbCsiopUXlzVztakKU/SknI7sjDWePlEniYcZJZYIxQsKuqGYxS2EMDEKlmHhZiSkAAhQU/KvDY2HJ82+AINmzU0840xIYgrlD+AnFP+k+YiHkJtI7K4VCZifpZJKkEZkfaRzKA6wIY0FWJktKxkQIA3qgEZjEAYVHLrQoZap04lCSTNnOTr46o6iYqtNo9KmBcxZWHmz3ZQAYTF6m2CN4OKf6jjbBzWEc0OkMpNPwplIJvEJCLypakhV0q4S6yRngWJbAMQYa2rZ8sSlshIIGBbeMYfSJ1D8lXPQKi4k8dASkLulKJgmXMBcMtaFvmygGfCJmkujktFJNWkrvBIIdQbFScxd3x154eX2OHgSzsT9DB82OaGZ+kP8AMfQIXaHjiDm9cMT9If5j6BEcmnKfjHZ0PNU/oQQfGOzofxP6EEAdQ0F+rKL7tT/lph5CPQX6sovu1P8Alph5ABBBBABBBBABBBBABBBBABBBBABGufJCgQcj/jjfGyCAI9Cs3AFF1DBR3jB/X0xTNPhw9TTU2LG8teJYhwBuLEE7sItVoUUwm/JXcVrBDoX/ADD1hjFdq5FUupkTJkpIMsrBUgllIVdIDHJiNuuALLZdky5CAlCQGidGBGYAIIIIAIIIIAIIIIAIgWpRrUm9LUUrSxGLBTY3Va7pOyJ8EAR6aqStOBBIa8HDg7CBkYSaN1T1FVLBdKZqm2B2JHWTE60rNU5myCEzWYuAQsakqfU+OEQ9E7DmSBMVNIK5iiokbSST5zAFhgjDxgGAAmK1WGokAiVwa0lcxTLQpxfUVEcVTHM6ok25S1JXekTggFASxSSygu9eGrFLpdnDuIQ1FNaQyrAcT/8AmljBmGs4vj0ndAC02Qrg+CFJThAUFBhPCgoEEMoTLwAupYOwuJYYCGVdVVk+WqUuXKCVAAlKV3mBBwdRGqMppq8pDVJEwCY6jLBQorKSHTqugKAbK90QJpbRcPVBn412SlyGSOK/JLgq1h1bIAsGjtCZaMYamnBLwm0cM9Kbs9XCKvKN5mwJwAGoDZD6AOKfGPzofxP6EEZ+MfnQ/if0IxAHUNBfqyi+7U/5aYeR83WT8OVdTyJUlEumKZUtCElSJl4pQkJDtMAdhsiX2wdod6pfFzfewB9DQR889sHaHeqXxc33sHbB2h3ql8XN97AH0NBHzz2wdod6pfFzfewdsHaHeqXxc33sAfQ0EfPPbB2h3ql8XN97B2wdod6pfFzfewB9DQR889sHaHeqXxc33sHbB2h3ql8XN97AH0NBHzz2wdod6pfFzfewdsHaHeqXxc33sAfQ0EfPPbB2h3ql8XN97B2wdod6pfFzfewB9DQNHzz2wdod6pfFzfewdsHaHeqXxc33sAfQ0EfPPbB2h3ql8XN97B2wdod6pfFzfewB9DQR889sHaHeqXxc33sHbB2h3ql8XN97AH0NBHzz2wdod6pfFzfewdsHaHeqXxc33sAfQ0EfPPbB2h3ql8XN97B2wdod6pfFzfewB9DQR889sHaHeqXxc33sHbB2h3ql8XN97AH0NBHzz2wdod6pfFzfewdsHaHeqXxc33sAfQrQNHz12wdod6pfFzfewdsHaHeqXxc33sAfQpEYMsbBHz32wdod6pfFzfewdsHaHeqXxc33sAfQnBjYIODGwR899sHaHeqXxc33sHbB2h3ql8XN97AH0IEDZHqPnntg7Q71S+Lm+9g7YO0O9Uvi5vvYAd/GPzofxP6EYjnWnfwiVFpcCZ6JSeC4S7waVB79x3vLV3Ig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3962400"/>
            <a:ext cx="8444354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4038600" cy="4483291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Most severe likely to have </a:t>
            </a:r>
            <a:r>
              <a:rPr lang="en-US" sz="2800" b="1" dirty="0">
                <a:solidFill>
                  <a:srgbClr val="FF0000"/>
                </a:solidFill>
              </a:rPr>
              <a:t>shallow</a:t>
            </a:r>
            <a:r>
              <a:rPr lang="en-US" sz="2800" dirty="0"/>
              <a:t> focus.</a:t>
            </a:r>
          </a:p>
          <a:p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type of ground </a:t>
            </a:r>
            <a:r>
              <a:rPr lang="en-US" sz="2800" dirty="0"/>
              <a:t>impacts damage</a:t>
            </a:r>
          </a:p>
          <a:p>
            <a:pPr lvl="1"/>
            <a:r>
              <a:rPr lang="en-US" sz="2400" dirty="0"/>
              <a:t>Solid rock has </a:t>
            </a:r>
            <a:r>
              <a:rPr lang="en-US" sz="2400" b="1" dirty="0">
                <a:solidFill>
                  <a:srgbClr val="FF0000"/>
                </a:solidFill>
              </a:rPr>
              <a:t>less</a:t>
            </a:r>
            <a:r>
              <a:rPr lang="en-US" sz="2400" dirty="0"/>
              <a:t> damage than less resistant rocks.</a:t>
            </a:r>
          </a:p>
          <a:p>
            <a:pPr lvl="1"/>
            <a:r>
              <a:rPr lang="en-US" sz="2400" dirty="0"/>
              <a:t>Sand and mud vibrate </a:t>
            </a:r>
            <a:r>
              <a:rPr lang="en-US" sz="2400" b="1" dirty="0">
                <a:solidFill>
                  <a:srgbClr val="FF0000"/>
                </a:solidFill>
              </a:rPr>
              <a:t>like jelly </a:t>
            </a:r>
            <a:r>
              <a:rPr lang="en-US" sz="2400" dirty="0"/>
              <a:t>in an earthquake.</a:t>
            </a:r>
            <a:br>
              <a:rPr lang="en-US" dirty="0"/>
            </a:b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EARTHQUAKES</a:t>
            </a:r>
          </a:p>
        </p:txBody>
      </p:sp>
      <p:pic>
        <p:nvPicPr>
          <p:cNvPr id="39938" name="Picture 2" descr="http://ts2.mm.bing.net/th?id=H.4948490678569885&amp;w=334&amp;h=178&amp;c=7&amp;rs=1&amp;url=http%3a%2f%2fidlehandsdesigns.blogspot.com%2f2012%2f10%2fearthquake-in-process-of-being-repaired.html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524000"/>
            <a:ext cx="3181350" cy="1695451"/>
          </a:xfrm>
          <a:prstGeom prst="rect">
            <a:avLst/>
          </a:prstGeom>
          <a:noFill/>
        </p:spPr>
      </p:pic>
      <p:pic>
        <p:nvPicPr>
          <p:cNvPr id="39942" name="Picture 6" descr="http://library.thinkquest.org/27026/earth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657600"/>
            <a:ext cx="4114800" cy="2870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4800600" cy="5029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/>
              <a:t>Gigantic </a:t>
            </a:r>
            <a:r>
              <a:rPr lang="en-US" sz="2800" b="1" dirty="0">
                <a:solidFill>
                  <a:srgbClr val="FF0000"/>
                </a:solidFill>
              </a:rPr>
              <a:t>ocean</a:t>
            </a:r>
            <a:r>
              <a:rPr lang="en-US" sz="2800" dirty="0"/>
              <a:t> waves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Severe</a:t>
            </a:r>
            <a:r>
              <a:rPr lang="en-US" sz="2800" dirty="0"/>
              <a:t> ground shaking may cause tsunamis.</a:t>
            </a:r>
          </a:p>
          <a:p>
            <a:r>
              <a:rPr lang="en-US" sz="2800" dirty="0"/>
              <a:t>When the waves enter shallow water, they may </a:t>
            </a:r>
            <a:r>
              <a:rPr lang="en-US" sz="2800" b="1" dirty="0">
                <a:solidFill>
                  <a:srgbClr val="FF0000"/>
                </a:solidFill>
              </a:rPr>
              <a:t>rise</a:t>
            </a:r>
            <a:r>
              <a:rPr lang="en-US" sz="2800" dirty="0"/>
              <a:t> to several feet or, in rare cases, tens of feet, striking the coast with devastating force. </a:t>
            </a:r>
          </a:p>
          <a:p>
            <a:pPr lvl="0"/>
            <a:r>
              <a:rPr lang="en-US" sz="2800" dirty="0"/>
              <a:t>Formed after:</a:t>
            </a:r>
          </a:p>
          <a:p>
            <a:pPr lvl="1"/>
            <a:r>
              <a:rPr lang="en-US" sz="2400" dirty="0"/>
              <a:t>volcanic eruption</a:t>
            </a:r>
          </a:p>
          <a:p>
            <a:pPr lvl="1"/>
            <a:r>
              <a:rPr lang="en-US" sz="2400" dirty="0"/>
              <a:t>submarine earthquake</a:t>
            </a:r>
          </a:p>
          <a:p>
            <a:pPr lvl="1"/>
            <a:r>
              <a:rPr lang="en-US" sz="2400" dirty="0"/>
              <a:t>landslide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TSUNAMI</a:t>
            </a:r>
          </a:p>
        </p:txBody>
      </p:sp>
      <p:pic>
        <p:nvPicPr>
          <p:cNvPr id="40962" name="Picture 2" descr="http://mail.colonial.net/~hkaiter/Aaa_web_images2012/tsunamihowocc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0348" y="1524000"/>
            <a:ext cx="3883152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b="1" dirty="0"/>
              <a:t>Warning Signs</a:t>
            </a:r>
          </a:p>
          <a:p>
            <a:r>
              <a:rPr lang="en-US" dirty="0"/>
              <a:t>As a tsunami approaches shorelines, water </a:t>
            </a:r>
            <a:r>
              <a:rPr lang="en-US" b="1" dirty="0">
                <a:solidFill>
                  <a:srgbClr val="FF0000"/>
                </a:solidFill>
              </a:rPr>
              <a:t>may recede </a:t>
            </a:r>
            <a:r>
              <a:rPr lang="en-US" dirty="0"/>
              <a:t>from the coast, exposing the ocean floor, reefs and fish.</a:t>
            </a:r>
          </a:p>
          <a:p>
            <a:r>
              <a:rPr lang="en-US" dirty="0"/>
              <a:t>Abnormal ocean activity, a wall of water, and an approaching tsunami create a </a:t>
            </a:r>
            <a:r>
              <a:rPr lang="en-US" b="1" dirty="0">
                <a:solidFill>
                  <a:srgbClr val="FF0000"/>
                </a:solidFill>
              </a:rPr>
              <a:t>loud roaring </a:t>
            </a:r>
            <a:r>
              <a:rPr lang="en-US" dirty="0"/>
              <a:t>sound similar to that of a train or jet aircraft.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TSUNAMI</a:t>
            </a:r>
          </a:p>
        </p:txBody>
      </p:sp>
    </p:spTree>
    <p:extLst>
      <p:ext uri="{BB962C8B-B14F-4D97-AF65-F5344CB8AC3E}">
        <p14:creationId xmlns:p14="http://schemas.microsoft.com/office/powerpoint/2010/main" val="411893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4038600" cy="4330891"/>
          </a:xfrm>
        </p:spPr>
        <p:txBody>
          <a:bodyPr/>
          <a:lstStyle/>
          <a:p>
            <a:r>
              <a:rPr lang="en-US" dirty="0"/>
              <a:t>Seismic waves </a:t>
            </a:r>
            <a:r>
              <a:rPr lang="en-US" b="1" dirty="0">
                <a:solidFill>
                  <a:srgbClr val="FF0000"/>
                </a:solidFill>
              </a:rPr>
              <a:t>destabilize</a:t>
            </a:r>
            <a:r>
              <a:rPr lang="en-US" dirty="0"/>
              <a:t> cliffs and steep slopes.</a:t>
            </a:r>
          </a:p>
          <a:p>
            <a:r>
              <a:rPr lang="en-US" dirty="0"/>
              <a:t>Can cause </a:t>
            </a:r>
            <a:r>
              <a:rPr lang="en-US" b="1" dirty="0">
                <a:solidFill>
                  <a:srgbClr val="FF0000"/>
                </a:solidFill>
              </a:rPr>
              <a:t>landslides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FF0000"/>
                </a:solidFill>
              </a:rPr>
              <a:t>rockfalls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LANDSLIDES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1752600"/>
            <a:ext cx="3810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38300"/>
            <a:ext cx="4495800" cy="45259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Destructive earthquakes can happen </a:t>
            </a:r>
            <a:r>
              <a:rPr lang="en-US" b="1" dirty="0">
                <a:solidFill>
                  <a:srgbClr val="FF0000"/>
                </a:solidFill>
              </a:rPr>
              <a:t>anywhere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Most injuries during earthquakes are caused by the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collapse of buildings.</a:t>
            </a:r>
            <a:endParaRPr lang="en-US" dirty="0">
              <a:solidFill>
                <a:srgbClr val="FF0000"/>
              </a:solidFill>
            </a:endParaRPr>
          </a:p>
          <a:p>
            <a:pPr lvl="0"/>
            <a:r>
              <a:rPr lang="en-US" dirty="0"/>
              <a:t>Safety measures in an earthquake include: 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</a:rPr>
              <a:t>stand</a:t>
            </a:r>
            <a:r>
              <a:rPr lang="en-US" sz="2600" dirty="0"/>
              <a:t> in a doorway, 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</a:rPr>
              <a:t>crouch</a:t>
            </a:r>
            <a:r>
              <a:rPr lang="en-US" sz="2600" dirty="0"/>
              <a:t> under a table or desk.</a:t>
            </a:r>
          </a:p>
          <a:p>
            <a:pPr lvl="1"/>
            <a:r>
              <a:rPr lang="en-US" sz="2600" dirty="0"/>
              <a:t>stay </a:t>
            </a:r>
            <a:r>
              <a:rPr lang="en-US" sz="2600" b="1" dirty="0">
                <a:solidFill>
                  <a:srgbClr val="FF0000"/>
                </a:solidFill>
              </a:rPr>
              <a:t>calm.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EARTHQUAKE SAFETY</a:t>
            </a:r>
          </a:p>
        </p:txBody>
      </p:sp>
      <p:pic>
        <p:nvPicPr>
          <p:cNvPr id="41986" name="Picture 2" descr="http://1.bp.blogspot.com/--ADINwHQZ-4/TZF0Rpo19LI/AAAAAAAABOk/Q8GCO1-QzIQ/s640/prepar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2399" y="1600200"/>
            <a:ext cx="3803451" cy="4917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the Igneous Rocks lab and the Viscosity lab.</a:t>
            </a:r>
          </a:p>
          <a:p>
            <a:r>
              <a:rPr lang="en-US" dirty="0"/>
              <a:t>Review </a:t>
            </a:r>
            <a:r>
              <a:rPr lang="en-US"/>
              <a:t>#19 </a:t>
            </a:r>
            <a:r>
              <a:rPr lang="en-US" dirty="0"/>
              <a:t>due tomorrow.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</p:spTree>
    <p:extLst>
      <p:ext uri="{BB962C8B-B14F-4D97-AF65-F5344CB8AC3E}">
        <p14:creationId xmlns:p14="http://schemas.microsoft.com/office/powerpoint/2010/main" val="3104603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581F4D"/>
      </a:hlink>
      <a:folHlink>
        <a:srgbClr val="D490C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265</TotalTime>
  <Words>367</Words>
  <Application>Microsoft Office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DO NOW</vt:lpstr>
      <vt:lpstr>REVIEW</vt:lpstr>
      <vt:lpstr>PLATE TECTONIC HAZARDS</vt:lpstr>
      <vt:lpstr>HAZARDS: VOLCANOES, EARTHQUAKE AND TSUNAMIS</vt:lpstr>
      <vt:lpstr>VOLCANOES</vt:lpstr>
      <vt:lpstr>MOUNT RAINIER</vt:lpstr>
      <vt:lpstr>VOLCANOES</vt:lpstr>
      <vt:lpstr>EARTHQUAKES</vt:lpstr>
      <vt:lpstr>EARTHQUAKES</vt:lpstr>
      <vt:lpstr>EARTHQUAKES</vt:lpstr>
      <vt:lpstr>TSUNAMI</vt:lpstr>
      <vt:lpstr>TSUNAMI</vt:lpstr>
      <vt:lpstr>LANDSLIDES</vt:lpstr>
      <vt:lpstr>EARTHQUAKE SAFETY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Nancy</cp:lastModifiedBy>
  <cp:revision>40</cp:revision>
  <dcterms:created xsi:type="dcterms:W3CDTF">2013-11-15T01:25:19Z</dcterms:created>
  <dcterms:modified xsi:type="dcterms:W3CDTF">2016-10-10T16:32:57Z</dcterms:modified>
</cp:coreProperties>
</file>