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267" r:id="rId4"/>
    <p:sldId id="269" r:id="rId5"/>
    <p:sldId id="270" r:id="rId6"/>
    <p:sldId id="272" r:id="rId7"/>
    <p:sldId id="273" r:id="rId8"/>
    <p:sldId id="27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51" autoAdjust="0"/>
    <p:restoredTop sz="94660"/>
  </p:normalViewPr>
  <p:slideViewPr>
    <p:cSldViewPr>
      <p:cViewPr varScale="1">
        <p:scale>
          <a:sx n="70" d="100"/>
          <a:sy n="70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DB4E7-220B-44CA-843E-523AB6B117FB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4134A-DEED-4E4B-8C49-FA9026E81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25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2DB2E-FCE9-40D2-8924-69C6EA7F4F57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11227-635A-440E-9C92-05A1B48EE9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02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292DC-4D39-4028-8B61-E06C839D650E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84D9B-6AB8-45AD-9011-7F0B711728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636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234B7-3518-42C0-8CB6-A7C37DC02C6A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A42F7-5253-4A62-9462-3434ADD0BB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13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CBBBF-D1CB-4685-9203-2FBA582B533C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86A74-2546-4BEE-BDBE-9E21492B5D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8810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F7BBC-F4CD-47AB-85BB-B05CF70033EF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9DCA-AE87-40AA-BABE-B52D60B96A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33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1F3AD-7C9B-43F2-B641-116793C75BB6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68872-8795-4759-B8B9-39D4946398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989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00A93-133C-4613-A627-AD46669C3DBF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93A94-F053-443D-BF2C-BEBB472FA5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9832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B8429-1903-46DD-B9F5-F6924D9D1C97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09A26-CD01-4AE5-81B6-EB3031CDB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14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CDFBC-F486-42B6-B723-9BC8C592CDDE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A1534-AF68-4257-9D22-73B69F9749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70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D2299-6641-437D-AC65-1EA17300C3D4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E3E08-3599-4DB4-99D2-25939E333F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069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B63788-CCB9-4B08-AA4A-D74A40F7A7B5}" type="datetimeFigureOut">
              <a:rPr lang="en-US"/>
              <a:pPr>
                <a:defRPr/>
              </a:pPr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B6725FDE-B323-479A-9A8C-38CCC8EAAE2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7" r:id="rId2"/>
    <p:sldLayoutId id="2147483699" r:id="rId3"/>
    <p:sldLayoutId id="2147483696" r:id="rId4"/>
    <p:sldLayoutId id="2147483700" r:id="rId5"/>
    <p:sldLayoutId id="2147483695" r:id="rId6"/>
    <p:sldLayoutId id="2147483694" r:id="rId7"/>
    <p:sldLayoutId id="2147483701" r:id="rId8"/>
    <p:sldLayoutId id="2147483693" r:id="rId9"/>
    <p:sldLayoutId id="2147483692" r:id="rId10"/>
    <p:sldLayoutId id="21474836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ü"/>
            </a:pPr>
            <a:r>
              <a:rPr lang="en-US" altLang="en-US" sz="3200" dirty="0"/>
              <a:t>Turn in Third Electron Configuration Practice.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</a:pPr>
            <a:r>
              <a:rPr lang="en-US" altLang="en-US" sz="3200" dirty="0"/>
              <a:t>Turn in Burning Balls of Color lab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</a:pPr>
            <a:r>
              <a:rPr lang="en-US" altLang="en-US" sz="3200" dirty="0"/>
              <a:t>Get our your Electron Configuration notes sheet and turn to the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/>
              <a:t>VALENCE ELECTRONS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564" y="1600200"/>
            <a:ext cx="8382000" cy="48768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Using an electron configuration, you can determine the valence electrons: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n-US" dirty="0"/>
              <a:t>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r>
              <a:rPr lang="en-US" dirty="0"/>
              <a:t>3s</a:t>
            </a:r>
            <a:r>
              <a:rPr lang="en-US" baseline="30000" dirty="0"/>
              <a:t>2</a:t>
            </a:r>
            <a:r>
              <a:rPr lang="en-US" dirty="0"/>
              <a:t>3p</a:t>
            </a:r>
            <a:r>
              <a:rPr lang="en-US" baseline="30000" dirty="0"/>
              <a:t>5</a:t>
            </a:r>
          </a:p>
          <a:p>
            <a:pPr marL="0" indent="0" algn="ctr" eaLnBrk="1" hangingPunct="1">
              <a:buFont typeface="Arial" charset="0"/>
              <a:buNone/>
              <a:defRPr/>
            </a:pPr>
            <a:endParaRPr lang="en-US" baseline="30000" dirty="0"/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457200" indent="-457200" eaLnBrk="1" hangingPunct="1">
              <a:buFont typeface="Arial" charset="0"/>
              <a:buAutoNum type="arabicPeriod"/>
              <a:defRPr/>
            </a:pPr>
            <a:r>
              <a:rPr lang="en-US" dirty="0"/>
              <a:t>Find the highest energy level. </a:t>
            </a:r>
            <a:endParaRPr lang="en-US" dirty="0">
              <a:solidFill>
                <a:srgbClr val="FF0000"/>
              </a:solidFill>
            </a:endParaRPr>
          </a:p>
          <a:p>
            <a:pPr marL="457200" indent="-457200" eaLnBrk="1" hangingPunct="1">
              <a:buFont typeface="Arial" charset="0"/>
              <a:buAutoNum type="arabicPeriod"/>
              <a:defRPr/>
            </a:pPr>
            <a:r>
              <a:rPr lang="en-US" dirty="0"/>
              <a:t>Count the electrons associated with that energy level.</a:t>
            </a:r>
            <a:endParaRPr lang="en-US" dirty="0">
              <a:solidFill>
                <a:srgbClr val="FF0000"/>
              </a:solidFill>
            </a:endParaRPr>
          </a:p>
          <a:p>
            <a:pPr marL="457200" indent="-457200" eaLnBrk="1" hangingPunct="1">
              <a:buFont typeface="Arial" charset="0"/>
              <a:buAutoNum type="arabicPeriod"/>
              <a:defRPr/>
            </a:pPr>
            <a:r>
              <a:rPr lang="en-US" dirty="0"/>
              <a:t>So this element has </a:t>
            </a:r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dirty="0"/>
              <a:t> valence electrons (What is its name?).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3453825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1" y="3453824"/>
            <a:ext cx="1479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 + 5 =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38862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954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400" b="1" dirty="0"/>
              <a:t>ELECTRON CONFIGURATION: 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IONS</a:t>
            </a:r>
            <a:endParaRPr lang="en-US" sz="4400" b="1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For atoms that occur as ions, the electron configuration can also be written.</a:t>
            </a:r>
          </a:p>
          <a:p>
            <a:pPr eaLnBrk="1" hangingPunct="1"/>
            <a:r>
              <a:rPr lang="en-US" altLang="en-US" sz="3200" dirty="0"/>
              <a:t>First, write the </a:t>
            </a:r>
            <a:r>
              <a:rPr lang="en-US" altLang="en-US" sz="3200" b="1" dirty="0">
                <a:solidFill>
                  <a:srgbClr val="FF0000"/>
                </a:solidFill>
              </a:rPr>
              <a:t>regular</a:t>
            </a:r>
            <a:r>
              <a:rPr lang="en-US" altLang="en-US" sz="3200" dirty="0"/>
              <a:t> electron configuration for the element.</a:t>
            </a:r>
          </a:p>
          <a:p>
            <a:pPr eaLnBrk="1" hangingPunct="1"/>
            <a:r>
              <a:rPr lang="en-US" altLang="en-US" sz="3200" dirty="0"/>
              <a:t>If the ion is positive, </a:t>
            </a:r>
            <a:r>
              <a:rPr lang="en-US" altLang="en-US" sz="3200" b="1" dirty="0">
                <a:solidFill>
                  <a:srgbClr val="FF0000"/>
                </a:solidFill>
              </a:rPr>
              <a:t>take away </a:t>
            </a:r>
            <a:r>
              <a:rPr lang="en-US" altLang="en-US" sz="3200" dirty="0"/>
              <a:t>electrons.  </a:t>
            </a:r>
          </a:p>
          <a:p>
            <a:pPr eaLnBrk="1" hangingPunct="1"/>
            <a:r>
              <a:rPr lang="en-US" altLang="en-US" sz="3200" dirty="0"/>
              <a:t>If the ion is negative, </a:t>
            </a:r>
            <a:r>
              <a:rPr lang="en-US" altLang="en-US" sz="3200" b="1" dirty="0">
                <a:solidFill>
                  <a:srgbClr val="FF0000"/>
                </a:solidFill>
              </a:rPr>
              <a:t>add</a:t>
            </a:r>
            <a:r>
              <a:rPr lang="en-US" altLang="en-US" sz="3200" dirty="0"/>
              <a:t> electrons to the highest partially filled energy level.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Na  	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	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Na</a:t>
            </a:r>
            <a:r>
              <a:rPr lang="en-US" baseline="30000" dirty="0"/>
              <a:t>+1	</a:t>
            </a:r>
            <a:r>
              <a:rPr lang="en-US" dirty="0"/>
              <a:t> 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		</a:t>
            </a:r>
            <a:r>
              <a:rPr lang="en-US" dirty="0"/>
              <a:t> 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F	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baseline="30000" dirty="0"/>
              <a:t>	</a:t>
            </a: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F</a:t>
            </a:r>
            <a:r>
              <a:rPr lang="en-US" baseline="30000" dirty="0"/>
              <a:t>-1</a:t>
            </a:r>
            <a:r>
              <a:rPr lang="en-US" dirty="0"/>
              <a:t>	 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 </a:t>
            </a:r>
            <a:r>
              <a:rPr lang="en-US" dirty="0"/>
              <a:t>		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Al	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Al</a:t>
            </a:r>
            <a:r>
              <a:rPr lang="en-US" baseline="30000" dirty="0"/>
              <a:t>+3</a:t>
            </a:r>
            <a:r>
              <a:rPr lang="en-US" dirty="0"/>
              <a:t> 	 1s</a:t>
            </a:r>
            <a:r>
              <a:rPr lang="en-US" baseline="30000" dirty="0"/>
              <a:t>2</a:t>
            </a:r>
            <a:r>
              <a:rPr lang="en-US" dirty="0"/>
              <a:t>2s</a:t>
            </a:r>
            <a:r>
              <a:rPr lang="en-US" baseline="30000" dirty="0"/>
              <a:t>2</a:t>
            </a:r>
            <a:r>
              <a:rPr lang="en-US" dirty="0"/>
              <a:t>2p</a:t>
            </a:r>
            <a:r>
              <a:rPr lang="en-US" baseline="30000" dirty="0"/>
              <a:t>6</a:t>
            </a: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 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H	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H</a:t>
            </a:r>
            <a:r>
              <a:rPr lang="en-US" baseline="30000" dirty="0"/>
              <a:t>-1	</a:t>
            </a:r>
            <a:r>
              <a:rPr lang="en-US" dirty="0"/>
              <a:t>1s</a:t>
            </a:r>
            <a:r>
              <a:rPr lang="en-US" baseline="30000" dirty="0"/>
              <a:t>2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ELECTRON DOT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To write an electron dot diagram, follow these steps:</a:t>
            </a:r>
          </a:p>
          <a:p>
            <a:pPr marL="457200" indent="-457200" eaLnBrk="1" hangingPunct="1">
              <a:buFont typeface="Arial" charset="0"/>
              <a:buAutoNum type="arabicPeriod"/>
              <a:defRPr/>
            </a:pPr>
            <a:r>
              <a:rPr lang="en-US" dirty="0"/>
              <a:t>Write the </a:t>
            </a:r>
            <a:r>
              <a:rPr lang="en-US" b="1" dirty="0">
                <a:solidFill>
                  <a:srgbClr val="FF0000"/>
                </a:solidFill>
              </a:rPr>
              <a:t>symbol</a:t>
            </a:r>
            <a:r>
              <a:rPr lang="en-US" dirty="0"/>
              <a:t> for the element (symbolizes the nucleus and all inner energy levels).</a:t>
            </a:r>
          </a:p>
          <a:p>
            <a:pPr marL="457200" indent="-457200" eaLnBrk="1" hangingPunct="1">
              <a:buFont typeface="Arial" charset="0"/>
              <a:buAutoNum type="arabicPeriod"/>
              <a:defRPr/>
            </a:pPr>
            <a:r>
              <a:rPr lang="en-US" dirty="0"/>
              <a:t>Write the electron configuration for the element.  Select the electrons in the </a:t>
            </a:r>
            <a:r>
              <a:rPr lang="en-US" b="1" dirty="0">
                <a:solidFill>
                  <a:srgbClr val="FF0000"/>
                </a:solidFill>
              </a:rPr>
              <a:t>outermost</a:t>
            </a:r>
            <a:r>
              <a:rPr lang="en-US" dirty="0"/>
              <a:t> energy level.  Use the </a:t>
            </a:r>
            <a:r>
              <a:rPr lang="en-US" b="1" dirty="0">
                <a:solidFill>
                  <a:srgbClr val="FF0000"/>
                </a:solidFill>
              </a:rPr>
              <a:t>HIGHEST</a:t>
            </a:r>
            <a:r>
              <a:rPr lang="en-US" dirty="0"/>
              <a:t> energy level number.</a:t>
            </a:r>
          </a:p>
          <a:p>
            <a:pPr marL="457200" indent="-457200" eaLnBrk="1" hangingPunct="1">
              <a:buFont typeface="Arial" charset="0"/>
              <a:buAutoNum type="arabicPeriod"/>
              <a:defRPr/>
            </a:pPr>
            <a:r>
              <a:rPr lang="en-US" dirty="0"/>
              <a:t>Each side of the symbol represents an orbital.  Draw the dots on the appropriate </a:t>
            </a:r>
            <a:r>
              <a:rPr lang="en-US" b="1" dirty="0">
                <a:solidFill>
                  <a:srgbClr val="FF0000"/>
                </a:solidFill>
              </a:rPr>
              <a:t>sides</a:t>
            </a:r>
            <a:r>
              <a:rPr lang="en-US" dirty="0"/>
              <a:t> to represent the electrons in that orbital.  It is important to remember which electrons are </a:t>
            </a:r>
            <a:r>
              <a:rPr lang="en-US" b="1" dirty="0">
                <a:solidFill>
                  <a:srgbClr val="FF0000"/>
                </a:solidFill>
              </a:rPr>
              <a:t>paired</a:t>
            </a:r>
            <a:r>
              <a:rPr lang="en-US" dirty="0"/>
              <a:t> and which are not.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ELECTRON DOT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1752600"/>
            <a:ext cx="990600" cy="33528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sz="2800" dirty="0"/>
              <a:t>s  </a:t>
            </a:r>
            <a:r>
              <a:rPr lang="en-US" sz="2800" dirty="0" err="1"/>
              <a:t>s</a:t>
            </a:r>
            <a:endParaRPr lang="en-US" sz="2800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sz="7200" dirty="0"/>
              <a:t>X</a:t>
            </a:r>
            <a:r>
              <a:rPr lang="en-US" sz="2800" dirty="0"/>
              <a:t>     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sz="2800" dirty="0"/>
              <a:t>p  p</a:t>
            </a:r>
            <a:endParaRPr lang="en-US" sz="7200" dirty="0"/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4926013" y="3352800"/>
            <a:ext cx="1143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/>
              <a:t>p</a:t>
            </a:r>
          </a:p>
          <a:p>
            <a:pPr eaLnBrk="1" hangingPunct="1"/>
            <a:r>
              <a:rPr lang="en-US" altLang="en-US" sz="2800"/>
              <a:t>p</a:t>
            </a: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3276600" y="3387725"/>
            <a:ext cx="7048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/>
              <a:t>p</a:t>
            </a:r>
          </a:p>
          <a:p>
            <a:pPr eaLnBrk="1" hangingPunct="1"/>
            <a:r>
              <a:rPr lang="en-US" altLang="en-US" sz="2800"/>
              <a:t>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Sodium    		   		</a:t>
            </a:r>
            <a:endParaRPr lang="en-US" dirty="0" smtClean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valence </a:t>
            </a:r>
            <a:r>
              <a:rPr lang="en-US" dirty="0"/>
              <a:t>electrons:  			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		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Silicon					</a:t>
            </a:r>
            <a:endParaRPr lang="en-US" dirty="0" smtClean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valence </a:t>
            </a:r>
            <a:r>
              <a:rPr lang="en-US" dirty="0"/>
              <a:t>electrons:  		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Magnesium  				</a:t>
            </a:r>
            <a:endParaRPr lang="en-US" dirty="0" smtClean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valence </a:t>
            </a:r>
            <a:r>
              <a:rPr lang="en-US" dirty="0"/>
              <a:t>electrons:  		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			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/>
              <a:t>Chlorine 				</a:t>
            </a:r>
            <a:endParaRPr lang="en-US" dirty="0" smtClean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valence </a:t>
            </a:r>
            <a:r>
              <a:rPr lang="en-US" dirty="0"/>
              <a:t>electrons:  		 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Valence, Ion, and Electron Dot Practice – </a:t>
            </a:r>
            <a:r>
              <a:rPr lang="en-US"/>
              <a:t>due tomorrow.</a:t>
            </a:r>
          </a:p>
        </p:txBody>
      </p:sp>
    </p:spTree>
    <p:extLst>
      <p:ext uri="{BB962C8B-B14F-4D97-AF65-F5344CB8AC3E}">
        <p14:creationId xmlns:p14="http://schemas.microsoft.com/office/powerpoint/2010/main" val="365556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1906</TotalTime>
  <Words>256</Words>
  <Application>Microsoft Office PowerPoint</Application>
  <PresentationFormat>On-screen Show (4:3)</PresentationFormat>
  <Paragraphs>69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Clarity</vt:lpstr>
      <vt:lpstr>DO NOW</vt:lpstr>
      <vt:lpstr>VALENCE ELECTRONS</vt:lpstr>
      <vt:lpstr>ELECTRON CONFIGURATION:  IONS</vt:lpstr>
      <vt:lpstr>EXAMPLES</vt:lpstr>
      <vt:lpstr>ELECTRON DOT DIAGRAMS</vt:lpstr>
      <vt:lpstr>ELECTRON DOT DIAGRAMS</vt:lpstr>
      <vt:lpstr>PRACTICE</vt:lpstr>
      <vt:lpstr>TO DO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 Configuration</dc:title>
  <dc:creator>Nancy Brim</dc:creator>
  <cp:lastModifiedBy>JCBOE</cp:lastModifiedBy>
  <cp:revision>20</cp:revision>
  <dcterms:created xsi:type="dcterms:W3CDTF">2011-09-13T17:07:11Z</dcterms:created>
  <dcterms:modified xsi:type="dcterms:W3CDTF">2016-09-14T12:56:02Z</dcterms:modified>
</cp:coreProperties>
</file>