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6" r:id="rId1"/>
  </p:sldMasterIdLst>
  <p:notesMasterIdLst>
    <p:notesMasterId r:id="rId37"/>
  </p:notesMasterIdLst>
  <p:handoutMasterIdLst>
    <p:handoutMasterId r:id="rId38"/>
  </p:handoutMasterIdLst>
  <p:sldIdLst>
    <p:sldId id="600" r:id="rId2"/>
    <p:sldId id="614" r:id="rId3"/>
    <p:sldId id="612" r:id="rId4"/>
    <p:sldId id="613" r:id="rId5"/>
    <p:sldId id="579" r:id="rId6"/>
    <p:sldId id="256" r:id="rId7"/>
    <p:sldId id="583" r:id="rId8"/>
    <p:sldId id="331" r:id="rId9"/>
    <p:sldId id="606" r:id="rId10"/>
    <p:sldId id="269" r:id="rId11"/>
    <p:sldId id="604" r:id="rId12"/>
    <p:sldId id="605" r:id="rId13"/>
    <p:sldId id="537" r:id="rId14"/>
    <p:sldId id="601" r:id="rId15"/>
    <p:sldId id="602" r:id="rId16"/>
    <p:sldId id="584" r:id="rId17"/>
    <p:sldId id="585" r:id="rId18"/>
    <p:sldId id="586" r:id="rId19"/>
    <p:sldId id="587" r:id="rId20"/>
    <p:sldId id="588" r:id="rId21"/>
    <p:sldId id="589" r:id="rId22"/>
    <p:sldId id="590" r:id="rId23"/>
    <p:sldId id="591" r:id="rId24"/>
    <p:sldId id="592" r:id="rId25"/>
    <p:sldId id="594" r:id="rId26"/>
    <p:sldId id="595" r:id="rId27"/>
    <p:sldId id="596" r:id="rId28"/>
    <p:sldId id="597" r:id="rId29"/>
    <p:sldId id="599" r:id="rId30"/>
    <p:sldId id="607" r:id="rId31"/>
    <p:sldId id="608" r:id="rId32"/>
    <p:sldId id="603" r:id="rId33"/>
    <p:sldId id="609" r:id="rId34"/>
    <p:sldId id="610" r:id="rId35"/>
    <p:sldId id="611" r:id="rId36"/>
  </p:sldIdLst>
  <p:sldSz cx="9144000" cy="6858000" type="screen4x3"/>
  <p:notesSz cx="6858000" cy="9117013"/>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5pPr>
    <a:lvl6pPr marL="2286000" algn="l" defTabSz="457200" rtl="0" eaLnBrk="1" latinLnBrk="0" hangingPunct="1">
      <a:defRPr sz="2400" kern="1200">
        <a:solidFill>
          <a:schemeClr val="tx1"/>
        </a:solidFill>
        <a:latin typeface="Times New Roman" charset="0"/>
        <a:ea typeface="ＭＳ Ｐゴシック" charset="0"/>
        <a:cs typeface="+mn-cs"/>
      </a:defRPr>
    </a:lvl6pPr>
    <a:lvl7pPr marL="2743200" algn="l" defTabSz="457200" rtl="0" eaLnBrk="1" latinLnBrk="0" hangingPunct="1">
      <a:defRPr sz="2400" kern="1200">
        <a:solidFill>
          <a:schemeClr val="tx1"/>
        </a:solidFill>
        <a:latin typeface="Times New Roman" charset="0"/>
        <a:ea typeface="ＭＳ Ｐゴシック" charset="0"/>
        <a:cs typeface="+mn-cs"/>
      </a:defRPr>
    </a:lvl7pPr>
    <a:lvl8pPr marL="3200400" algn="l" defTabSz="457200" rtl="0" eaLnBrk="1" latinLnBrk="0" hangingPunct="1">
      <a:defRPr sz="2400" kern="1200">
        <a:solidFill>
          <a:schemeClr val="tx1"/>
        </a:solidFill>
        <a:latin typeface="Times New Roman" charset="0"/>
        <a:ea typeface="ＭＳ Ｐゴシック" charset="0"/>
        <a:cs typeface="+mn-cs"/>
      </a:defRPr>
    </a:lvl8pPr>
    <a:lvl9pPr marL="3657600" algn="l" defTabSz="457200" rtl="0" eaLnBrk="1" latinLnBrk="0" hangingPunct="1">
      <a:defRPr sz="2400" kern="1200">
        <a:solidFill>
          <a:schemeClr val="tx1"/>
        </a:solidFill>
        <a:latin typeface="Times New Roman" charset="0"/>
        <a:ea typeface="ＭＳ Ｐゴシック" charset="0"/>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72">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a:srgbClr val="66FF33"/>
    <a:srgbClr val="8EFF6B"/>
    <a:srgbClr val="99FF66"/>
    <a:srgbClr val="000000"/>
    <a:srgbClr val="F7FFF7"/>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73" autoAdjust="0"/>
    <p:restoredTop sz="90929" autoAdjust="0"/>
  </p:normalViewPr>
  <p:slideViewPr>
    <p:cSldViewPr>
      <p:cViewPr varScale="1">
        <p:scale>
          <a:sx n="50" d="100"/>
          <a:sy n="50" d="100"/>
        </p:scale>
        <p:origin x="-108" y="-174"/>
      </p:cViewPr>
      <p:guideLst>
        <p:guide orient="horz" pos="2160"/>
        <p:guide pos="2880"/>
      </p:guideLst>
    </p:cSldViewPr>
  </p:slideViewPr>
  <p:outlineViewPr>
    <p:cViewPr>
      <p:scale>
        <a:sx n="33" d="100"/>
        <a:sy n="33" d="100"/>
      </p:scale>
      <p:origin x="0" y="-90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3" d="100"/>
          <a:sy n="43" d="100"/>
        </p:scale>
        <p:origin x="-1422" y="-84"/>
      </p:cViewPr>
      <p:guideLst>
        <p:guide orient="horz" pos="2872"/>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hdr" sz="quarte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34499" name="Rectangle 3"/>
          <p:cNvSpPr>
            <a:spLocks noGrp="1" noChangeArrowheads="1"/>
          </p:cNvSpPr>
          <p:nvPr>
            <p:ph type="dt" sz="quarter" idx="1"/>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34500" name="Rectangle 4"/>
          <p:cNvSpPr>
            <a:spLocks noGrp="1" noChangeArrowheads="1"/>
          </p:cNvSpPr>
          <p:nvPr>
            <p:ph type="ftr" sz="quarter" idx="2"/>
          </p:nvPr>
        </p:nvSpPr>
        <p:spPr bwMode="auto">
          <a:xfrm>
            <a:off x="0" y="86614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34501" name="Rectangle 5"/>
          <p:cNvSpPr>
            <a:spLocks noGrp="1" noChangeArrowheads="1"/>
          </p:cNvSpPr>
          <p:nvPr>
            <p:ph type="sldNum" sz="quarter" idx="3"/>
          </p:nvPr>
        </p:nvSpPr>
        <p:spPr bwMode="auto">
          <a:xfrm>
            <a:off x="3886200" y="86614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EC6E34AF-D3E1-6C43-9D78-ADA810CF9670}" type="slidenum">
              <a:rPr lang="en-US"/>
              <a:pPr/>
              <a:t>‹#›</a:t>
            </a:fld>
            <a:endParaRPr lang="en-US"/>
          </a:p>
        </p:txBody>
      </p:sp>
    </p:spTree>
    <p:extLst>
      <p:ext uri="{BB962C8B-B14F-4D97-AF65-F5344CB8AC3E}">
        <p14:creationId xmlns:p14="http://schemas.microsoft.com/office/powerpoint/2010/main" val="4170975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1026"/>
          <p:cNvSpPr>
            <a:spLocks noGrp="1" noChangeArrowheads="1"/>
          </p:cNvSpPr>
          <p:nvPr>
            <p:ph type="hdr" sz="quarte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2771" name="Rectangle 1027"/>
          <p:cNvSpPr>
            <a:spLocks noGrp="1" noChangeArrowheads="1"/>
          </p:cNvSpPr>
          <p:nvPr>
            <p:ph type="dt" idx="1"/>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2772" name="Rectangle 1028"/>
          <p:cNvSpPr>
            <a:spLocks noGrp="1" noRot="1" noChangeAspect="1" noChangeArrowheads="1" noTextEdit="1"/>
          </p:cNvSpPr>
          <p:nvPr>
            <p:ph type="sldImg" idx="2"/>
          </p:nvPr>
        </p:nvSpPr>
        <p:spPr bwMode="auto">
          <a:xfrm>
            <a:off x="1150938" y="684213"/>
            <a:ext cx="4557712" cy="34178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2773" name="Rectangle 1029"/>
          <p:cNvSpPr>
            <a:spLocks noGrp="1" noChangeArrowheads="1"/>
          </p:cNvSpPr>
          <p:nvPr>
            <p:ph type="body" sz="quarter" idx="3"/>
          </p:nvPr>
        </p:nvSpPr>
        <p:spPr bwMode="auto">
          <a:xfrm>
            <a:off x="914400" y="4330700"/>
            <a:ext cx="5029200" cy="410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774" name="Rectangle 1030"/>
          <p:cNvSpPr>
            <a:spLocks noGrp="1" noChangeArrowheads="1"/>
          </p:cNvSpPr>
          <p:nvPr>
            <p:ph type="ftr" sz="quarter" idx="4"/>
          </p:nvPr>
        </p:nvSpPr>
        <p:spPr bwMode="auto">
          <a:xfrm>
            <a:off x="0" y="86614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2775" name="Rectangle 1031"/>
          <p:cNvSpPr>
            <a:spLocks noGrp="1" noChangeArrowheads="1"/>
          </p:cNvSpPr>
          <p:nvPr>
            <p:ph type="sldNum" sz="quarter" idx="5"/>
          </p:nvPr>
        </p:nvSpPr>
        <p:spPr bwMode="auto">
          <a:xfrm>
            <a:off x="3886200" y="86614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2C0C4B94-6EFB-1B4B-86B2-6FB33AB65701}" type="slidenum">
              <a:rPr lang="en-US"/>
              <a:pPr/>
              <a:t>‹#›</a:t>
            </a:fld>
            <a:endParaRPr lang="en-US"/>
          </a:p>
        </p:txBody>
      </p:sp>
    </p:spTree>
    <p:extLst>
      <p:ext uri="{BB962C8B-B14F-4D97-AF65-F5344CB8AC3E}">
        <p14:creationId xmlns:p14="http://schemas.microsoft.com/office/powerpoint/2010/main" val="2112660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8786E0-1A72-3742-88C6-164B8C2C01C4}" type="slidenum">
              <a:rPr lang="en-US"/>
              <a:pPr/>
              <a:t>7</a:t>
            </a:fld>
            <a:endParaRPr lang="en-US"/>
          </a:p>
        </p:txBody>
      </p:sp>
      <p:sp>
        <p:nvSpPr>
          <p:cNvPr id="29698" name="Rectangle 2"/>
          <p:cNvSpPr>
            <a:spLocks noGrp="1" noRot="1" noChangeAspect="1" noChangeArrowheads="1" noTextEdit="1"/>
          </p:cNvSpPr>
          <p:nvPr>
            <p:ph type="sldImg"/>
          </p:nvPr>
        </p:nvSpPr>
        <p:spPr bwMode="auto">
          <a:xfrm>
            <a:off x="1150938" y="684213"/>
            <a:ext cx="4556125" cy="3417887"/>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29699" name="Rectangle 3"/>
          <p:cNvSpPr>
            <a:spLocks noGrp="1" noChangeArrowheads="1"/>
          </p:cNvSpPr>
          <p:nvPr>
            <p:ph type="body" idx="1"/>
          </p:nvPr>
        </p:nvSpPr>
        <p:spPr bwMode="auto">
          <a:xfrm>
            <a:off x="685800" y="4330581"/>
            <a:ext cx="5486400" cy="4102656"/>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870AEFB-7DD4-3848-AD59-26D282E38CCF}" type="slidenum">
              <a:rPr lang="en-US"/>
              <a:pPr/>
              <a:t>10</a:t>
            </a:fld>
            <a:endParaRPr lang="en-US"/>
          </a:p>
        </p:txBody>
      </p:sp>
      <p:sp>
        <p:nvSpPr>
          <p:cNvPr id="3379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6E2D2B3B-882E-40F3-A32F-6DD516915044}" type="slidenum">
              <a:rPr lang="en-US" smtClean="0"/>
              <a:pPr/>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6263FE-78F8-C545-9DDF-A16EB94EFD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C2D77-ACF6-DB45-B304-0190096FAA41}"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8CAB91-6241-DE4E-B2FC-11AC18A299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3499D2-92BD-024E-84A6-9EEC1C35FC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063F86-B487-884B-961A-B6CC60BA29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1489DD-FE67-DC4B-AAE9-95853498B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5E69E4EC-74F4-7249-8C47-DED06464C142}"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7350B-DEB5-E348-AD0A-B9351A284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DA0D7F-ABA2-194A-91C8-8FDA7A3250C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2C91C08D-9B4C-C949-A577-8ECA83B7E015}"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file:///\\LCHSNOV2\SYS\APES%20Powerpoint\water\pollution\isis.csuhayward.edu\alss\Geography\%20mlee\geog4350\4350c4f01.pp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youtube.com/watch?v=9z14l51ISwg" TargetMode="Externa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file:///\\LCHSNOV2\SYS\APES%20Powerpoint\water\pollution\isis.csuhayward.edu\alss\Geography\%20mlee\geog4350\4350c4f01.ppt"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youtube.com/watch?v=A2FmNrEmow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DO NOW</a:t>
            </a:r>
          </a:p>
        </p:txBody>
      </p:sp>
      <p:sp>
        <p:nvSpPr>
          <p:cNvPr id="3" name="Content Placeholder 2"/>
          <p:cNvSpPr>
            <a:spLocks noGrp="1"/>
          </p:cNvSpPr>
          <p:nvPr>
            <p:ph idx="1"/>
          </p:nvPr>
        </p:nvSpPr>
        <p:spPr/>
        <p:txBody>
          <a:bodyPr>
            <a:normAutofit/>
          </a:bodyPr>
          <a:lstStyle/>
          <a:p>
            <a:r>
              <a:rPr lang="en-US" sz="2800" dirty="0"/>
              <a:t>Pick up </a:t>
            </a:r>
            <a:r>
              <a:rPr lang="en-US" sz="2800" dirty="0" smtClean="0"/>
              <a:t>notes, small white paper, </a:t>
            </a:r>
            <a:r>
              <a:rPr lang="en-US" sz="2800" dirty="0"/>
              <a:t>and Review #33.</a:t>
            </a:r>
          </a:p>
          <a:p>
            <a:r>
              <a:rPr lang="en-US" sz="2800" dirty="0"/>
              <a:t>Turn in Review #32.</a:t>
            </a:r>
          </a:p>
        </p:txBody>
      </p:sp>
    </p:spTree>
    <p:extLst>
      <p:ext uri="{BB962C8B-B14F-4D97-AF65-F5344CB8AC3E}">
        <p14:creationId xmlns:p14="http://schemas.microsoft.com/office/powerpoint/2010/main" val="3639832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SMALL WHITE PAPER</a:t>
            </a:r>
            <a:endParaRPr lang="en-US" sz="4400" b="1" dirty="0"/>
          </a:p>
        </p:txBody>
      </p:sp>
      <p:sp>
        <p:nvSpPr>
          <p:cNvPr id="3" name="Content Placeholder 2"/>
          <p:cNvSpPr>
            <a:spLocks noGrp="1"/>
          </p:cNvSpPr>
          <p:nvPr>
            <p:ph idx="1"/>
          </p:nvPr>
        </p:nvSpPr>
        <p:spPr/>
        <p:txBody>
          <a:bodyPr/>
          <a:lstStyle/>
          <a:p>
            <a:r>
              <a:rPr lang="en-US" dirty="0" smtClean="0"/>
              <a:t>Write your name (LEGIBLY!)</a:t>
            </a:r>
          </a:p>
          <a:p>
            <a:r>
              <a:rPr lang="en-US" dirty="0" smtClean="0"/>
              <a:t>Write your math class (Foundations, Algebra I, Geometry, </a:t>
            </a:r>
            <a:r>
              <a:rPr lang="en-US" smtClean="0"/>
              <a:t>etc.)</a:t>
            </a:r>
            <a:endParaRPr lang="en-US" dirty="0" smtClean="0"/>
          </a:p>
          <a:p>
            <a:r>
              <a:rPr lang="en-US" dirty="0" smtClean="0"/>
              <a:t>Pass it to the front.</a:t>
            </a:r>
            <a:endParaRPr lang="en-US" dirty="0"/>
          </a:p>
        </p:txBody>
      </p:sp>
    </p:spTree>
    <p:extLst>
      <p:ext uri="{BB962C8B-B14F-4D97-AF65-F5344CB8AC3E}">
        <p14:creationId xmlns:p14="http://schemas.microsoft.com/office/powerpoint/2010/main" val="23871110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 #30</a:t>
            </a:r>
          </a:p>
        </p:txBody>
      </p:sp>
      <p:pic>
        <p:nvPicPr>
          <p:cNvPr id="5" name="Content Placeholder 4"/>
          <p:cNvPicPr>
            <a:picLocks noGrp="1" noChangeAspect="1"/>
          </p:cNvPicPr>
          <p:nvPr>
            <p:ph sz="quarter" idx="2"/>
          </p:nvPr>
        </p:nvPicPr>
        <p:blipFill>
          <a:blip r:embed="rId2"/>
          <a:stretch>
            <a:fillRect/>
          </a:stretch>
        </p:blipFill>
        <p:spPr>
          <a:xfrm>
            <a:off x="838200" y="1981200"/>
            <a:ext cx="7816850" cy="2300387"/>
          </a:xfrm>
          <a:prstGeom prst="rect">
            <a:avLst/>
          </a:prstGeom>
        </p:spPr>
      </p:pic>
    </p:spTree>
    <p:extLst>
      <p:ext uri="{BB962C8B-B14F-4D97-AF65-F5344CB8AC3E}">
        <p14:creationId xmlns:p14="http://schemas.microsoft.com/office/powerpoint/2010/main" val="581130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 #30</a:t>
            </a:r>
          </a:p>
        </p:txBody>
      </p:sp>
      <p:pic>
        <p:nvPicPr>
          <p:cNvPr id="6" name="Content Placeholder 5"/>
          <p:cNvPicPr>
            <a:picLocks noGrp="1" noChangeAspect="1"/>
          </p:cNvPicPr>
          <p:nvPr>
            <p:ph sz="quarter" idx="2"/>
          </p:nvPr>
        </p:nvPicPr>
        <p:blipFill>
          <a:blip r:embed="rId2"/>
          <a:stretch>
            <a:fillRect/>
          </a:stretch>
        </p:blipFill>
        <p:spPr>
          <a:xfrm>
            <a:off x="762000" y="2286000"/>
            <a:ext cx="7588250" cy="2192161"/>
          </a:xfrm>
          <a:prstGeom prst="rect">
            <a:avLst/>
          </a:prstGeom>
        </p:spPr>
      </p:pic>
    </p:spTree>
    <p:extLst>
      <p:ext uri="{BB962C8B-B14F-4D97-AF65-F5344CB8AC3E}">
        <p14:creationId xmlns:p14="http://schemas.microsoft.com/office/powerpoint/2010/main" val="307418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a:t>
            </a:r>
          </a:p>
        </p:txBody>
      </p:sp>
      <p:sp>
        <p:nvSpPr>
          <p:cNvPr id="3" name="Content Placeholder 2"/>
          <p:cNvSpPr>
            <a:spLocks noGrp="1"/>
          </p:cNvSpPr>
          <p:nvPr>
            <p:ph idx="1"/>
          </p:nvPr>
        </p:nvSpPr>
        <p:spPr>
          <a:xfrm>
            <a:off x="457200" y="2057400"/>
            <a:ext cx="4343400" cy="4495800"/>
          </a:xfrm>
        </p:spPr>
        <p:txBody>
          <a:bodyPr>
            <a:normAutofit/>
          </a:bodyPr>
          <a:lstStyle/>
          <a:p>
            <a:pPr indent="-342900">
              <a:buFont typeface="Wingdings" panose="05000000000000000000" pitchFamily="2" charset="2"/>
              <a:buChar char="Ø"/>
            </a:pPr>
            <a:r>
              <a:rPr lang="en-US" sz="2800" dirty="0"/>
              <a:t>What are some of the advantages of building dams?</a:t>
            </a:r>
          </a:p>
          <a:p>
            <a:pPr marL="0" indent="0">
              <a:buNone/>
            </a:pPr>
            <a:endParaRPr lang="en-US" sz="2800" dirty="0"/>
          </a:p>
          <a:p>
            <a:pPr indent="-342900">
              <a:buFont typeface="Wingdings" panose="05000000000000000000" pitchFamily="2" charset="2"/>
              <a:buChar char="Ø"/>
            </a:pPr>
            <a:r>
              <a:rPr lang="en-US" sz="2800" dirty="0"/>
              <a:t>What are some of the disadvantages?</a:t>
            </a:r>
          </a:p>
        </p:txBody>
      </p:sp>
      <p:pic>
        <p:nvPicPr>
          <p:cNvPr id="6" name="Picture 2" descr="1413b"/>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0589" y="2362200"/>
            <a:ext cx="3536993" cy="317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29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2052" name="Rectangle 4"/>
          <p:cNvSpPr>
            <a:spLocks noChangeArrowheads="1"/>
          </p:cNvSpPr>
          <p:nvPr/>
        </p:nvSpPr>
        <p:spPr bwMode="auto">
          <a:xfrm>
            <a:off x="381000" y="685800"/>
            <a:ext cx="61722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r>
              <a:rPr lang="en-US" sz="4800" dirty="0">
                <a:solidFill>
                  <a:schemeClr val="accent1">
                    <a:lumMod val="75000"/>
                  </a:schemeClr>
                </a:solidFill>
                <a:effectLst>
                  <a:outerShdw blurRad="38100" dist="38100" dir="2700000" algn="tl">
                    <a:srgbClr val="000000"/>
                  </a:outerShdw>
                </a:effectLst>
              </a:rPr>
              <a:t>WATER POLLUTION </a:t>
            </a:r>
          </a:p>
          <a:p>
            <a:r>
              <a:rPr lang="en-US" sz="4800" dirty="0">
                <a:solidFill>
                  <a:schemeClr val="accent1">
                    <a:lumMod val="75000"/>
                  </a:schemeClr>
                </a:solidFill>
                <a:effectLst>
                  <a:outerShdw blurRad="38100" dist="38100" dir="2700000" algn="tl">
                    <a:srgbClr val="000000"/>
                  </a:outerShdw>
                </a:effectLst>
              </a:rPr>
              <a:t>AND TREATMENT</a:t>
            </a:r>
          </a:p>
        </p:txBody>
      </p:sp>
      <p:sp>
        <p:nvSpPr>
          <p:cNvPr id="2053" name="Rectangle 5"/>
          <p:cNvSpPr>
            <a:spLocks noChangeArrowheads="1"/>
          </p:cNvSpPr>
          <p:nvPr/>
        </p:nvSpPr>
        <p:spPr bwMode="auto">
          <a:xfrm>
            <a:off x="533400" y="3200400"/>
            <a:ext cx="6629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US" sz="1600" b="1" dirty="0"/>
              <a:t>SES6. Students will explain how life on Earth responds to and shapes Earth systems. </a:t>
            </a:r>
            <a:endParaRPr lang="en-US" sz="1600" dirty="0"/>
          </a:p>
          <a:p>
            <a:r>
              <a:rPr lang="en-US" sz="1600" dirty="0"/>
              <a:t>a. Relate the nature and distribution of life on Earth, including humans, to the chemistry and availability of water. </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24600" y="685800"/>
            <a:ext cx="2362200" cy="19999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68263"/>
            <a:ext cx="8763000" cy="1455737"/>
          </a:xfrm>
        </p:spPr>
        <p:txBody>
          <a:bodyPr>
            <a:normAutofit/>
          </a:bodyPr>
          <a:lstStyle/>
          <a:p>
            <a:r>
              <a:rPr lang="en-US" sz="4800" b="1" dirty="0"/>
              <a:t>Water Pollution</a:t>
            </a:r>
          </a:p>
        </p:txBody>
      </p:sp>
      <p:sp>
        <p:nvSpPr>
          <p:cNvPr id="28675" name="Rectangle 3"/>
          <p:cNvSpPr>
            <a:spLocks noGrp="1" noChangeArrowheads="1"/>
          </p:cNvSpPr>
          <p:nvPr>
            <p:ph type="body" idx="1"/>
          </p:nvPr>
        </p:nvSpPr>
        <p:spPr>
          <a:xfrm>
            <a:off x="228601" y="1752600"/>
            <a:ext cx="5410199" cy="4876800"/>
          </a:xfrm>
        </p:spPr>
        <p:txBody>
          <a:bodyPr>
            <a:normAutofit fontScale="92500"/>
          </a:bodyPr>
          <a:lstStyle/>
          <a:p>
            <a:r>
              <a:rPr lang="en-US" b="1" dirty="0">
                <a:solidFill>
                  <a:srgbClr val="FF0000"/>
                </a:solidFill>
              </a:rPr>
              <a:t>Water pollution </a:t>
            </a:r>
            <a:r>
              <a:rPr lang="en-US" dirty="0">
                <a:solidFill>
                  <a:schemeClr val="tx1"/>
                </a:solidFill>
              </a:rPr>
              <a:t>is the contamination of bodies of water.</a:t>
            </a:r>
          </a:p>
          <a:p>
            <a:r>
              <a:rPr lang="en-US" dirty="0">
                <a:solidFill>
                  <a:schemeClr val="tx1"/>
                </a:solidFill>
              </a:rPr>
              <a:t>It can come from discharges of </a:t>
            </a:r>
            <a:r>
              <a:rPr lang="en-US" b="1" dirty="0">
                <a:solidFill>
                  <a:srgbClr val="FF0000"/>
                </a:solidFill>
              </a:rPr>
              <a:t>untreated sewage and industrial wastes.</a:t>
            </a:r>
          </a:p>
          <a:p>
            <a:r>
              <a:rPr lang="en-US" dirty="0">
                <a:solidFill>
                  <a:schemeClr val="tx1"/>
                </a:solidFill>
              </a:rPr>
              <a:t>It is a </a:t>
            </a:r>
            <a:r>
              <a:rPr lang="en-US" b="1" dirty="0">
                <a:solidFill>
                  <a:srgbClr val="FF0000"/>
                </a:solidFill>
              </a:rPr>
              <a:t>major</a:t>
            </a:r>
            <a:r>
              <a:rPr lang="en-US" dirty="0">
                <a:solidFill>
                  <a:schemeClr val="tx1"/>
                </a:solidFill>
              </a:rPr>
              <a:t> problem in developing countries – few regulations.</a:t>
            </a:r>
          </a:p>
          <a:p>
            <a:r>
              <a:rPr lang="en-US" dirty="0">
                <a:solidFill>
                  <a:schemeClr val="tx1"/>
                </a:solidFill>
              </a:rPr>
              <a:t>Polluted </a:t>
            </a:r>
            <a:r>
              <a:rPr lang="en-US" b="1" dirty="0">
                <a:solidFill>
                  <a:srgbClr val="FF0000"/>
                </a:solidFill>
              </a:rPr>
              <a:t>groundwater</a:t>
            </a:r>
            <a:r>
              <a:rPr lang="en-US" dirty="0">
                <a:solidFill>
                  <a:schemeClr val="tx1"/>
                </a:solidFill>
              </a:rPr>
              <a:t> is difficult to clean because the </a:t>
            </a:r>
            <a:r>
              <a:rPr lang="en-US" b="1" dirty="0">
                <a:solidFill>
                  <a:srgbClr val="FF0000"/>
                </a:solidFill>
              </a:rPr>
              <a:t>recycling</a:t>
            </a:r>
            <a:r>
              <a:rPr lang="en-US" dirty="0">
                <a:solidFill>
                  <a:schemeClr val="tx1"/>
                </a:solidFill>
              </a:rPr>
              <a:t> process of groundwater can take </a:t>
            </a:r>
            <a:r>
              <a:rPr lang="en-US" b="1" dirty="0">
                <a:solidFill>
                  <a:srgbClr val="FF0000"/>
                </a:solidFill>
              </a:rPr>
              <a:t>hundreds </a:t>
            </a:r>
            <a:r>
              <a:rPr lang="en-US" dirty="0">
                <a:solidFill>
                  <a:schemeClr val="tx1"/>
                </a:solidFill>
              </a:rPr>
              <a:t>or</a:t>
            </a:r>
            <a:r>
              <a:rPr lang="en-US" b="1" dirty="0">
                <a:solidFill>
                  <a:srgbClr val="FF0000"/>
                </a:solidFill>
              </a:rPr>
              <a:t> thousands </a:t>
            </a:r>
            <a:r>
              <a:rPr lang="en-US" dirty="0">
                <a:solidFill>
                  <a:schemeClr val="tx1"/>
                </a:solidFill>
              </a:rPr>
              <a:t>of years.</a:t>
            </a:r>
          </a:p>
          <a:p>
            <a:r>
              <a:rPr lang="en-US" dirty="0">
                <a:solidFill>
                  <a:schemeClr val="tx1"/>
                </a:solidFill>
              </a:rPr>
              <a:t>Remember that groundwater is </a:t>
            </a:r>
            <a:r>
              <a:rPr lang="en-US" b="1" dirty="0">
                <a:solidFill>
                  <a:srgbClr val="FF0000"/>
                </a:solidFill>
              </a:rPr>
              <a:t>BELOW</a:t>
            </a:r>
            <a:r>
              <a:rPr lang="en-US" dirty="0">
                <a:solidFill>
                  <a:schemeClr val="tx1"/>
                </a:solidFill>
              </a:rPr>
              <a:t> the surface.</a:t>
            </a:r>
          </a:p>
        </p:txBody>
      </p:sp>
      <p:pic>
        <p:nvPicPr>
          <p:cNvPr id="2" name="Picture 1"/>
          <p:cNvPicPr>
            <a:picLocks noChangeAspect="1"/>
          </p:cNvPicPr>
          <p:nvPr/>
        </p:nvPicPr>
        <p:blipFill>
          <a:blip r:embed="rId3"/>
          <a:stretch>
            <a:fillRect/>
          </a:stretch>
        </p:blipFill>
        <p:spPr>
          <a:xfrm>
            <a:off x="5791200" y="1828800"/>
            <a:ext cx="3027680" cy="4572000"/>
          </a:xfrm>
          <a:prstGeom prst="rect">
            <a:avLst/>
          </a:prstGeom>
        </p:spPr>
      </p:pic>
    </p:spTree>
    <p:extLst>
      <p:ext uri="{BB962C8B-B14F-4D97-AF65-F5344CB8AC3E}">
        <p14:creationId xmlns:p14="http://schemas.microsoft.com/office/powerpoint/2010/main" val="133647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arn(inVertical)">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arn(inVertical)">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arn(inVertical)">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arn(inVertical)">
                                      <p:cBhvr>
                                        <p:cTn id="22" dur="5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barn(inVertical)">
                                      <p:cBhvr>
                                        <p:cTn id="27" dur="500"/>
                                        <p:tgtEl>
                                          <p:spTgt spid="28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304800" y="1752600"/>
            <a:ext cx="50292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174625" indent="-174625">
              <a:defRPr sz="2400">
                <a:solidFill>
                  <a:schemeClr val="tx1"/>
                </a:solidFill>
                <a:latin typeface="Times New Roman" charset="0"/>
                <a:ea typeface="ＭＳ Ｐゴシック" charset="0"/>
              </a:defRPr>
            </a:lvl1pPr>
            <a:lvl2pPr marL="461963" indent="-173038">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ts val="0"/>
              </a:spcBef>
              <a:buFontTx/>
              <a:buChar char="•"/>
            </a:pPr>
            <a:r>
              <a:rPr lang="en-US" dirty="0">
                <a:latin typeface="+mn-lt"/>
              </a:rPr>
              <a:t>Most water pollution comes from </a:t>
            </a:r>
            <a:r>
              <a:rPr lang="en-US" b="1" dirty="0">
                <a:solidFill>
                  <a:srgbClr val="FF0000"/>
                </a:solidFill>
                <a:latin typeface="+mn-lt"/>
              </a:rPr>
              <a:t>human activities on land</a:t>
            </a:r>
            <a:r>
              <a:rPr lang="en-US" dirty="0">
                <a:latin typeface="+mn-lt"/>
              </a:rPr>
              <a:t>.</a:t>
            </a:r>
          </a:p>
          <a:p>
            <a:pPr>
              <a:spcBef>
                <a:spcPts val="0"/>
              </a:spcBef>
              <a:buFontTx/>
              <a:buChar char="•"/>
            </a:pPr>
            <a:r>
              <a:rPr lang="en-US" b="1" dirty="0">
                <a:solidFill>
                  <a:srgbClr val="FF0000"/>
                </a:solidFill>
                <a:latin typeface="+mn-lt"/>
              </a:rPr>
              <a:t>Point sources</a:t>
            </a:r>
            <a:r>
              <a:rPr lang="en-US" b="1" dirty="0">
                <a:latin typeface="+mn-lt"/>
              </a:rPr>
              <a:t>:  </a:t>
            </a:r>
            <a:r>
              <a:rPr lang="en-US" dirty="0">
                <a:latin typeface="+mn-lt"/>
              </a:rPr>
              <a:t>specific locations</a:t>
            </a:r>
          </a:p>
          <a:p>
            <a:pPr lvl="1">
              <a:spcBef>
                <a:spcPts val="0"/>
              </a:spcBef>
              <a:buFontTx/>
              <a:buChar char="•"/>
            </a:pPr>
            <a:r>
              <a:rPr lang="en-US" dirty="0">
                <a:latin typeface="+mn-lt"/>
              </a:rPr>
              <a:t>Factory waste, sewage treatment plants, mines, etc.</a:t>
            </a:r>
          </a:p>
          <a:p>
            <a:pPr>
              <a:spcBef>
                <a:spcPts val="0"/>
              </a:spcBef>
              <a:buFontTx/>
              <a:buChar char="•"/>
            </a:pPr>
            <a:r>
              <a:rPr lang="en-US" b="1" dirty="0">
                <a:solidFill>
                  <a:srgbClr val="FF0000"/>
                </a:solidFill>
                <a:latin typeface="+mn-lt"/>
              </a:rPr>
              <a:t>Nonpoint sources</a:t>
            </a:r>
            <a:r>
              <a:rPr lang="en-US" b="1" dirty="0">
                <a:latin typeface="+mn-lt"/>
              </a:rPr>
              <a:t>:  </a:t>
            </a:r>
            <a:r>
              <a:rPr lang="en-US" dirty="0">
                <a:latin typeface="+mn-lt"/>
              </a:rPr>
              <a:t>cannot be traced to a single site of discharge</a:t>
            </a:r>
          </a:p>
          <a:p>
            <a:pPr lvl="1">
              <a:spcBef>
                <a:spcPts val="0"/>
              </a:spcBef>
              <a:buFontTx/>
              <a:buChar char="•"/>
            </a:pPr>
            <a:r>
              <a:rPr lang="en-US" dirty="0">
                <a:latin typeface="+mn-lt"/>
              </a:rPr>
              <a:t>acid rain, runoff, seepage into groundwater</a:t>
            </a:r>
          </a:p>
          <a:p>
            <a:pPr>
              <a:spcBef>
                <a:spcPts val="0"/>
              </a:spcBef>
              <a:buFontTx/>
              <a:buChar char="•"/>
            </a:pPr>
            <a:r>
              <a:rPr lang="en-US" b="1" dirty="0">
                <a:solidFill>
                  <a:srgbClr val="FF0000"/>
                </a:solidFill>
                <a:latin typeface="+mn-lt"/>
              </a:rPr>
              <a:t>Farming</a:t>
            </a:r>
            <a:r>
              <a:rPr lang="en-US" dirty="0">
                <a:latin typeface="+mn-lt"/>
              </a:rPr>
              <a:t> is largest source of water pollution in the U.S. </a:t>
            </a:r>
          </a:p>
        </p:txBody>
      </p:sp>
      <p:sp>
        <p:nvSpPr>
          <p:cNvPr id="84995" name="Rectangle 3"/>
          <p:cNvSpPr>
            <a:spLocks noChangeArrowheads="1"/>
          </p:cNvSpPr>
          <p:nvPr/>
        </p:nvSpPr>
        <p:spPr bwMode="auto">
          <a:xfrm>
            <a:off x="152400" y="381000"/>
            <a:ext cx="8763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r>
              <a:rPr lang="en-US" sz="4000" b="1" dirty="0">
                <a:solidFill>
                  <a:schemeClr val="tx2">
                    <a:lumMod val="75000"/>
                    <a:lumOff val="25000"/>
                  </a:schemeClr>
                </a:solidFill>
                <a:latin typeface="+mj-lt"/>
              </a:rPr>
              <a:t>SOURCES OF WATER POLLUTION</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82459" y="2819400"/>
            <a:ext cx="3467100" cy="2311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4994">
                                            <p:txEl>
                                              <p:pRg st="0" end="0"/>
                                            </p:txEl>
                                          </p:spTgt>
                                        </p:tgtEl>
                                        <p:attrNameLst>
                                          <p:attrName>style.visibility</p:attrName>
                                        </p:attrNameLst>
                                      </p:cBhvr>
                                      <p:to>
                                        <p:strVal val="visible"/>
                                      </p:to>
                                    </p:set>
                                    <p:animEffect transition="in" filter="barn(inVertical)">
                                      <p:cBhvr>
                                        <p:cTn id="7" dur="500"/>
                                        <p:tgtEl>
                                          <p:spTgt spid="849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4994">
                                            <p:txEl>
                                              <p:pRg st="1" end="1"/>
                                            </p:txEl>
                                          </p:spTgt>
                                        </p:tgtEl>
                                        <p:attrNameLst>
                                          <p:attrName>style.visibility</p:attrName>
                                        </p:attrNameLst>
                                      </p:cBhvr>
                                      <p:to>
                                        <p:strVal val="visible"/>
                                      </p:to>
                                    </p:set>
                                    <p:animEffect transition="in" filter="fade">
                                      <p:cBhvr>
                                        <p:cTn id="12" dur="1000"/>
                                        <p:tgtEl>
                                          <p:spTgt spid="84994">
                                            <p:txEl>
                                              <p:pRg st="1" end="1"/>
                                            </p:txEl>
                                          </p:spTgt>
                                        </p:tgtEl>
                                      </p:cBhvr>
                                    </p:animEffect>
                                    <p:anim calcmode="lin" valueType="num">
                                      <p:cBhvr>
                                        <p:cTn id="13" dur="1000" fill="hold"/>
                                        <p:tgtEl>
                                          <p:spTgt spid="8499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499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4994">
                                            <p:txEl>
                                              <p:pRg st="2" end="2"/>
                                            </p:txEl>
                                          </p:spTgt>
                                        </p:tgtEl>
                                        <p:attrNameLst>
                                          <p:attrName>style.visibility</p:attrName>
                                        </p:attrNameLst>
                                      </p:cBhvr>
                                      <p:to>
                                        <p:strVal val="visible"/>
                                      </p:to>
                                    </p:set>
                                    <p:animEffect transition="in" filter="fade">
                                      <p:cBhvr>
                                        <p:cTn id="17" dur="1000"/>
                                        <p:tgtEl>
                                          <p:spTgt spid="84994">
                                            <p:txEl>
                                              <p:pRg st="2" end="2"/>
                                            </p:txEl>
                                          </p:spTgt>
                                        </p:tgtEl>
                                      </p:cBhvr>
                                    </p:animEffect>
                                    <p:anim calcmode="lin" valueType="num">
                                      <p:cBhvr>
                                        <p:cTn id="18" dur="1000" fill="hold"/>
                                        <p:tgtEl>
                                          <p:spTgt spid="8499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49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84994">
                                            <p:txEl>
                                              <p:pRg st="3" end="3"/>
                                            </p:txEl>
                                          </p:spTgt>
                                        </p:tgtEl>
                                        <p:attrNameLst>
                                          <p:attrName>style.visibility</p:attrName>
                                        </p:attrNameLst>
                                      </p:cBhvr>
                                      <p:to>
                                        <p:strVal val="visible"/>
                                      </p:to>
                                    </p:set>
                                    <p:animEffect transition="in" filter="barn(inVertical)">
                                      <p:cBhvr>
                                        <p:cTn id="24" dur="500"/>
                                        <p:tgtEl>
                                          <p:spTgt spid="84994">
                                            <p:txEl>
                                              <p:pRg st="3" end="3"/>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84994">
                                            <p:txEl>
                                              <p:pRg st="4" end="4"/>
                                            </p:txEl>
                                          </p:spTgt>
                                        </p:tgtEl>
                                        <p:attrNameLst>
                                          <p:attrName>style.visibility</p:attrName>
                                        </p:attrNameLst>
                                      </p:cBhvr>
                                      <p:to>
                                        <p:strVal val="visible"/>
                                      </p:to>
                                    </p:set>
                                    <p:animEffect transition="in" filter="barn(inVertical)">
                                      <p:cBhvr>
                                        <p:cTn id="27" dur="500"/>
                                        <p:tgtEl>
                                          <p:spTgt spid="8499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4994">
                                            <p:txEl>
                                              <p:pRg st="5" end="5"/>
                                            </p:txEl>
                                          </p:spTgt>
                                        </p:tgtEl>
                                        <p:attrNameLst>
                                          <p:attrName>style.visibility</p:attrName>
                                        </p:attrNameLst>
                                      </p:cBhvr>
                                      <p:to>
                                        <p:strVal val="visible"/>
                                      </p:to>
                                    </p:set>
                                    <p:animEffect transition="in" filter="fade">
                                      <p:cBhvr>
                                        <p:cTn id="32" dur="1000"/>
                                        <p:tgtEl>
                                          <p:spTgt spid="84994">
                                            <p:txEl>
                                              <p:pRg st="5" end="5"/>
                                            </p:txEl>
                                          </p:spTgt>
                                        </p:tgtEl>
                                      </p:cBhvr>
                                    </p:animEffect>
                                    <p:anim calcmode="lin" valueType="num">
                                      <p:cBhvr>
                                        <p:cTn id="33" dur="1000" fill="hold"/>
                                        <p:tgtEl>
                                          <p:spTgt spid="8499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849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76200"/>
            <a:ext cx="8260672" cy="1676400"/>
          </a:xfrm>
        </p:spPr>
        <p:txBody>
          <a:bodyPr>
            <a:normAutofit fontScale="90000"/>
          </a:bodyPr>
          <a:lstStyle/>
          <a:p>
            <a:r>
              <a:rPr lang="en-US" sz="5400" b="1" dirty="0"/>
              <a:t>SOURCES OF POLLUTION</a:t>
            </a: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371600" y="1752600"/>
            <a:ext cx="6693940" cy="4804966"/>
          </a:xfrm>
          <a:prstGeom prst="rect">
            <a:avLst/>
          </a:prstGeom>
        </p:spPr>
      </p:pic>
    </p:spTree>
    <p:extLst>
      <p:ext uri="{BB962C8B-B14F-4D97-AF65-F5344CB8AC3E}">
        <p14:creationId xmlns:p14="http://schemas.microsoft.com/office/powerpoint/2010/main" val="669790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228600"/>
            <a:ext cx="8458200" cy="838200"/>
          </a:xfrm>
          <a:solidFill>
            <a:schemeClr val="bg1"/>
          </a:solidFill>
        </p:spPr>
        <p:txBody>
          <a:bodyPr>
            <a:normAutofit/>
          </a:bodyPr>
          <a:lstStyle/>
          <a:p>
            <a:r>
              <a:rPr lang="en-US" b="1" cap="none" dirty="0"/>
              <a:t>WATER POLLUTION AND DISEASE</a:t>
            </a:r>
            <a:endParaRPr lang="en-US" sz="3200" b="1" cap="none" dirty="0"/>
          </a:p>
        </p:txBody>
      </p:sp>
      <p:pic>
        <p:nvPicPr>
          <p:cNvPr id="16387" name="Picture 3" descr="C:\Documents and Settings\nmlpc02\Application Data\Microsoft\Media Catalog\ecoliEM.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4495800"/>
            <a:ext cx="2438400" cy="1815201"/>
          </a:xfrm>
          <a:prstGeom prst="rect">
            <a:avLst/>
          </a:prstGeom>
          <a:noFill/>
          <a:extLst>
            <a:ext uri="{909E8E84-426E-40DD-AFC4-6F175D3DCCD1}">
              <a14:hiddenFill xmlns:a14="http://schemas.microsoft.com/office/drawing/2010/main">
                <a:solidFill>
                  <a:srgbClr val="FFFFFF"/>
                </a:solidFill>
              </a14:hiddenFill>
            </a:ext>
          </a:extLst>
        </p:spPr>
      </p:pic>
      <p:sp>
        <p:nvSpPr>
          <p:cNvPr id="16389" name="Text Box 5"/>
          <p:cNvSpPr txBox="1">
            <a:spLocks noChangeArrowheads="1"/>
          </p:cNvSpPr>
          <p:nvPr/>
        </p:nvSpPr>
        <p:spPr bwMode="auto">
          <a:xfrm>
            <a:off x="533400" y="6286500"/>
            <a:ext cx="23460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i="1" dirty="0">
                <a:solidFill>
                  <a:srgbClr val="6B7D72"/>
                </a:solidFill>
              </a:rPr>
              <a:t>Escherichia coli</a:t>
            </a:r>
          </a:p>
        </p:txBody>
      </p:sp>
      <p:sp>
        <p:nvSpPr>
          <p:cNvPr id="13" name="Text Box 7"/>
          <p:cNvSpPr txBox="1">
            <a:spLocks noChangeArrowheads="1"/>
          </p:cNvSpPr>
          <p:nvPr/>
        </p:nvSpPr>
        <p:spPr bwMode="auto">
          <a:xfrm>
            <a:off x="3505200" y="6286500"/>
            <a:ext cx="2209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b="1" i="1" dirty="0">
                <a:solidFill>
                  <a:srgbClr val="6B7D72"/>
                </a:solidFill>
              </a:rPr>
              <a:t>Vibrio </a:t>
            </a:r>
            <a:r>
              <a:rPr lang="en-US" b="1" i="1" dirty="0" err="1">
                <a:solidFill>
                  <a:srgbClr val="6B7D72"/>
                </a:solidFill>
              </a:rPr>
              <a:t>cholerae</a:t>
            </a:r>
            <a:endParaRPr lang="en-US" b="1" i="1" dirty="0">
              <a:solidFill>
                <a:srgbClr val="6B7D72"/>
              </a:solidFill>
            </a:endParaRPr>
          </a:p>
        </p:txBody>
      </p:sp>
      <p:sp>
        <p:nvSpPr>
          <p:cNvPr id="14" name="Text Box 8"/>
          <p:cNvSpPr txBox="1">
            <a:spLocks noChangeArrowheads="1"/>
          </p:cNvSpPr>
          <p:nvPr/>
        </p:nvSpPr>
        <p:spPr bwMode="auto">
          <a:xfrm>
            <a:off x="5943600" y="6288732"/>
            <a:ext cx="259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b="1" i="1" dirty="0">
                <a:solidFill>
                  <a:srgbClr val="6B7D72"/>
                </a:solidFill>
              </a:rPr>
              <a:t>Salmonella </a:t>
            </a:r>
            <a:r>
              <a:rPr lang="en-US" b="1" i="1" dirty="0" err="1">
                <a:solidFill>
                  <a:srgbClr val="6B7D72"/>
                </a:solidFill>
              </a:rPr>
              <a:t>Typhi</a:t>
            </a:r>
            <a:endParaRPr lang="en-US" b="1" i="1" dirty="0">
              <a:solidFill>
                <a:srgbClr val="6B7D72"/>
              </a:solidFill>
            </a:endParaRPr>
          </a:p>
        </p:txBody>
      </p:sp>
      <p:sp>
        <p:nvSpPr>
          <p:cNvPr id="2" name="Content Placeholder 1"/>
          <p:cNvSpPr>
            <a:spLocks noGrp="1"/>
          </p:cNvSpPr>
          <p:nvPr>
            <p:ph idx="1"/>
          </p:nvPr>
        </p:nvSpPr>
        <p:spPr>
          <a:xfrm>
            <a:off x="381001" y="1219200"/>
            <a:ext cx="5486399" cy="3124200"/>
          </a:xfrm>
        </p:spPr>
        <p:txBody>
          <a:bodyPr>
            <a:normAutofit fontScale="92500" lnSpcReduction="20000"/>
          </a:bodyPr>
          <a:lstStyle/>
          <a:p>
            <a:r>
              <a:rPr lang="en-US" b="1" dirty="0">
                <a:solidFill>
                  <a:srgbClr val="FF0000"/>
                </a:solidFill>
              </a:rPr>
              <a:t>Pathogens</a:t>
            </a:r>
            <a:r>
              <a:rPr lang="en-US" b="1" dirty="0">
                <a:solidFill>
                  <a:schemeClr val="tx1"/>
                </a:solidFill>
              </a:rPr>
              <a:t>:  </a:t>
            </a:r>
            <a:r>
              <a:rPr lang="en-US" dirty="0">
                <a:solidFill>
                  <a:schemeClr val="tx1"/>
                </a:solidFill>
              </a:rPr>
              <a:t>organisms that produces a disease - an </a:t>
            </a:r>
            <a:r>
              <a:rPr lang="en-US" b="1" dirty="0">
                <a:solidFill>
                  <a:srgbClr val="FF0000"/>
                </a:solidFill>
              </a:rPr>
              <a:t>organic</a:t>
            </a:r>
            <a:r>
              <a:rPr lang="en-US" dirty="0">
                <a:solidFill>
                  <a:schemeClr val="tx1"/>
                </a:solidFill>
              </a:rPr>
              <a:t> pollutant.</a:t>
            </a:r>
          </a:p>
          <a:p>
            <a:r>
              <a:rPr lang="en-US" dirty="0">
                <a:solidFill>
                  <a:schemeClr val="tx1"/>
                </a:solidFill>
              </a:rPr>
              <a:t>Can be bacteria, viruses or parasites</a:t>
            </a:r>
          </a:p>
          <a:p>
            <a:r>
              <a:rPr lang="en-US" dirty="0">
                <a:solidFill>
                  <a:schemeClr val="tx1"/>
                </a:solidFill>
              </a:rPr>
              <a:t>Includes: </a:t>
            </a:r>
            <a:r>
              <a:rPr lang="en-US" i="1" dirty="0">
                <a:solidFill>
                  <a:schemeClr val="tx1"/>
                </a:solidFill>
              </a:rPr>
              <a:t>E. coli</a:t>
            </a:r>
            <a:r>
              <a:rPr lang="en-US" dirty="0">
                <a:solidFill>
                  <a:schemeClr val="tx1"/>
                </a:solidFill>
              </a:rPr>
              <a:t>, Cholera, Typhoid fever, dysentery, giardiasis, hemolytic uremic syndrome .</a:t>
            </a:r>
          </a:p>
          <a:p>
            <a:pPr indent="-342900">
              <a:buFontTx/>
              <a:buChar char="•"/>
            </a:pPr>
            <a:r>
              <a:rPr lang="en-US" b="1" dirty="0">
                <a:solidFill>
                  <a:srgbClr val="FF0000"/>
                </a:solidFill>
              </a:rPr>
              <a:t>Symptoms</a:t>
            </a:r>
            <a:r>
              <a:rPr lang="en-US" dirty="0">
                <a:solidFill>
                  <a:schemeClr val="tx1"/>
                </a:solidFill>
              </a:rPr>
              <a:t> often include explosive emissions from either end of the digestive tract.</a:t>
            </a: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76600" y="4495800"/>
            <a:ext cx="2498739" cy="1828800"/>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43600" y="4495800"/>
            <a:ext cx="2441359" cy="1828800"/>
          </a:xfrm>
          <a:prstGeom prst="rect">
            <a:avLst/>
          </a:prstGeom>
        </p:spPr>
      </p:pic>
      <p:pic>
        <p:nvPicPr>
          <p:cNvPr id="6" name="Pictur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43600" y="1143000"/>
            <a:ext cx="2488381" cy="31593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WATER POLLUTION</a:t>
            </a:r>
          </a:p>
        </p:txBody>
      </p:sp>
      <p:sp>
        <p:nvSpPr>
          <p:cNvPr id="3" name="Content Placeholder 2"/>
          <p:cNvSpPr>
            <a:spLocks noGrp="1"/>
          </p:cNvSpPr>
          <p:nvPr>
            <p:ph idx="1"/>
          </p:nvPr>
        </p:nvSpPr>
        <p:spPr/>
        <p:txBody>
          <a:bodyPr>
            <a:normAutofit lnSpcReduction="10000"/>
          </a:bodyPr>
          <a:lstStyle/>
          <a:p>
            <a:pPr marL="114300" indent="0">
              <a:buNone/>
            </a:pPr>
            <a:r>
              <a:rPr lang="en-US" b="1" dirty="0">
                <a:solidFill>
                  <a:schemeClr val="tx1"/>
                </a:solidFill>
              </a:rPr>
              <a:t>Affecting Health</a:t>
            </a:r>
          </a:p>
          <a:p>
            <a:pPr marL="571500" indent="-457200">
              <a:buAutoNum type="arabicPeriod"/>
            </a:pPr>
            <a:r>
              <a:rPr lang="en-US" b="1" dirty="0">
                <a:solidFill>
                  <a:srgbClr val="FF0000"/>
                </a:solidFill>
              </a:rPr>
              <a:t>Infectious agents </a:t>
            </a:r>
            <a:r>
              <a:rPr lang="en-US" dirty="0">
                <a:solidFill>
                  <a:schemeClr val="tx1"/>
                </a:solidFill>
              </a:rPr>
              <a:t>like bacteria and viruses – comes from sewage, human and animal excrement.</a:t>
            </a:r>
          </a:p>
          <a:p>
            <a:pPr marL="571500" indent="-457200">
              <a:buAutoNum type="arabicPeriod"/>
            </a:pPr>
            <a:r>
              <a:rPr lang="en-US" b="1" dirty="0">
                <a:solidFill>
                  <a:srgbClr val="FF0000"/>
                </a:solidFill>
              </a:rPr>
              <a:t>Organic Chemicals </a:t>
            </a:r>
            <a:r>
              <a:rPr lang="en-US" dirty="0">
                <a:solidFill>
                  <a:schemeClr val="tx1"/>
                </a:solidFill>
              </a:rPr>
              <a:t>like pesticides, plastics, detergents, and oil – comes from agricultural, industrial, and domestic wastes.</a:t>
            </a:r>
          </a:p>
          <a:p>
            <a:pPr marL="571500" indent="-457200">
              <a:buAutoNum type="arabicPeriod"/>
            </a:pPr>
            <a:r>
              <a:rPr lang="en-US" b="1" dirty="0">
                <a:solidFill>
                  <a:srgbClr val="FF0000"/>
                </a:solidFill>
              </a:rPr>
              <a:t>Inorganic Chemicals </a:t>
            </a:r>
            <a:r>
              <a:rPr lang="en-US" dirty="0">
                <a:solidFill>
                  <a:schemeClr val="tx1"/>
                </a:solidFill>
              </a:rPr>
              <a:t>like acids, salts, and metals – comes from industrial and domestic effluents.</a:t>
            </a:r>
          </a:p>
          <a:p>
            <a:pPr marL="571500" indent="-457200">
              <a:buAutoNum type="arabicPeriod"/>
            </a:pPr>
            <a:r>
              <a:rPr lang="en-US" b="1" dirty="0">
                <a:solidFill>
                  <a:srgbClr val="FF0000"/>
                </a:solidFill>
              </a:rPr>
              <a:t>Radioactive Materials </a:t>
            </a:r>
            <a:r>
              <a:rPr lang="en-US" dirty="0">
                <a:solidFill>
                  <a:schemeClr val="tx1"/>
                </a:solidFill>
              </a:rPr>
              <a:t>like uranium, thorium, radon, etc. – comes from mining, power plants, and other natural sources.</a:t>
            </a:r>
          </a:p>
        </p:txBody>
      </p:sp>
    </p:spTree>
    <p:extLst>
      <p:ext uri="{BB962C8B-B14F-4D97-AF65-F5344CB8AC3E}">
        <p14:creationId xmlns:p14="http://schemas.microsoft.com/office/powerpoint/2010/main" val="201769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WATER POLLUTION</a:t>
            </a:r>
          </a:p>
        </p:txBody>
      </p:sp>
      <p:sp>
        <p:nvSpPr>
          <p:cNvPr id="3" name="Content Placeholder 2"/>
          <p:cNvSpPr>
            <a:spLocks noGrp="1"/>
          </p:cNvSpPr>
          <p:nvPr>
            <p:ph idx="1"/>
          </p:nvPr>
        </p:nvSpPr>
        <p:spPr/>
        <p:txBody>
          <a:bodyPr>
            <a:normAutofit lnSpcReduction="10000"/>
          </a:bodyPr>
          <a:lstStyle/>
          <a:p>
            <a:pPr marL="114300" indent="0">
              <a:buNone/>
            </a:pPr>
            <a:r>
              <a:rPr lang="en-US" b="1" dirty="0">
                <a:solidFill>
                  <a:schemeClr val="tx1"/>
                </a:solidFill>
              </a:rPr>
              <a:t>Affecting Ecosystem</a:t>
            </a:r>
          </a:p>
          <a:p>
            <a:pPr marL="571500" indent="-457200">
              <a:buAutoNum type="arabicPeriod"/>
            </a:pPr>
            <a:r>
              <a:rPr lang="en-US" b="1" dirty="0">
                <a:solidFill>
                  <a:srgbClr val="FF0000"/>
                </a:solidFill>
              </a:rPr>
              <a:t>Plant nutrients </a:t>
            </a:r>
            <a:r>
              <a:rPr lang="en-US" dirty="0">
                <a:solidFill>
                  <a:schemeClr val="tx1"/>
                </a:solidFill>
              </a:rPr>
              <a:t>like nitrates, phosphates, etc. – comes from chemical fertilizers, sewage, and manure.</a:t>
            </a:r>
          </a:p>
          <a:p>
            <a:pPr marL="571500" indent="-457200">
              <a:buAutoNum type="arabicPeriod"/>
            </a:pPr>
            <a:r>
              <a:rPr lang="en-US" b="1" dirty="0">
                <a:solidFill>
                  <a:srgbClr val="FF0000"/>
                </a:solidFill>
              </a:rPr>
              <a:t>Sediments</a:t>
            </a:r>
            <a:r>
              <a:rPr lang="en-US" dirty="0">
                <a:solidFill>
                  <a:schemeClr val="tx1"/>
                </a:solidFill>
              </a:rPr>
              <a:t> like silt and soil – comes from soil erosion.</a:t>
            </a:r>
          </a:p>
          <a:p>
            <a:pPr marL="571500" indent="-457200">
              <a:buAutoNum type="arabicPeriod"/>
            </a:pPr>
            <a:r>
              <a:rPr lang="en-US" b="1" dirty="0">
                <a:solidFill>
                  <a:srgbClr val="FF0000"/>
                </a:solidFill>
              </a:rPr>
              <a:t>Thermal (heat)</a:t>
            </a:r>
            <a:r>
              <a:rPr lang="en-US" dirty="0">
                <a:solidFill>
                  <a:schemeClr val="tx1"/>
                </a:solidFill>
              </a:rPr>
              <a:t> – comes from industries and power plants.</a:t>
            </a:r>
          </a:p>
          <a:p>
            <a:pPr marL="571500" indent="-457200">
              <a:buAutoNum type="arabicPeriod"/>
            </a:pPr>
            <a:r>
              <a:rPr lang="en-US" b="1" dirty="0">
                <a:solidFill>
                  <a:srgbClr val="FF0000"/>
                </a:solidFill>
              </a:rPr>
              <a:t>Oxygen Demanding </a:t>
            </a:r>
            <a:r>
              <a:rPr lang="en-US" dirty="0">
                <a:solidFill>
                  <a:schemeClr val="tx1"/>
                </a:solidFill>
              </a:rPr>
              <a:t>like agricultural wastes and manure – comes from sewage, and agricultural runoff.</a:t>
            </a:r>
          </a:p>
          <a:p>
            <a:pPr marL="571500" indent="-457200">
              <a:buAutoNum type="arabicPeriod"/>
            </a:pPr>
            <a:endParaRPr lang="en-US" dirty="0"/>
          </a:p>
        </p:txBody>
      </p:sp>
    </p:spTree>
    <p:extLst>
      <p:ext uri="{BB962C8B-B14F-4D97-AF65-F5344CB8AC3E}">
        <p14:creationId xmlns:p14="http://schemas.microsoft.com/office/powerpoint/2010/main" val="224394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3" name="Rectangle 1027"/>
          <p:cNvSpPr>
            <a:spLocks noChangeArrowheads="1"/>
          </p:cNvSpPr>
          <p:nvPr/>
        </p:nvSpPr>
        <p:spPr bwMode="auto">
          <a:xfrm>
            <a:off x="304800" y="2209800"/>
            <a:ext cx="55626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FontTx/>
              <a:buChar char="•"/>
              <a:tabLst>
                <a:tab pos="630238" algn="l"/>
              </a:tabLst>
            </a:pPr>
            <a:r>
              <a:rPr lang="en-US" b="1" dirty="0">
                <a:solidFill>
                  <a:srgbClr val="FF0000"/>
                </a:solidFill>
                <a:latin typeface="+mn-lt"/>
              </a:rPr>
              <a:t>Thermal pollution </a:t>
            </a:r>
            <a:r>
              <a:rPr lang="en-US" dirty="0">
                <a:latin typeface="+mn-lt"/>
              </a:rPr>
              <a:t>is the harmful release of </a:t>
            </a:r>
            <a:r>
              <a:rPr lang="en-US" b="1" dirty="0">
                <a:solidFill>
                  <a:srgbClr val="FF0000"/>
                </a:solidFill>
                <a:latin typeface="+mn-lt"/>
              </a:rPr>
              <a:t>heated</a:t>
            </a:r>
            <a:r>
              <a:rPr lang="en-US" dirty="0">
                <a:latin typeface="+mn-lt"/>
              </a:rPr>
              <a:t> liquid into a body of water or heat released into the air as a waste product of a business.</a:t>
            </a:r>
          </a:p>
          <a:p>
            <a:pPr marL="342900" indent="-342900">
              <a:spcBef>
                <a:spcPct val="20000"/>
              </a:spcBef>
              <a:buFontTx/>
              <a:buChar char="•"/>
              <a:tabLst>
                <a:tab pos="630238" algn="l"/>
              </a:tabLst>
            </a:pPr>
            <a:r>
              <a:rPr lang="en-US" dirty="0">
                <a:latin typeface="+mn-lt"/>
              </a:rPr>
              <a:t>Happens when industries and power plants </a:t>
            </a:r>
            <a:r>
              <a:rPr lang="en-US" b="1" dirty="0">
                <a:solidFill>
                  <a:srgbClr val="FF0000"/>
                </a:solidFill>
                <a:latin typeface="+mn-lt"/>
              </a:rPr>
              <a:t>release hot water </a:t>
            </a:r>
            <a:r>
              <a:rPr lang="en-US" dirty="0">
                <a:latin typeface="+mn-lt"/>
              </a:rPr>
              <a:t>into the environment.</a:t>
            </a:r>
          </a:p>
        </p:txBody>
      </p:sp>
      <p:sp>
        <p:nvSpPr>
          <p:cNvPr id="2" name="Title 1"/>
          <p:cNvSpPr>
            <a:spLocks noGrp="1"/>
          </p:cNvSpPr>
          <p:nvPr>
            <p:ph type="title"/>
          </p:nvPr>
        </p:nvSpPr>
        <p:spPr/>
        <p:txBody>
          <a:bodyPr>
            <a:normAutofit/>
          </a:bodyPr>
          <a:lstStyle/>
          <a:p>
            <a:r>
              <a:rPr lang="en-US" sz="4000" b="1" dirty="0"/>
              <a:t>Thermal Pollution</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2982" y="2209800"/>
            <a:ext cx="2514600" cy="37443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3523">
                                            <p:txEl>
                                              <p:pRg st="0" end="0"/>
                                            </p:txEl>
                                          </p:spTgt>
                                        </p:tgtEl>
                                        <p:attrNameLst>
                                          <p:attrName>style.visibility</p:attrName>
                                        </p:attrNameLst>
                                      </p:cBhvr>
                                      <p:to>
                                        <p:strVal val="visible"/>
                                      </p:to>
                                    </p:set>
                                    <p:animEffect transition="in" filter="barn(inVertical)">
                                      <p:cBhvr>
                                        <p:cTn id="7" dur="500"/>
                                        <p:tgtEl>
                                          <p:spTgt spid="3635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63523">
                                            <p:txEl>
                                              <p:pRg st="1" end="1"/>
                                            </p:txEl>
                                          </p:spTgt>
                                        </p:tgtEl>
                                        <p:attrNameLst>
                                          <p:attrName>style.visibility</p:attrName>
                                        </p:attrNameLst>
                                      </p:cBhvr>
                                      <p:to>
                                        <p:strVal val="visible"/>
                                      </p:to>
                                    </p:set>
                                    <p:animEffect transition="in" filter="barn(inVertical)">
                                      <p:cBhvr>
                                        <p:cTn id="12" dur="500"/>
                                        <p:tgtEl>
                                          <p:spTgt spid="3635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3" name="Rectangle 1027"/>
          <p:cNvSpPr>
            <a:spLocks noChangeArrowheads="1"/>
          </p:cNvSpPr>
          <p:nvPr/>
        </p:nvSpPr>
        <p:spPr bwMode="auto">
          <a:xfrm>
            <a:off x="304800" y="1981200"/>
            <a:ext cx="83820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tabLst>
                <a:tab pos="630238" algn="l"/>
              </a:tabLst>
            </a:pPr>
            <a:r>
              <a:rPr lang="en-US" b="1" dirty="0">
                <a:latin typeface="+mn-lt"/>
              </a:rPr>
              <a:t>Effects:</a:t>
            </a:r>
          </a:p>
          <a:p>
            <a:pPr marL="800100" lvl="1" indent="-342900">
              <a:spcBef>
                <a:spcPct val="20000"/>
              </a:spcBef>
              <a:buFontTx/>
              <a:buChar char="•"/>
              <a:tabLst>
                <a:tab pos="630238" algn="l"/>
              </a:tabLst>
            </a:pPr>
            <a:r>
              <a:rPr lang="en-US" b="1" dirty="0">
                <a:solidFill>
                  <a:srgbClr val="FF0000"/>
                </a:solidFill>
                <a:latin typeface="+mn-lt"/>
              </a:rPr>
              <a:t>Sudden</a:t>
            </a:r>
            <a:r>
              <a:rPr lang="en-US" dirty="0">
                <a:latin typeface="+mn-lt"/>
              </a:rPr>
              <a:t> </a:t>
            </a:r>
            <a:r>
              <a:rPr lang="en-US" b="1" dirty="0">
                <a:solidFill>
                  <a:srgbClr val="FF0000"/>
                </a:solidFill>
                <a:latin typeface="+mn-lt"/>
              </a:rPr>
              <a:t>increases</a:t>
            </a:r>
            <a:r>
              <a:rPr lang="en-US" dirty="0">
                <a:latin typeface="+mn-lt"/>
              </a:rPr>
              <a:t> in temperature </a:t>
            </a:r>
          </a:p>
          <a:p>
            <a:pPr marL="800100" lvl="1" indent="-342900">
              <a:spcBef>
                <a:spcPct val="20000"/>
              </a:spcBef>
              <a:buFontTx/>
              <a:buChar char="•"/>
              <a:tabLst>
                <a:tab pos="630238" algn="l"/>
              </a:tabLst>
            </a:pPr>
            <a:r>
              <a:rPr lang="en-US" b="1" dirty="0">
                <a:solidFill>
                  <a:srgbClr val="FF0000"/>
                </a:solidFill>
                <a:latin typeface="+mn-lt"/>
              </a:rPr>
              <a:t>Decreased</a:t>
            </a:r>
            <a:r>
              <a:rPr lang="en-US" dirty="0">
                <a:latin typeface="+mn-lt"/>
              </a:rPr>
              <a:t> dissolved oxygen</a:t>
            </a:r>
          </a:p>
          <a:p>
            <a:pPr marL="800100" lvl="1" indent="-342900">
              <a:spcBef>
                <a:spcPct val="20000"/>
              </a:spcBef>
              <a:buFontTx/>
              <a:buChar char="•"/>
              <a:tabLst>
                <a:tab pos="630238" algn="l"/>
              </a:tabLst>
            </a:pPr>
            <a:r>
              <a:rPr lang="en-US" dirty="0">
                <a:latin typeface="+mn-lt"/>
              </a:rPr>
              <a:t>Changes to reproductive cycles of plants and animals</a:t>
            </a:r>
          </a:p>
          <a:p>
            <a:pPr marL="800100" lvl="1" indent="-342900">
              <a:spcBef>
                <a:spcPct val="20000"/>
              </a:spcBef>
              <a:buFontTx/>
              <a:buChar char="•"/>
              <a:tabLst>
                <a:tab pos="630238" algn="l"/>
              </a:tabLst>
            </a:pPr>
            <a:r>
              <a:rPr lang="en-US" b="1" dirty="0">
                <a:solidFill>
                  <a:srgbClr val="FF0000"/>
                </a:solidFill>
                <a:latin typeface="+mn-lt"/>
              </a:rPr>
              <a:t>Increased</a:t>
            </a:r>
            <a:r>
              <a:rPr lang="en-US" dirty="0">
                <a:latin typeface="+mn-lt"/>
              </a:rPr>
              <a:t> susceptibility to disease</a:t>
            </a:r>
          </a:p>
          <a:p>
            <a:pPr marL="800100" lvl="1" indent="-342900">
              <a:spcBef>
                <a:spcPct val="20000"/>
              </a:spcBef>
              <a:buFontTx/>
              <a:buChar char="•"/>
              <a:tabLst>
                <a:tab pos="630238" algn="l"/>
              </a:tabLst>
            </a:pPr>
            <a:r>
              <a:rPr lang="en-US" dirty="0">
                <a:latin typeface="+mn-lt"/>
              </a:rPr>
              <a:t>Economic and environmental </a:t>
            </a:r>
            <a:r>
              <a:rPr lang="en-US" b="1" dirty="0">
                <a:solidFill>
                  <a:srgbClr val="FF0000"/>
                </a:solidFill>
                <a:latin typeface="+mn-lt"/>
              </a:rPr>
              <a:t>damage</a:t>
            </a:r>
          </a:p>
        </p:txBody>
      </p:sp>
      <p:sp>
        <p:nvSpPr>
          <p:cNvPr id="2" name="Title 1"/>
          <p:cNvSpPr>
            <a:spLocks noGrp="1"/>
          </p:cNvSpPr>
          <p:nvPr>
            <p:ph type="title"/>
          </p:nvPr>
        </p:nvSpPr>
        <p:spPr/>
        <p:txBody>
          <a:bodyPr>
            <a:normAutofit/>
          </a:bodyPr>
          <a:lstStyle/>
          <a:p>
            <a:r>
              <a:rPr lang="en-US" sz="4000" b="1" dirty="0"/>
              <a:t>Thermal Pollution</a:t>
            </a:r>
          </a:p>
        </p:txBody>
      </p:sp>
    </p:spTree>
    <p:extLst>
      <p:ext uri="{BB962C8B-B14F-4D97-AF65-F5344CB8AC3E}">
        <p14:creationId xmlns:p14="http://schemas.microsoft.com/office/powerpoint/2010/main" val="65580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3523">
                                            <p:txEl>
                                              <p:pRg st="0" end="0"/>
                                            </p:txEl>
                                          </p:spTgt>
                                        </p:tgtEl>
                                        <p:attrNameLst>
                                          <p:attrName>style.visibility</p:attrName>
                                        </p:attrNameLst>
                                      </p:cBhvr>
                                      <p:to>
                                        <p:strVal val="visible"/>
                                      </p:to>
                                    </p:set>
                                    <p:animEffect transition="in" filter="barn(inVertical)">
                                      <p:cBhvr>
                                        <p:cTn id="7" dur="500"/>
                                        <p:tgtEl>
                                          <p:spTgt spid="3635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63523">
                                            <p:txEl>
                                              <p:pRg st="1" end="1"/>
                                            </p:txEl>
                                          </p:spTgt>
                                        </p:tgtEl>
                                        <p:attrNameLst>
                                          <p:attrName>style.visibility</p:attrName>
                                        </p:attrNameLst>
                                      </p:cBhvr>
                                      <p:to>
                                        <p:strVal val="visible"/>
                                      </p:to>
                                    </p:set>
                                    <p:animEffect transition="in" filter="barn(inVertical)">
                                      <p:cBhvr>
                                        <p:cTn id="12" dur="500"/>
                                        <p:tgtEl>
                                          <p:spTgt spid="3635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63523">
                                            <p:txEl>
                                              <p:pRg st="2" end="2"/>
                                            </p:txEl>
                                          </p:spTgt>
                                        </p:tgtEl>
                                        <p:attrNameLst>
                                          <p:attrName>style.visibility</p:attrName>
                                        </p:attrNameLst>
                                      </p:cBhvr>
                                      <p:to>
                                        <p:strVal val="visible"/>
                                      </p:to>
                                    </p:set>
                                    <p:animEffect transition="in" filter="barn(inVertical)">
                                      <p:cBhvr>
                                        <p:cTn id="17" dur="500"/>
                                        <p:tgtEl>
                                          <p:spTgt spid="3635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63523">
                                            <p:txEl>
                                              <p:pRg st="3" end="3"/>
                                            </p:txEl>
                                          </p:spTgt>
                                        </p:tgtEl>
                                        <p:attrNameLst>
                                          <p:attrName>style.visibility</p:attrName>
                                        </p:attrNameLst>
                                      </p:cBhvr>
                                      <p:to>
                                        <p:strVal val="visible"/>
                                      </p:to>
                                    </p:set>
                                    <p:animEffect transition="in" filter="barn(inVertical)">
                                      <p:cBhvr>
                                        <p:cTn id="22" dur="500"/>
                                        <p:tgtEl>
                                          <p:spTgt spid="3635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63523">
                                            <p:txEl>
                                              <p:pRg st="4" end="4"/>
                                            </p:txEl>
                                          </p:spTgt>
                                        </p:tgtEl>
                                        <p:attrNameLst>
                                          <p:attrName>style.visibility</p:attrName>
                                        </p:attrNameLst>
                                      </p:cBhvr>
                                      <p:to>
                                        <p:strVal val="visible"/>
                                      </p:to>
                                    </p:set>
                                    <p:animEffect transition="in" filter="barn(inVertical)">
                                      <p:cBhvr>
                                        <p:cTn id="27" dur="500"/>
                                        <p:tgtEl>
                                          <p:spTgt spid="3635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63523">
                                            <p:txEl>
                                              <p:pRg st="5" end="5"/>
                                            </p:txEl>
                                          </p:spTgt>
                                        </p:tgtEl>
                                        <p:attrNameLst>
                                          <p:attrName>style.visibility</p:attrName>
                                        </p:attrNameLst>
                                      </p:cBhvr>
                                      <p:to>
                                        <p:strVal val="visible"/>
                                      </p:to>
                                    </p:set>
                                    <p:animEffect transition="in" filter="barn(inVertical)">
                                      <p:cBhvr>
                                        <p:cTn id="32" dur="500"/>
                                        <p:tgtEl>
                                          <p:spTgt spid="3635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400" b="1" dirty="0"/>
              <a:t>THERMAL POLLUTION</a:t>
            </a:r>
          </a:p>
        </p:txBody>
      </p:sp>
      <p:pic>
        <p:nvPicPr>
          <p:cNvPr id="7" name="Content Placeholder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295400" y="1752600"/>
            <a:ext cx="6206573" cy="4659703"/>
          </a:xfrm>
          <a:prstGeom prst="rect">
            <a:avLst/>
          </a:prstGeom>
        </p:spPr>
      </p:pic>
    </p:spTree>
    <p:extLst>
      <p:ext uri="{BB962C8B-B14F-4D97-AF65-F5344CB8AC3E}">
        <p14:creationId xmlns:p14="http://schemas.microsoft.com/office/powerpoint/2010/main" val="3804307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p:cNvSpPr txBox="1">
            <a:spLocks noChangeArrowheads="1"/>
          </p:cNvSpPr>
          <p:nvPr/>
        </p:nvSpPr>
        <p:spPr bwMode="auto">
          <a:xfrm>
            <a:off x="381000" y="2057400"/>
            <a:ext cx="48768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174625" indent="-174625">
              <a:defRPr sz="2400">
                <a:solidFill>
                  <a:schemeClr val="tx1"/>
                </a:solidFill>
                <a:latin typeface="Times New Roman" charset="0"/>
                <a:ea typeface="ＭＳ Ｐゴシック" charset="0"/>
              </a:defRPr>
            </a:lvl1pPr>
            <a:lvl2pPr marL="512763" indent="-173038">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ts val="0"/>
              </a:spcBef>
              <a:buFontTx/>
              <a:buChar char="•"/>
            </a:pPr>
            <a:r>
              <a:rPr lang="en-US" b="1" dirty="0">
                <a:solidFill>
                  <a:srgbClr val="FF0000"/>
                </a:solidFill>
              </a:rPr>
              <a:t>Much</a:t>
            </a:r>
            <a:r>
              <a:rPr lang="en-US" dirty="0"/>
              <a:t> of the world's drinking water is </a:t>
            </a:r>
            <a:r>
              <a:rPr lang="en-US" b="1" dirty="0">
                <a:solidFill>
                  <a:srgbClr val="FF0000"/>
                </a:solidFill>
              </a:rPr>
              <a:t>contaminated</a:t>
            </a:r>
            <a:r>
              <a:rPr lang="en-US" dirty="0"/>
              <a:t> and poses serious health threats.</a:t>
            </a:r>
          </a:p>
          <a:p>
            <a:pPr>
              <a:spcBef>
                <a:spcPts val="0"/>
              </a:spcBef>
              <a:buFontTx/>
              <a:buChar char="•"/>
            </a:pPr>
            <a:r>
              <a:rPr lang="en-US" dirty="0"/>
              <a:t>Most drinking water is </a:t>
            </a:r>
            <a:r>
              <a:rPr lang="en-US" b="1" dirty="0">
                <a:solidFill>
                  <a:srgbClr val="FF0000"/>
                </a:solidFill>
              </a:rPr>
              <a:t>purified</a:t>
            </a:r>
            <a:r>
              <a:rPr lang="en-US" dirty="0"/>
              <a:t> by </a:t>
            </a:r>
            <a:r>
              <a:rPr lang="en-US" b="1" dirty="0">
                <a:solidFill>
                  <a:srgbClr val="FF0000"/>
                </a:solidFill>
              </a:rPr>
              <a:t>storage</a:t>
            </a:r>
            <a:r>
              <a:rPr lang="en-US" dirty="0"/>
              <a:t> in reservoir (suspended matter settles), and </a:t>
            </a:r>
            <a:r>
              <a:rPr lang="en-US" b="1" dirty="0">
                <a:solidFill>
                  <a:srgbClr val="FF0000"/>
                </a:solidFill>
              </a:rPr>
              <a:t>treated</a:t>
            </a:r>
            <a:r>
              <a:rPr lang="en-US" dirty="0"/>
              <a:t> by sand filters, activated charcoal, and addition of chlorine.</a:t>
            </a:r>
          </a:p>
          <a:p>
            <a:pPr>
              <a:spcBef>
                <a:spcPts val="0"/>
              </a:spcBef>
              <a:buFontTx/>
              <a:buChar char="•"/>
            </a:pPr>
            <a:r>
              <a:rPr lang="en-US" dirty="0"/>
              <a:t>Many use bottled water and home filters; </a:t>
            </a:r>
            <a:r>
              <a:rPr lang="en-US" b="1" dirty="0">
                <a:solidFill>
                  <a:srgbClr val="FF0000"/>
                </a:solidFill>
              </a:rPr>
              <a:t>bottled</a:t>
            </a:r>
            <a:r>
              <a:rPr lang="en-US" dirty="0"/>
              <a:t> water is often </a:t>
            </a:r>
            <a:r>
              <a:rPr lang="en-US" b="1" dirty="0">
                <a:solidFill>
                  <a:srgbClr val="FF0000"/>
                </a:solidFill>
              </a:rPr>
              <a:t>more</a:t>
            </a:r>
            <a:r>
              <a:rPr lang="en-US" dirty="0"/>
              <a:t> contaminated than tap water.</a:t>
            </a:r>
            <a:endParaRPr lang="en-US" i="1" dirty="0"/>
          </a:p>
        </p:txBody>
      </p:sp>
      <p:sp>
        <p:nvSpPr>
          <p:cNvPr id="130051" name="Rectangle 3"/>
          <p:cNvSpPr>
            <a:spLocks noChangeArrowheads="1"/>
          </p:cNvSpPr>
          <p:nvPr/>
        </p:nvSpPr>
        <p:spPr bwMode="auto">
          <a:xfrm>
            <a:off x="685800" y="528465"/>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r>
              <a:rPr lang="en-US" sz="4400" b="1" dirty="0">
                <a:solidFill>
                  <a:srgbClr val="002060"/>
                </a:solidFill>
                <a:latin typeface="+mj-lt"/>
              </a:rPr>
              <a:t>DRINKING WATER QUALITY</a:t>
            </a:r>
          </a:p>
        </p:txBody>
      </p:sp>
      <p:pic>
        <p:nvPicPr>
          <p:cNvPr id="4" name="Picture 3"/>
          <p:cNvPicPr>
            <a:picLocks noChangeAspect="1"/>
          </p:cNvPicPr>
          <p:nvPr/>
        </p:nvPicPr>
        <p:blipFill>
          <a:blip r:embed="rId2"/>
          <a:stretch>
            <a:fillRect/>
          </a:stretch>
        </p:blipFill>
        <p:spPr>
          <a:xfrm>
            <a:off x="5791200" y="2085109"/>
            <a:ext cx="2803410" cy="3733800"/>
          </a:xfrm>
          <a:prstGeom prst="rect">
            <a:avLst/>
          </a:prstGeom>
        </p:spPr>
      </p:pic>
      <p:sp>
        <p:nvSpPr>
          <p:cNvPr id="5" name="TextBox 4"/>
          <p:cNvSpPr txBox="1"/>
          <p:nvPr/>
        </p:nvSpPr>
        <p:spPr>
          <a:xfrm>
            <a:off x="5791200" y="5867400"/>
            <a:ext cx="2803410" cy="830997"/>
          </a:xfrm>
          <a:prstGeom prst="rect">
            <a:avLst/>
          </a:prstGeom>
          <a:solidFill>
            <a:schemeClr val="tx2">
              <a:lumMod val="10000"/>
              <a:lumOff val="90000"/>
            </a:schemeClr>
          </a:solidFill>
        </p:spPr>
        <p:txBody>
          <a:bodyPr wrap="square" rtlCol="0">
            <a:spAutoFit/>
          </a:bodyPr>
          <a:lstStyle/>
          <a:p>
            <a:pPr algn="ctr"/>
            <a:r>
              <a:rPr lang="en-US" dirty="0"/>
              <a:t>MCL – maximum contaminant level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0050">
                                            <p:txEl>
                                              <p:pRg st="0" end="0"/>
                                            </p:txEl>
                                          </p:spTgt>
                                        </p:tgtEl>
                                        <p:attrNameLst>
                                          <p:attrName>style.visibility</p:attrName>
                                        </p:attrNameLst>
                                      </p:cBhvr>
                                      <p:to>
                                        <p:strVal val="visible"/>
                                      </p:to>
                                    </p:set>
                                    <p:animEffect transition="in" filter="barn(inVertical)">
                                      <p:cBhvr>
                                        <p:cTn id="7" dur="500"/>
                                        <p:tgtEl>
                                          <p:spTgt spid="1300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0050">
                                            <p:txEl>
                                              <p:pRg st="1" end="1"/>
                                            </p:txEl>
                                          </p:spTgt>
                                        </p:tgtEl>
                                        <p:attrNameLst>
                                          <p:attrName>style.visibility</p:attrName>
                                        </p:attrNameLst>
                                      </p:cBhvr>
                                      <p:to>
                                        <p:strVal val="visible"/>
                                      </p:to>
                                    </p:set>
                                    <p:animEffect transition="in" filter="barn(inVertical)">
                                      <p:cBhvr>
                                        <p:cTn id="12" dur="500"/>
                                        <p:tgtEl>
                                          <p:spTgt spid="1300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0050">
                                            <p:txEl>
                                              <p:pRg st="2" end="2"/>
                                            </p:txEl>
                                          </p:spTgt>
                                        </p:tgtEl>
                                        <p:attrNameLst>
                                          <p:attrName>style.visibility</p:attrName>
                                        </p:attrNameLst>
                                      </p:cBhvr>
                                      <p:to>
                                        <p:strVal val="visible"/>
                                      </p:to>
                                    </p:set>
                                    <p:animEffect transition="in" filter="barn(inVertical)">
                                      <p:cBhvr>
                                        <p:cTn id="17" dur="500"/>
                                        <p:tgtEl>
                                          <p:spTgt spid="1300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E:\Media\Images\ch27\screen\tf7lf2717_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4800" y="1460174"/>
            <a:ext cx="8534400" cy="5397826"/>
          </a:xfrm>
          <a:prstGeom prst="rect">
            <a:avLst/>
          </a:prstGeom>
          <a:noFill/>
          <a:extLst>
            <a:ext uri="{909E8E84-426E-40DD-AFC4-6F175D3DCCD1}">
              <a14:hiddenFill xmlns:a14="http://schemas.microsoft.com/office/drawing/2010/main">
                <a:solidFill>
                  <a:srgbClr val="FFFFFF"/>
                </a:solidFill>
              </a14:hiddenFill>
            </a:ext>
          </a:extLst>
        </p:spPr>
      </p:pic>
      <p:sp>
        <p:nvSpPr>
          <p:cNvPr id="47107" name="Rectangle 3"/>
          <p:cNvSpPr>
            <a:spLocks noGrp="1" noChangeArrowheads="1"/>
          </p:cNvSpPr>
          <p:nvPr>
            <p:ph type="title" idx="4294967295"/>
          </p:nvPr>
        </p:nvSpPr>
        <p:spPr>
          <a:xfrm>
            <a:off x="304800" y="152400"/>
            <a:ext cx="8382000" cy="1371600"/>
          </a:xfrm>
        </p:spPr>
        <p:txBody>
          <a:bodyPr>
            <a:normAutofit/>
          </a:bodyPr>
          <a:lstStyle/>
          <a:p>
            <a:r>
              <a:rPr lang="en-US" sz="3600" b="1" dirty="0"/>
              <a:t>Municipal Water Comes from Water Purification Plants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a:xfrm>
            <a:off x="533400" y="304800"/>
            <a:ext cx="7556313" cy="1116106"/>
          </a:xfrm>
        </p:spPr>
        <p:txBody>
          <a:bodyPr>
            <a:normAutofit/>
          </a:bodyPr>
          <a:lstStyle/>
          <a:p>
            <a:r>
              <a:rPr lang="en-US" sz="4000" b="1" dirty="0"/>
              <a:t>Initial Treatment</a:t>
            </a:r>
          </a:p>
        </p:txBody>
      </p:sp>
      <p:sp>
        <p:nvSpPr>
          <p:cNvPr id="350211" name="Rectangle 3"/>
          <p:cNvSpPr>
            <a:spLocks noGrp="1" noChangeArrowheads="1"/>
          </p:cNvSpPr>
          <p:nvPr>
            <p:ph idx="1"/>
          </p:nvPr>
        </p:nvSpPr>
        <p:spPr>
          <a:xfrm>
            <a:off x="457200" y="1676400"/>
            <a:ext cx="4495800" cy="4953000"/>
          </a:xfrm>
        </p:spPr>
        <p:txBody>
          <a:bodyPr>
            <a:normAutofit/>
          </a:bodyPr>
          <a:lstStyle/>
          <a:p>
            <a:pPr>
              <a:lnSpc>
                <a:spcPct val="90000"/>
              </a:lnSpc>
            </a:pPr>
            <a:r>
              <a:rPr lang="en-US" b="1" dirty="0">
                <a:solidFill>
                  <a:srgbClr val="FF0000"/>
                </a:solidFill>
              </a:rPr>
              <a:t>Screening</a:t>
            </a:r>
            <a:r>
              <a:rPr lang="en-US" dirty="0">
                <a:solidFill>
                  <a:schemeClr val="tx1"/>
                </a:solidFill>
              </a:rPr>
              <a:t> - the removal of any coarse floating objects, weeds, etc. from the water.</a:t>
            </a:r>
          </a:p>
          <a:p>
            <a:pPr>
              <a:lnSpc>
                <a:spcPct val="90000"/>
              </a:lnSpc>
            </a:pPr>
            <a:r>
              <a:rPr lang="en-US" b="1" dirty="0">
                <a:solidFill>
                  <a:srgbClr val="FF0000"/>
                </a:solidFill>
              </a:rPr>
              <a:t>Aeration</a:t>
            </a:r>
            <a:r>
              <a:rPr lang="en-US" dirty="0">
                <a:solidFill>
                  <a:schemeClr val="tx1"/>
                </a:solidFill>
              </a:rPr>
              <a:t> - dissolving oxygen into the water to remove smell and taste, promote helpful bacteria to grow, and precipitate nuisance metals like iron and manganese.</a:t>
            </a:r>
          </a:p>
          <a:p>
            <a:pPr>
              <a:lnSpc>
                <a:spcPct val="90000"/>
              </a:lnSpc>
            </a:pPr>
            <a:r>
              <a:rPr lang="en-US" b="1" dirty="0">
                <a:solidFill>
                  <a:srgbClr val="FF0000"/>
                </a:solidFill>
              </a:rPr>
              <a:t>pH correction</a:t>
            </a:r>
            <a:r>
              <a:rPr lang="en-US" dirty="0">
                <a:solidFill>
                  <a:srgbClr val="FF0000"/>
                </a:solidFill>
              </a:rPr>
              <a:t> </a:t>
            </a:r>
            <a:r>
              <a:rPr lang="en-US" dirty="0">
                <a:solidFill>
                  <a:schemeClr val="tx1"/>
                </a:solidFill>
              </a:rPr>
              <a:t>- preparing for coagulation and to help precipitate metals.</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05400" y="1828800"/>
            <a:ext cx="34290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Effect transition="in" filter="barn(inVertical)">
                                      <p:cBhvr>
                                        <p:cTn id="7" dur="500"/>
                                        <p:tgtEl>
                                          <p:spTgt spid="350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0211">
                                            <p:txEl>
                                              <p:pRg st="1" end="1"/>
                                            </p:txEl>
                                          </p:spTgt>
                                        </p:tgtEl>
                                        <p:attrNameLst>
                                          <p:attrName>style.visibility</p:attrName>
                                        </p:attrNameLst>
                                      </p:cBhvr>
                                      <p:to>
                                        <p:strVal val="visible"/>
                                      </p:to>
                                    </p:set>
                                    <p:animEffect transition="in" filter="barn(inVertical)">
                                      <p:cBhvr>
                                        <p:cTn id="12" dur="500"/>
                                        <p:tgtEl>
                                          <p:spTgt spid="350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50211">
                                            <p:txEl>
                                              <p:pRg st="2" end="2"/>
                                            </p:txEl>
                                          </p:spTgt>
                                        </p:tgtEl>
                                        <p:attrNameLst>
                                          <p:attrName>style.visibility</p:attrName>
                                        </p:attrNameLst>
                                      </p:cBhvr>
                                      <p:to>
                                        <p:strVal val="visible"/>
                                      </p:to>
                                    </p:set>
                                    <p:animEffect transition="in" filter="barn(inVertical)">
                                      <p:cBhvr>
                                        <p:cTn id="17" dur="500"/>
                                        <p:tgtEl>
                                          <p:spTgt spid="3502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1234" name="Rectangle 1026"/>
          <p:cNvSpPr>
            <a:spLocks noGrp="1" noChangeArrowheads="1"/>
          </p:cNvSpPr>
          <p:nvPr>
            <p:ph type="title"/>
          </p:nvPr>
        </p:nvSpPr>
        <p:spPr>
          <a:xfrm>
            <a:off x="685800" y="533400"/>
            <a:ext cx="7772400" cy="838200"/>
          </a:xfrm>
        </p:spPr>
        <p:txBody>
          <a:bodyPr>
            <a:normAutofit/>
          </a:bodyPr>
          <a:lstStyle/>
          <a:p>
            <a:r>
              <a:rPr lang="en-US" sz="4400" b="1" dirty="0"/>
              <a:t>Major Clean Up</a:t>
            </a:r>
          </a:p>
        </p:txBody>
      </p:sp>
      <p:sp>
        <p:nvSpPr>
          <p:cNvPr id="351235" name="Rectangle 1027"/>
          <p:cNvSpPr>
            <a:spLocks noGrp="1" noChangeArrowheads="1"/>
          </p:cNvSpPr>
          <p:nvPr>
            <p:ph idx="1"/>
          </p:nvPr>
        </p:nvSpPr>
        <p:spPr>
          <a:xfrm>
            <a:off x="228600" y="1524000"/>
            <a:ext cx="5029200" cy="5334000"/>
          </a:xfrm>
        </p:spPr>
        <p:txBody>
          <a:bodyPr>
            <a:normAutofit fontScale="85000" lnSpcReduction="10000"/>
          </a:bodyPr>
          <a:lstStyle/>
          <a:p>
            <a:pPr>
              <a:lnSpc>
                <a:spcPct val="120000"/>
              </a:lnSpc>
              <a:spcBef>
                <a:spcPts val="0"/>
              </a:spcBef>
            </a:pPr>
            <a:r>
              <a:rPr lang="en-US" sz="2800" b="1" dirty="0">
                <a:solidFill>
                  <a:srgbClr val="FF0000"/>
                </a:solidFill>
              </a:rPr>
              <a:t>Coagulation and flocculation</a:t>
            </a:r>
            <a:r>
              <a:rPr lang="en-US" sz="2800" dirty="0">
                <a:solidFill>
                  <a:srgbClr val="FF0000"/>
                </a:solidFill>
              </a:rPr>
              <a:t> </a:t>
            </a:r>
            <a:r>
              <a:rPr lang="en-US" sz="2800" dirty="0">
                <a:solidFill>
                  <a:schemeClr val="tx1"/>
                </a:solidFill>
              </a:rPr>
              <a:t>– Settles out suspended particles by adding a coagulating agent (usually alum) to help form a</a:t>
            </a:r>
            <a:r>
              <a:rPr lang="en-US" sz="2800" b="1" dirty="0">
                <a:solidFill>
                  <a:schemeClr val="tx1"/>
                </a:solidFill>
              </a:rPr>
              <a:t> </a:t>
            </a:r>
            <a:r>
              <a:rPr lang="en-US" sz="2800" b="1" dirty="0" err="1">
                <a:solidFill>
                  <a:srgbClr val="FF0000"/>
                </a:solidFill>
              </a:rPr>
              <a:t>floc</a:t>
            </a:r>
            <a:r>
              <a:rPr lang="en-US" sz="2800" dirty="0">
                <a:solidFill>
                  <a:schemeClr val="tx1"/>
                </a:solidFill>
              </a:rPr>
              <a:t>.</a:t>
            </a:r>
          </a:p>
          <a:p>
            <a:pPr>
              <a:lnSpc>
                <a:spcPct val="120000"/>
              </a:lnSpc>
              <a:spcBef>
                <a:spcPts val="0"/>
              </a:spcBef>
            </a:pPr>
            <a:r>
              <a:rPr lang="en-US" sz="2800" b="1" dirty="0">
                <a:solidFill>
                  <a:srgbClr val="FF0000"/>
                </a:solidFill>
              </a:rPr>
              <a:t>Sedimentation</a:t>
            </a:r>
            <a:r>
              <a:rPr lang="en-US" sz="2800" dirty="0">
                <a:solidFill>
                  <a:schemeClr val="tx1"/>
                </a:solidFill>
              </a:rPr>
              <a:t> - </a:t>
            </a:r>
            <a:r>
              <a:rPr lang="en-US" sz="2800" dirty="0" err="1">
                <a:solidFill>
                  <a:schemeClr val="tx1"/>
                </a:solidFill>
              </a:rPr>
              <a:t>Floc</a:t>
            </a:r>
            <a:r>
              <a:rPr lang="en-US" sz="2800" dirty="0">
                <a:solidFill>
                  <a:schemeClr val="tx1"/>
                </a:solidFill>
              </a:rPr>
              <a:t> settles out and is scraped and vacuumed off the bed of large sedimentation tanks. process.</a:t>
            </a:r>
          </a:p>
          <a:p>
            <a:pPr>
              <a:lnSpc>
                <a:spcPct val="120000"/>
              </a:lnSpc>
              <a:spcBef>
                <a:spcPts val="0"/>
              </a:spcBef>
            </a:pPr>
            <a:r>
              <a:rPr lang="en-US" sz="2800" b="1" dirty="0">
                <a:solidFill>
                  <a:srgbClr val="FF0000"/>
                </a:solidFill>
              </a:rPr>
              <a:t>Chlorination</a:t>
            </a:r>
            <a:r>
              <a:rPr lang="en-US" sz="2800" b="1" dirty="0">
                <a:solidFill>
                  <a:schemeClr val="tx1"/>
                </a:solidFill>
              </a:rPr>
              <a:t> </a:t>
            </a:r>
            <a:r>
              <a:rPr lang="en-US" sz="2800" dirty="0">
                <a:solidFill>
                  <a:schemeClr val="tx1"/>
                </a:solidFill>
              </a:rPr>
              <a:t>– chlorine added to kill algae and bacteria</a:t>
            </a:r>
          </a:p>
        </p:txBody>
      </p:sp>
      <p:pic>
        <p:nvPicPr>
          <p:cNvPr id="6" name="Picture 4" descr="C:\Documents and Settings\mlee.GEOG-MOBILE1\My Documents\laptopupload\Geog4350\coagulatio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81600" y="1981200"/>
            <a:ext cx="3774910" cy="19811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Documents and Settings\mlee.GEOG-MOBILE1\My Documents\laptopupload\Geog4350\sedimentatio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4038600"/>
            <a:ext cx="3733800" cy="198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animEffect transition="in" filter="barn(inVertical)">
                                      <p:cBhvr>
                                        <p:cTn id="7" dur="500"/>
                                        <p:tgtEl>
                                          <p:spTgt spid="351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1235">
                                            <p:txEl>
                                              <p:pRg st="1" end="1"/>
                                            </p:txEl>
                                          </p:spTgt>
                                        </p:tgtEl>
                                        <p:attrNameLst>
                                          <p:attrName>style.visibility</p:attrName>
                                        </p:attrNameLst>
                                      </p:cBhvr>
                                      <p:to>
                                        <p:strVal val="visible"/>
                                      </p:to>
                                    </p:set>
                                    <p:animEffect transition="in" filter="barn(inVertical)">
                                      <p:cBhvr>
                                        <p:cTn id="12" dur="500"/>
                                        <p:tgtEl>
                                          <p:spTgt spid="3512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51235">
                                            <p:txEl>
                                              <p:pRg st="2" end="2"/>
                                            </p:txEl>
                                          </p:spTgt>
                                        </p:tgtEl>
                                        <p:attrNameLst>
                                          <p:attrName>style.visibility</p:attrName>
                                        </p:attrNameLst>
                                      </p:cBhvr>
                                      <p:to>
                                        <p:strVal val="visible"/>
                                      </p:to>
                                    </p:set>
                                    <p:animEffect transition="in" filter="barn(inVertical)">
                                      <p:cBhvr>
                                        <p:cTn id="17" dur="500"/>
                                        <p:tgtEl>
                                          <p:spTgt spid="3512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685800" y="304800"/>
            <a:ext cx="7772400" cy="1143000"/>
          </a:xfrm>
        </p:spPr>
        <p:txBody>
          <a:bodyPr>
            <a:normAutofit/>
          </a:bodyPr>
          <a:lstStyle/>
          <a:p>
            <a:r>
              <a:rPr lang="en-US" sz="4000" b="1" dirty="0"/>
              <a:t>Sand </a:t>
            </a:r>
            <a:r>
              <a:rPr lang="en-US" sz="4000" b="1" dirty="0">
                <a:solidFill>
                  <a:srgbClr val="FF0000"/>
                </a:solidFill>
              </a:rPr>
              <a:t>filters</a:t>
            </a:r>
            <a:r>
              <a:rPr lang="en-US" sz="4000" b="1" dirty="0"/>
              <a:t> the water</a:t>
            </a:r>
          </a:p>
        </p:txBody>
      </p:sp>
      <p:sp>
        <p:nvSpPr>
          <p:cNvPr id="343044" name="Text Box 4">
            <a:hlinkClick r:id="rId2" action="ppaction://hlinkpres?slideindex=1&amp;slidetitle="/>
          </p:cNvPr>
          <p:cNvSpPr txBox="1">
            <a:spLocks noChangeArrowheads="1"/>
          </p:cNvSpPr>
          <p:nvPr/>
        </p:nvSpPr>
        <p:spPr bwMode="auto">
          <a:xfrm>
            <a:off x="5410200" y="6550025"/>
            <a:ext cx="3733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ts val="500"/>
              </a:spcBef>
              <a:spcAft>
                <a:spcPts val="500"/>
              </a:spcAft>
            </a:pPr>
            <a:r>
              <a:rPr lang="en-US" sz="1000">
                <a:hlinkClick r:id="rId2" action="ppaction://hlinkpres?slideindex=1&amp;slidetitle="/>
              </a:rPr>
              <a:t>isis.csuhayward.edu/alss/Geography/ mlee/geog4350/4350c4f01.ppt </a:t>
            </a:r>
          </a:p>
        </p:txBody>
      </p:sp>
      <p:pic>
        <p:nvPicPr>
          <p:cNvPr id="5" name="Picture 4" descr="C:\Documents and Settings\mlee.GEOG-MOBILE1\My Documents\laptopupload\Geog4350\filtration.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2057400"/>
            <a:ext cx="8112974"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685800" y="304800"/>
            <a:ext cx="7569200" cy="1143000"/>
          </a:xfrm>
        </p:spPr>
        <p:txBody>
          <a:bodyPr>
            <a:normAutofit/>
          </a:bodyPr>
          <a:lstStyle/>
          <a:p>
            <a:r>
              <a:rPr lang="en-US" sz="4800" b="1" dirty="0"/>
              <a:t>Final Touches</a:t>
            </a:r>
          </a:p>
        </p:txBody>
      </p:sp>
      <p:sp>
        <p:nvSpPr>
          <p:cNvPr id="345091" name="Rectangle 3"/>
          <p:cNvSpPr>
            <a:spLocks noGrp="1" noChangeArrowheads="1"/>
          </p:cNvSpPr>
          <p:nvPr>
            <p:ph idx="1"/>
          </p:nvPr>
        </p:nvSpPr>
        <p:spPr>
          <a:xfrm>
            <a:off x="381000" y="1676400"/>
            <a:ext cx="4953000" cy="4267200"/>
          </a:xfrm>
        </p:spPr>
        <p:txBody>
          <a:bodyPr>
            <a:noAutofit/>
          </a:bodyPr>
          <a:lstStyle/>
          <a:p>
            <a:pPr>
              <a:lnSpc>
                <a:spcPct val="120000"/>
              </a:lnSpc>
              <a:spcBef>
                <a:spcPts val="0"/>
              </a:spcBef>
            </a:pPr>
            <a:r>
              <a:rPr lang="en-US" b="1" dirty="0">
                <a:solidFill>
                  <a:srgbClr val="FF0000"/>
                </a:solidFill>
              </a:rPr>
              <a:t>Disinfection</a:t>
            </a:r>
            <a:r>
              <a:rPr lang="en-US" dirty="0">
                <a:solidFill>
                  <a:schemeClr val="tx1"/>
                </a:solidFill>
              </a:rPr>
              <a:t> - water completely free of suspended sediment is treated with chlorine then ammonia (chloramine), or ozone. </a:t>
            </a:r>
          </a:p>
          <a:p>
            <a:pPr>
              <a:lnSpc>
                <a:spcPct val="120000"/>
              </a:lnSpc>
              <a:spcBef>
                <a:spcPts val="0"/>
              </a:spcBef>
            </a:pPr>
            <a:r>
              <a:rPr lang="en-US" b="1" dirty="0">
                <a:solidFill>
                  <a:srgbClr val="FF0000"/>
                </a:solidFill>
              </a:rPr>
              <a:t>pH adjusted</a:t>
            </a:r>
            <a:r>
              <a:rPr lang="en-US" dirty="0">
                <a:solidFill>
                  <a:srgbClr val="FF0000"/>
                </a:solidFill>
              </a:rPr>
              <a:t> </a:t>
            </a:r>
            <a:r>
              <a:rPr lang="en-US" dirty="0">
                <a:solidFill>
                  <a:schemeClr val="tx1"/>
                </a:solidFill>
              </a:rPr>
              <a:t>– to meet desired range of 6.5 to 8.5 pH units</a:t>
            </a:r>
          </a:p>
        </p:txBody>
      </p:sp>
      <p:sp>
        <p:nvSpPr>
          <p:cNvPr id="4" name="TextBox 3"/>
          <p:cNvSpPr txBox="1"/>
          <p:nvPr/>
        </p:nvSpPr>
        <p:spPr>
          <a:xfrm>
            <a:off x="609600" y="5791200"/>
            <a:ext cx="4648200" cy="830997"/>
          </a:xfrm>
          <a:prstGeom prst="rect">
            <a:avLst/>
          </a:prstGeom>
          <a:solidFill>
            <a:schemeClr val="accent3">
              <a:lumMod val="20000"/>
              <a:lumOff val="80000"/>
            </a:schemeClr>
          </a:solidFill>
          <a:effectLst>
            <a:glow rad="139700">
              <a:schemeClr val="accent1">
                <a:satMod val="175000"/>
                <a:alpha val="40000"/>
              </a:schemeClr>
            </a:glo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hlinkClick r:id="rId2"/>
              </a:rPr>
              <a:t>Video:  </a:t>
            </a:r>
          </a:p>
          <a:p>
            <a:pPr algn="ctr"/>
            <a:r>
              <a:rPr lang="en-US" dirty="0">
                <a:hlinkClick r:id="rId2"/>
              </a:rPr>
              <a:t>Water Treatment Process</a:t>
            </a:r>
            <a:endParaRPr lang="en-US" dirty="0"/>
          </a:p>
        </p:txBody>
      </p:sp>
      <p:pic>
        <p:nvPicPr>
          <p:cNvPr id="5" name="Picture 4"/>
          <p:cNvPicPr>
            <a:picLocks noChangeAspect="1"/>
          </p:cNvPicPr>
          <p:nvPr/>
        </p:nvPicPr>
        <p:blipFill>
          <a:blip r:embed="rId3"/>
          <a:stretch>
            <a:fillRect/>
          </a:stretch>
        </p:blipFill>
        <p:spPr>
          <a:xfrm>
            <a:off x="5638800" y="1447800"/>
            <a:ext cx="3251200" cy="2438400"/>
          </a:xfrm>
          <a:prstGeom prst="rect">
            <a:avLst/>
          </a:prstGeom>
        </p:spPr>
      </p:pic>
      <p:pic>
        <p:nvPicPr>
          <p:cNvPr id="6" name="Picture 5"/>
          <p:cNvPicPr>
            <a:picLocks noChangeAspect="1"/>
          </p:cNvPicPr>
          <p:nvPr/>
        </p:nvPicPr>
        <p:blipFill>
          <a:blip r:embed="rId4"/>
          <a:stretch>
            <a:fillRect/>
          </a:stretch>
        </p:blipFill>
        <p:spPr>
          <a:xfrm>
            <a:off x="5638800" y="3810000"/>
            <a:ext cx="3289300" cy="2463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animEffect transition="in" filter="barn(inVertical)">
                                      <p:cBhvr>
                                        <p:cTn id="7" dur="500"/>
                                        <p:tgtEl>
                                          <p:spTgt spid="3450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45091">
                                            <p:txEl>
                                              <p:pRg st="1" end="1"/>
                                            </p:txEl>
                                          </p:spTgt>
                                        </p:tgtEl>
                                        <p:attrNameLst>
                                          <p:attrName>style.visibility</p:attrName>
                                        </p:attrNameLst>
                                      </p:cBhvr>
                                      <p:to>
                                        <p:strVal val="visible"/>
                                      </p:to>
                                    </p:set>
                                    <p:animEffect transition="in" filter="barn(inVertical)">
                                      <p:cBhvr>
                                        <p:cTn id="12" dur="500"/>
                                        <p:tgtEl>
                                          <p:spTgt spid="3450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Where does wastewater go?</a:t>
            </a:r>
          </a:p>
        </p:txBody>
      </p:sp>
      <p:sp>
        <p:nvSpPr>
          <p:cNvPr id="3" name="Content Placeholder 2"/>
          <p:cNvSpPr>
            <a:spLocks noGrp="1"/>
          </p:cNvSpPr>
          <p:nvPr>
            <p:ph sz="half" idx="1"/>
          </p:nvPr>
        </p:nvSpPr>
        <p:spPr>
          <a:xfrm>
            <a:off x="213064" y="1524000"/>
            <a:ext cx="4343400" cy="5334000"/>
          </a:xfrm>
        </p:spPr>
        <p:txBody>
          <a:bodyPr>
            <a:normAutofit/>
          </a:bodyPr>
          <a:lstStyle/>
          <a:p>
            <a:pPr>
              <a:spcBef>
                <a:spcPts val="0"/>
              </a:spcBef>
            </a:pPr>
            <a:r>
              <a:rPr lang="en-US" sz="2400" b="1" dirty="0">
                <a:solidFill>
                  <a:srgbClr val="FF0000"/>
                </a:solidFill>
              </a:rPr>
              <a:t>Wastewater (Sewage) Treatment Systems </a:t>
            </a:r>
            <a:r>
              <a:rPr lang="en-US" sz="2400" dirty="0">
                <a:solidFill>
                  <a:schemeClr val="tx1"/>
                </a:solidFill>
              </a:rPr>
              <a:t>take human and industrial liquid wastes and make them </a:t>
            </a:r>
            <a:r>
              <a:rPr lang="en-US" sz="2400" b="1" dirty="0">
                <a:solidFill>
                  <a:srgbClr val="FF0000"/>
                </a:solidFill>
              </a:rPr>
              <a:t>safe</a:t>
            </a:r>
            <a:r>
              <a:rPr lang="en-US" sz="2400" dirty="0">
                <a:solidFill>
                  <a:schemeClr val="tx1"/>
                </a:solidFill>
              </a:rPr>
              <a:t> enough to return to the environment.</a:t>
            </a:r>
          </a:p>
          <a:p>
            <a:pPr>
              <a:spcBef>
                <a:spcPts val="0"/>
              </a:spcBef>
            </a:pPr>
            <a:r>
              <a:rPr lang="en-US" sz="2400" dirty="0">
                <a:solidFill>
                  <a:schemeClr val="tx1"/>
                </a:solidFill>
              </a:rPr>
              <a:t>Wastewater treatment systems use the </a:t>
            </a:r>
            <a:r>
              <a:rPr lang="en-US" sz="2400" b="1" dirty="0">
                <a:solidFill>
                  <a:srgbClr val="FF0000"/>
                </a:solidFill>
              </a:rPr>
              <a:t>same</a:t>
            </a:r>
            <a:r>
              <a:rPr lang="en-US" sz="2400" dirty="0">
                <a:solidFill>
                  <a:schemeClr val="tx1"/>
                </a:solidFill>
              </a:rPr>
              <a:t> </a:t>
            </a:r>
            <a:r>
              <a:rPr lang="en-US" sz="2400" b="1" dirty="0">
                <a:solidFill>
                  <a:srgbClr val="FF0000"/>
                </a:solidFill>
              </a:rPr>
              <a:t>processes</a:t>
            </a:r>
            <a:r>
              <a:rPr lang="en-US" sz="2400" dirty="0">
                <a:solidFill>
                  <a:schemeClr val="tx1"/>
                </a:solidFill>
              </a:rPr>
              <a:t> of purification that would occur in a </a:t>
            </a:r>
            <a:r>
              <a:rPr lang="en-US" sz="2400" b="1" dirty="0">
                <a:solidFill>
                  <a:srgbClr val="FF0000"/>
                </a:solidFill>
              </a:rPr>
              <a:t>natural</a:t>
            </a:r>
            <a:r>
              <a:rPr lang="en-US" sz="2400" dirty="0">
                <a:solidFill>
                  <a:schemeClr val="tx1"/>
                </a:solidFill>
              </a:rPr>
              <a:t> aquatic system only they do it </a:t>
            </a:r>
            <a:r>
              <a:rPr lang="en-US" sz="2400" b="1" dirty="0">
                <a:solidFill>
                  <a:srgbClr val="FF0000"/>
                </a:solidFill>
              </a:rPr>
              <a:t>faster</a:t>
            </a:r>
            <a:r>
              <a:rPr lang="en-US" sz="2400" dirty="0">
                <a:solidFill>
                  <a:schemeClr val="tx1"/>
                </a:solidFill>
              </a:rPr>
              <a:t> and in a controlled situation. </a:t>
            </a:r>
          </a:p>
          <a:p>
            <a:pPr>
              <a:spcBef>
                <a:spcPts val="0"/>
              </a:spcBef>
            </a:pPr>
            <a:endParaRPr lang="en-US" dirty="0"/>
          </a:p>
          <a:p>
            <a:endParaRPr lang="en-US"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24400" y="2286000"/>
            <a:ext cx="4253459" cy="3426843"/>
          </a:xfrm>
          <a:prstGeom prst="rect">
            <a:avLst/>
          </a:prstGeom>
        </p:spPr>
      </p:pic>
    </p:spTree>
    <p:extLst>
      <p:ext uri="{BB962C8B-B14F-4D97-AF65-F5344CB8AC3E}">
        <p14:creationId xmlns:p14="http://schemas.microsoft.com/office/powerpoint/2010/main" val="403364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normAutofit/>
          </a:bodyPr>
          <a:lstStyle/>
          <a:p>
            <a:r>
              <a:rPr lang="en-US" sz="4000" b="1" dirty="0"/>
              <a:t>Water Treatment Stages</a:t>
            </a:r>
          </a:p>
        </p:txBody>
      </p:sp>
      <p:sp>
        <p:nvSpPr>
          <p:cNvPr id="349189" name="Text Box 5"/>
          <p:cNvSpPr txBox="1">
            <a:spLocks noChangeArrowheads="1"/>
          </p:cNvSpPr>
          <p:nvPr/>
        </p:nvSpPr>
        <p:spPr bwMode="auto">
          <a:xfrm>
            <a:off x="381000" y="1524001"/>
            <a:ext cx="4572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dirty="0"/>
              <a:t>Depending on the type of treatment plant and the quality of raw water, treatment generally proceeds in the following sequence of stages:</a:t>
            </a:r>
          </a:p>
          <a:p>
            <a:pPr marL="457200" lvl="0" indent="-457200">
              <a:buFont typeface="+mj-lt"/>
              <a:buAutoNum type="arabicPeriod"/>
            </a:pPr>
            <a:r>
              <a:rPr lang="en-US" b="1" dirty="0">
                <a:solidFill>
                  <a:srgbClr val="FF0000"/>
                </a:solidFill>
              </a:rPr>
              <a:t>Solid separation</a:t>
            </a:r>
          </a:p>
          <a:p>
            <a:pPr marL="457200" lvl="0" indent="-457200">
              <a:buFont typeface="+mj-lt"/>
              <a:buAutoNum type="arabicPeriod"/>
            </a:pPr>
            <a:r>
              <a:rPr lang="en-US" b="1" dirty="0">
                <a:solidFill>
                  <a:srgbClr val="FF0000"/>
                </a:solidFill>
              </a:rPr>
              <a:t>Breakdown of organics by bacteria</a:t>
            </a:r>
          </a:p>
          <a:p>
            <a:pPr marL="457200" lvl="0" indent="-457200">
              <a:buFont typeface="+mj-lt"/>
              <a:buAutoNum type="arabicPeriod"/>
            </a:pPr>
            <a:r>
              <a:rPr lang="en-US" b="1" dirty="0">
                <a:solidFill>
                  <a:srgbClr val="FF0000"/>
                </a:solidFill>
              </a:rPr>
              <a:t>Disinfection</a:t>
            </a:r>
          </a:p>
          <a:p>
            <a:r>
              <a:rPr lang="en-US" dirty="0"/>
              <a:t>As required, adsorption or other advanced process will be added, depending on the chemistry of the treated water.</a:t>
            </a:r>
          </a:p>
        </p:txBody>
      </p:sp>
      <p:sp>
        <p:nvSpPr>
          <p:cNvPr id="349191" name="Text Box 7">
            <a:hlinkClick r:id="rId2" action="ppaction://hlinkpres?slideindex=1&amp;slidetitle="/>
          </p:cNvPr>
          <p:cNvSpPr txBox="1">
            <a:spLocks noChangeArrowheads="1"/>
          </p:cNvSpPr>
          <p:nvPr/>
        </p:nvSpPr>
        <p:spPr bwMode="auto">
          <a:xfrm>
            <a:off x="5410200" y="6550025"/>
            <a:ext cx="3733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ts val="500"/>
              </a:spcBef>
              <a:spcAft>
                <a:spcPts val="500"/>
              </a:spcAft>
            </a:pPr>
            <a:r>
              <a:rPr lang="en-US" sz="1000">
                <a:hlinkClick r:id="rId2" action="ppaction://hlinkpres?slideindex=1&amp;slidetitle="/>
              </a:rPr>
              <a:t>isis.csuhayward.edu/alss/Geography/ mlee/geog4350/4350c4f01.ppt </a:t>
            </a:r>
          </a:p>
        </p:txBody>
      </p:sp>
      <p:pic>
        <p:nvPicPr>
          <p:cNvPr id="2" name="Picture 1"/>
          <p:cNvPicPr>
            <a:picLocks noChangeAspect="1"/>
          </p:cNvPicPr>
          <p:nvPr/>
        </p:nvPicPr>
        <p:blipFill>
          <a:blip r:embed="rId3"/>
          <a:stretch>
            <a:fillRect/>
          </a:stretch>
        </p:blipFill>
        <p:spPr>
          <a:xfrm>
            <a:off x="4876800" y="2209800"/>
            <a:ext cx="3981227" cy="3124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9189">
                                            <p:txEl>
                                              <p:pRg st="0" end="0"/>
                                            </p:txEl>
                                          </p:spTgt>
                                        </p:tgtEl>
                                        <p:attrNameLst>
                                          <p:attrName>style.visibility</p:attrName>
                                        </p:attrNameLst>
                                      </p:cBhvr>
                                      <p:to>
                                        <p:strVal val="visible"/>
                                      </p:to>
                                    </p:set>
                                    <p:animEffect transition="in" filter="barn(inVertical)">
                                      <p:cBhvr>
                                        <p:cTn id="7" dur="500"/>
                                        <p:tgtEl>
                                          <p:spTgt spid="3491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49189">
                                            <p:txEl>
                                              <p:pRg st="1" end="1"/>
                                            </p:txEl>
                                          </p:spTgt>
                                        </p:tgtEl>
                                        <p:attrNameLst>
                                          <p:attrName>style.visibility</p:attrName>
                                        </p:attrNameLst>
                                      </p:cBhvr>
                                      <p:to>
                                        <p:strVal val="visible"/>
                                      </p:to>
                                    </p:set>
                                    <p:animEffect transition="in" filter="barn(inVertical)">
                                      <p:cBhvr>
                                        <p:cTn id="12" dur="500"/>
                                        <p:tgtEl>
                                          <p:spTgt spid="3491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49189">
                                            <p:txEl>
                                              <p:pRg st="2" end="2"/>
                                            </p:txEl>
                                          </p:spTgt>
                                        </p:tgtEl>
                                        <p:attrNameLst>
                                          <p:attrName>style.visibility</p:attrName>
                                        </p:attrNameLst>
                                      </p:cBhvr>
                                      <p:to>
                                        <p:strVal val="visible"/>
                                      </p:to>
                                    </p:set>
                                    <p:animEffect transition="in" filter="barn(inVertical)">
                                      <p:cBhvr>
                                        <p:cTn id="17" dur="500"/>
                                        <p:tgtEl>
                                          <p:spTgt spid="34918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49189">
                                            <p:txEl>
                                              <p:pRg st="3" end="3"/>
                                            </p:txEl>
                                          </p:spTgt>
                                        </p:tgtEl>
                                        <p:attrNameLst>
                                          <p:attrName>style.visibility</p:attrName>
                                        </p:attrNameLst>
                                      </p:cBhvr>
                                      <p:to>
                                        <p:strVal val="visible"/>
                                      </p:to>
                                    </p:set>
                                    <p:animEffect transition="in" filter="barn(inVertical)">
                                      <p:cBhvr>
                                        <p:cTn id="22" dur="500"/>
                                        <p:tgtEl>
                                          <p:spTgt spid="34918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49189">
                                            <p:txEl>
                                              <p:pRg st="4" end="4"/>
                                            </p:txEl>
                                          </p:spTgt>
                                        </p:tgtEl>
                                        <p:attrNameLst>
                                          <p:attrName>style.visibility</p:attrName>
                                        </p:attrNameLst>
                                      </p:cBhvr>
                                      <p:to>
                                        <p:strVal val="visible"/>
                                      </p:to>
                                    </p:set>
                                    <p:animEffect transition="in" filter="barn(inVertical)">
                                      <p:cBhvr>
                                        <p:cTn id="27" dur="500"/>
                                        <p:tgtEl>
                                          <p:spTgt spid="3491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Media\Images\ch27\screen\tf7lf2719_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233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Disinfection AND Release</a:t>
            </a:r>
          </a:p>
        </p:txBody>
      </p:sp>
      <p:sp>
        <p:nvSpPr>
          <p:cNvPr id="4" name="Content Placeholder 3"/>
          <p:cNvSpPr>
            <a:spLocks noGrp="1"/>
          </p:cNvSpPr>
          <p:nvPr>
            <p:ph sz="half" idx="2"/>
          </p:nvPr>
        </p:nvSpPr>
        <p:spPr>
          <a:xfrm>
            <a:off x="457200" y="1600200"/>
            <a:ext cx="5257800" cy="5257800"/>
          </a:xfrm>
        </p:spPr>
        <p:txBody>
          <a:bodyPr>
            <a:normAutofit/>
          </a:bodyPr>
          <a:lstStyle/>
          <a:p>
            <a:pPr marL="0" indent="0">
              <a:spcBef>
                <a:spcPts val="0"/>
              </a:spcBef>
              <a:buNone/>
            </a:pPr>
            <a:r>
              <a:rPr lang="en-US" sz="2400" b="1" dirty="0">
                <a:solidFill>
                  <a:schemeClr val="tx1"/>
                </a:solidFill>
              </a:rPr>
              <a:t>Methods of Disinfection:</a:t>
            </a:r>
          </a:p>
          <a:p>
            <a:pPr>
              <a:spcBef>
                <a:spcPts val="0"/>
              </a:spcBef>
            </a:pPr>
            <a:r>
              <a:rPr lang="en-US" sz="2400" b="1" dirty="0">
                <a:solidFill>
                  <a:srgbClr val="FF0000"/>
                </a:solidFill>
              </a:rPr>
              <a:t>chlorine or ozone </a:t>
            </a:r>
            <a:r>
              <a:rPr lang="en-US" sz="2400" dirty="0">
                <a:solidFill>
                  <a:schemeClr val="tx1"/>
                </a:solidFill>
              </a:rPr>
              <a:t>(or other oxidizing chemicals such as bromine, iodine or hydrogen peroxide, bleach/sodium hypochlorite, chloramines) </a:t>
            </a:r>
          </a:p>
          <a:p>
            <a:pPr>
              <a:spcBef>
                <a:spcPts val="0"/>
              </a:spcBef>
            </a:pPr>
            <a:r>
              <a:rPr lang="en-US" sz="2400" b="1" dirty="0">
                <a:solidFill>
                  <a:srgbClr val="FF0000"/>
                </a:solidFill>
              </a:rPr>
              <a:t>ultraviolet radiation </a:t>
            </a:r>
            <a:r>
              <a:rPr lang="en-US" sz="2400" dirty="0">
                <a:solidFill>
                  <a:schemeClr val="tx1"/>
                </a:solidFill>
              </a:rPr>
              <a:t>(UV) </a:t>
            </a:r>
          </a:p>
          <a:p>
            <a:pPr>
              <a:spcBef>
                <a:spcPts val="0"/>
              </a:spcBef>
            </a:pPr>
            <a:r>
              <a:rPr lang="en-US" sz="2400" b="1" dirty="0">
                <a:solidFill>
                  <a:srgbClr val="FF0000"/>
                </a:solidFill>
              </a:rPr>
              <a:t>microfiltration</a:t>
            </a:r>
            <a:r>
              <a:rPr lang="en-US" sz="2400" dirty="0">
                <a:solidFill>
                  <a:schemeClr val="tx1"/>
                </a:solidFill>
              </a:rPr>
              <a:t> (using ceramic filters) </a:t>
            </a:r>
          </a:p>
          <a:p>
            <a:pPr>
              <a:spcBef>
                <a:spcPts val="0"/>
              </a:spcBef>
            </a:pPr>
            <a:r>
              <a:rPr lang="en-US" sz="2400" b="1" dirty="0">
                <a:solidFill>
                  <a:srgbClr val="FF0000"/>
                </a:solidFill>
              </a:rPr>
              <a:t>lime</a:t>
            </a:r>
            <a:r>
              <a:rPr lang="en-US" sz="2400" dirty="0">
                <a:solidFill>
                  <a:schemeClr val="tx1"/>
                </a:solidFill>
              </a:rPr>
              <a:t> treatment </a:t>
            </a:r>
          </a:p>
          <a:p>
            <a:pPr>
              <a:spcBef>
                <a:spcPts val="0"/>
              </a:spcBef>
            </a:pPr>
            <a:r>
              <a:rPr lang="en-US" sz="2400" b="1" dirty="0">
                <a:solidFill>
                  <a:srgbClr val="FF0000"/>
                </a:solidFill>
              </a:rPr>
              <a:t>electron beam radiation </a:t>
            </a:r>
          </a:p>
          <a:p>
            <a:pPr marL="0" indent="0">
              <a:buNone/>
            </a:pPr>
            <a:endParaRPr lang="en-US" dirty="0"/>
          </a:p>
        </p:txBody>
      </p:sp>
      <p:pic>
        <p:nvPicPr>
          <p:cNvPr id="5" name="Picture 4"/>
          <p:cNvPicPr>
            <a:picLocks noChangeAspect="1"/>
          </p:cNvPicPr>
          <p:nvPr/>
        </p:nvPicPr>
        <p:blipFill>
          <a:blip r:embed="rId2"/>
          <a:stretch>
            <a:fillRect/>
          </a:stretch>
        </p:blipFill>
        <p:spPr>
          <a:xfrm>
            <a:off x="5943600" y="2514600"/>
            <a:ext cx="2438400" cy="2699657"/>
          </a:xfrm>
          <a:prstGeom prst="rect">
            <a:avLst/>
          </a:prstGeom>
        </p:spPr>
      </p:pic>
    </p:spTree>
    <p:extLst>
      <p:ext uri="{BB962C8B-B14F-4D97-AF65-F5344CB8AC3E}">
        <p14:creationId xmlns:p14="http://schemas.microsoft.com/office/powerpoint/2010/main" val="80448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Where Does it Go?</a:t>
            </a:r>
          </a:p>
        </p:txBody>
      </p:sp>
      <p:sp>
        <p:nvSpPr>
          <p:cNvPr id="3" name="Content Placeholder 2"/>
          <p:cNvSpPr>
            <a:spLocks noGrp="1"/>
          </p:cNvSpPr>
          <p:nvPr>
            <p:ph idx="1"/>
          </p:nvPr>
        </p:nvSpPr>
        <p:spPr>
          <a:xfrm>
            <a:off x="426128" y="2247900"/>
            <a:ext cx="5257800" cy="3581400"/>
          </a:xfrm>
        </p:spPr>
        <p:txBody>
          <a:bodyPr>
            <a:normAutofit/>
          </a:bodyPr>
          <a:lstStyle/>
          <a:p>
            <a:r>
              <a:rPr lang="en-US" b="1" dirty="0">
                <a:solidFill>
                  <a:srgbClr val="FF0000"/>
                </a:solidFill>
              </a:rPr>
              <a:t>Solid waste </a:t>
            </a:r>
            <a:r>
              <a:rPr lang="en-US" dirty="0">
                <a:solidFill>
                  <a:schemeClr val="tx1"/>
                </a:solidFill>
              </a:rPr>
              <a:t>(sludge) separated during primary and secondary treatment is disposed of elsewhere.</a:t>
            </a:r>
          </a:p>
          <a:p>
            <a:r>
              <a:rPr lang="en-US" b="1" dirty="0">
                <a:solidFill>
                  <a:srgbClr val="FF0000"/>
                </a:solidFill>
              </a:rPr>
              <a:t>Effluent</a:t>
            </a:r>
            <a:r>
              <a:rPr lang="en-US" dirty="0">
                <a:solidFill>
                  <a:schemeClr val="tx1"/>
                </a:solidFill>
              </a:rPr>
              <a:t> is wastewater that is cleaned and released into the environment (rivers/streams).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72200" y="1676400"/>
            <a:ext cx="2702379" cy="2346251"/>
          </a:xfrm>
          <a:prstGeom prst="rect">
            <a:avLst/>
          </a:prstGeom>
          <a:ln w="38100" cmpd="sng">
            <a:solidFill>
              <a:schemeClr val="tx1"/>
            </a:solidFill>
          </a:ln>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0" y="4038600"/>
            <a:ext cx="2843230" cy="2362200"/>
          </a:xfrm>
          <a:prstGeom prst="rect">
            <a:avLst/>
          </a:prstGeom>
        </p:spPr>
      </p:pic>
    </p:spTree>
    <p:extLst>
      <p:ext uri="{BB962C8B-B14F-4D97-AF65-F5344CB8AC3E}">
        <p14:creationId xmlns:p14="http://schemas.microsoft.com/office/powerpoint/2010/main" val="43532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normAutofit fontScale="90000"/>
          </a:bodyPr>
          <a:lstStyle/>
          <a:p>
            <a:r>
              <a:rPr lang="en-US" b="1" dirty="0"/>
              <a:t>Water Treatment Virtual Tour</a:t>
            </a:r>
          </a:p>
        </p:txBody>
      </p:sp>
      <p:sp>
        <p:nvSpPr>
          <p:cNvPr id="2" name="Content Placeholder 1"/>
          <p:cNvSpPr>
            <a:spLocks noGrp="1"/>
          </p:cNvSpPr>
          <p:nvPr>
            <p:ph idx="1"/>
          </p:nvPr>
        </p:nvSpPr>
        <p:spPr>
          <a:xfrm>
            <a:off x="685800" y="5562600"/>
            <a:ext cx="7924800" cy="914400"/>
          </a:xfrm>
          <a:solidFill>
            <a:srgbClr val="8EB4E3"/>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en-US" b="1" dirty="0">
                <a:hlinkClick r:id="rId2"/>
              </a:rPr>
              <a:t>Water Resource Recovery Facility 3D Virtual Tour Video</a:t>
            </a:r>
            <a:endParaRPr lang="en-US" b="1" dirty="0"/>
          </a:p>
        </p:txBody>
      </p:sp>
      <p:pic>
        <p:nvPicPr>
          <p:cNvPr id="3" name="Picture 2"/>
          <p:cNvPicPr>
            <a:picLocks noChangeAspect="1"/>
          </p:cNvPicPr>
          <p:nvPr/>
        </p:nvPicPr>
        <p:blipFill>
          <a:blip r:embed="rId3"/>
          <a:stretch>
            <a:fillRect/>
          </a:stretch>
        </p:blipFill>
        <p:spPr>
          <a:xfrm>
            <a:off x="1524000" y="1524000"/>
            <a:ext cx="5854700" cy="389603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1" name="Picture 5" descr="E:\Media\Images\ch27\screen\tf7lf2724_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6400" y="1600200"/>
            <a:ext cx="6019800" cy="2950882"/>
          </a:xfrm>
          <a:prstGeom prst="rect">
            <a:avLst/>
          </a:prstGeom>
          <a:noFill/>
          <a:extLst>
            <a:ext uri="{909E8E84-426E-40DD-AFC4-6F175D3DCCD1}">
              <a14:hiddenFill xmlns:a14="http://schemas.microsoft.com/office/drawing/2010/main">
                <a:solidFill>
                  <a:srgbClr val="FFFFFF"/>
                </a:solidFill>
              </a14:hiddenFill>
            </a:ext>
          </a:extLst>
        </p:spPr>
      </p:pic>
      <p:sp>
        <p:nvSpPr>
          <p:cNvPr id="75778" name="Rectangle 2"/>
          <p:cNvSpPr>
            <a:spLocks noChangeArrowheads="1"/>
          </p:cNvSpPr>
          <p:nvPr/>
        </p:nvSpPr>
        <p:spPr bwMode="auto">
          <a:xfrm>
            <a:off x="0" y="38100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sz="5400" b="1" dirty="0">
                <a:solidFill>
                  <a:srgbClr val="002060"/>
                </a:solidFill>
              </a:rPr>
              <a:t>SEPTIC TANKS</a:t>
            </a:r>
          </a:p>
        </p:txBody>
      </p:sp>
      <p:sp>
        <p:nvSpPr>
          <p:cNvPr id="75779" name="Rectangle 3"/>
          <p:cNvSpPr>
            <a:spLocks noChangeArrowheads="1"/>
          </p:cNvSpPr>
          <p:nvPr/>
        </p:nvSpPr>
        <p:spPr bwMode="auto">
          <a:xfrm>
            <a:off x="457200" y="4551082"/>
            <a:ext cx="84582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342900" indent="-342900">
              <a:buFont typeface="Wingdings" panose="05000000000000000000" pitchFamily="2" charset="2"/>
              <a:buChar char="§"/>
              <a:tabLst>
                <a:tab pos="288925" algn="l"/>
              </a:tabLst>
            </a:pPr>
            <a:r>
              <a:rPr lang="en-US" b="1" dirty="0">
                <a:solidFill>
                  <a:srgbClr val="FF0000"/>
                </a:solidFill>
                <a:latin typeface="+mn-lt"/>
              </a:rPr>
              <a:t>SEPTIC TANK</a:t>
            </a:r>
            <a:r>
              <a:rPr lang="en-US" dirty="0">
                <a:latin typeface="+mn-lt"/>
              </a:rPr>
              <a:t>: a tank, typically underground, in which sewage is collected and allowed to decompose through bacterial activity before draining by means of a leaching field (field lines).</a:t>
            </a:r>
          </a:p>
          <a:p>
            <a:pPr marL="342900" indent="-342900">
              <a:buFont typeface="Wingdings" panose="05000000000000000000" pitchFamily="2" charset="2"/>
              <a:buChar char="§"/>
              <a:tabLst>
                <a:tab pos="288925" algn="l"/>
              </a:tabLst>
            </a:pPr>
            <a:r>
              <a:rPr lang="en-US" b="1" dirty="0">
                <a:solidFill>
                  <a:srgbClr val="FF0000"/>
                </a:solidFill>
                <a:latin typeface="+mn-lt"/>
              </a:rPr>
              <a:t>Alternative</a:t>
            </a:r>
            <a:r>
              <a:rPr lang="en-US" dirty="0">
                <a:solidFill>
                  <a:srgbClr val="000000"/>
                </a:solidFill>
                <a:latin typeface="+mn-lt"/>
              </a:rPr>
              <a:t> when no wastewater treatment facility available.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barn(inVertical)">
                                      <p:cBhvr>
                                        <p:cTn id="7" dur="500"/>
                                        <p:tgtEl>
                                          <p:spTgt spid="757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5779">
                                            <p:txEl>
                                              <p:pRg st="1" end="1"/>
                                            </p:txEl>
                                          </p:spTgt>
                                        </p:tgtEl>
                                        <p:attrNameLst>
                                          <p:attrName>style.visibility</p:attrName>
                                        </p:attrNameLst>
                                      </p:cBhvr>
                                      <p:to>
                                        <p:strVal val="visible"/>
                                      </p:to>
                                    </p:set>
                                    <p:animEffect transition="in" filter="barn(inVertical)">
                                      <p:cBhvr>
                                        <p:cTn id="12" dur="500"/>
                                        <p:tgtEl>
                                          <p:spTgt spid="757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8372"/>
            <a:ext cx="8229600" cy="1039427"/>
          </a:xfrm>
        </p:spPr>
        <p:txBody>
          <a:bodyPr>
            <a:normAutofit/>
          </a:bodyPr>
          <a:lstStyle/>
          <a:p>
            <a:pPr algn="l"/>
            <a:r>
              <a:rPr lang="en-US" sz="4400" b="1" dirty="0">
                <a:solidFill>
                  <a:srgbClr val="002060"/>
                </a:solidFill>
              </a:rPr>
              <a:t>Review:</a:t>
            </a:r>
          </a:p>
        </p:txBody>
      </p:sp>
      <p:sp>
        <p:nvSpPr>
          <p:cNvPr id="3" name="Content Placeholder 2"/>
          <p:cNvSpPr>
            <a:spLocks noGrp="1"/>
          </p:cNvSpPr>
          <p:nvPr>
            <p:ph sz="half" idx="1"/>
          </p:nvPr>
        </p:nvSpPr>
        <p:spPr/>
        <p:txBody>
          <a:bodyPr>
            <a:normAutofit lnSpcReduction="10000"/>
          </a:bodyPr>
          <a:lstStyle/>
          <a:p>
            <a:pPr>
              <a:buNone/>
            </a:pPr>
            <a:r>
              <a:rPr lang="en-US" dirty="0">
                <a:solidFill>
                  <a:schemeClr val="tx1"/>
                </a:solidFill>
              </a:rPr>
              <a:t>How long can it take for polluted groundwater difficult to naturally recycle?</a:t>
            </a:r>
          </a:p>
          <a:p>
            <a:pPr marL="628650" indent="-514350">
              <a:buFont typeface="+mj-lt"/>
              <a:buAutoNum type="alphaUcPeriod"/>
            </a:pPr>
            <a:r>
              <a:rPr lang="en-US" dirty="0">
                <a:solidFill>
                  <a:schemeClr val="tx1"/>
                </a:solidFill>
              </a:rPr>
              <a:t>Months </a:t>
            </a:r>
          </a:p>
          <a:p>
            <a:pPr marL="628650" indent="-514350">
              <a:buFont typeface="+mj-lt"/>
              <a:buAutoNum type="alphaUcPeriod"/>
            </a:pPr>
            <a:r>
              <a:rPr lang="en-US" dirty="0">
                <a:solidFill>
                  <a:schemeClr val="tx1"/>
                </a:solidFill>
              </a:rPr>
              <a:t>Decades</a:t>
            </a:r>
          </a:p>
          <a:p>
            <a:pPr marL="628650" indent="-514350">
              <a:buFont typeface="+mj-lt"/>
              <a:buAutoNum type="alphaUcPeriod"/>
            </a:pPr>
            <a:r>
              <a:rPr lang="en-US" dirty="0">
                <a:solidFill>
                  <a:schemeClr val="tx1"/>
                </a:solidFill>
              </a:rPr>
              <a:t>Centuries</a:t>
            </a:r>
          </a:p>
          <a:p>
            <a:pPr marL="628650" indent="-514350">
              <a:buFont typeface="+mj-lt"/>
              <a:buAutoNum type="alphaUcPeriod"/>
            </a:pPr>
            <a:r>
              <a:rPr lang="en-US" dirty="0">
                <a:solidFill>
                  <a:schemeClr val="tx1"/>
                </a:solidFill>
              </a:rPr>
              <a:t>Hundreds or thousands of years</a:t>
            </a:r>
          </a:p>
        </p:txBody>
      </p:sp>
      <p:pic>
        <p:nvPicPr>
          <p:cNvPr id="1026" name="Picture 2" descr="http://www.filterwater.com/asp/cs/images/gwcont.gif"/>
          <p:cNvPicPr>
            <a:picLocks noChangeAspect="1" noChangeArrowheads="1"/>
          </p:cNvPicPr>
          <p:nvPr/>
        </p:nvPicPr>
        <p:blipFill>
          <a:blip r:embed="rId2"/>
          <a:srcRect/>
          <a:stretch>
            <a:fillRect/>
          </a:stretch>
        </p:blipFill>
        <p:spPr bwMode="auto">
          <a:xfrm>
            <a:off x="4955722" y="2438401"/>
            <a:ext cx="3673927" cy="2743200"/>
          </a:xfrm>
          <a:prstGeom prst="rect">
            <a:avLst/>
          </a:prstGeom>
          <a:noFill/>
        </p:spPr>
      </p:pic>
      <p:sp>
        <p:nvSpPr>
          <p:cNvPr id="4" name="Rectangle 3"/>
          <p:cNvSpPr/>
          <p:nvPr/>
        </p:nvSpPr>
        <p:spPr>
          <a:xfrm>
            <a:off x="426128" y="5105400"/>
            <a:ext cx="4222072" cy="1021079"/>
          </a:xfrm>
          <a:prstGeom prst="rect">
            <a:avLst/>
          </a:prstGeom>
          <a:noFill/>
          <a:ln w="28575">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rPr>
              <a:t>LAB:  UNDERSTANDING PPM</a:t>
            </a:r>
          </a:p>
        </p:txBody>
      </p:sp>
      <p:sp>
        <p:nvSpPr>
          <p:cNvPr id="4" name="Content Placeholder 3"/>
          <p:cNvSpPr>
            <a:spLocks noGrp="1"/>
          </p:cNvSpPr>
          <p:nvPr>
            <p:ph sz="half" idx="2"/>
          </p:nvPr>
        </p:nvSpPr>
        <p:spPr/>
        <p:txBody>
          <a:bodyPr>
            <a:normAutofit fontScale="92500" lnSpcReduction="20000"/>
          </a:bodyPr>
          <a:lstStyle/>
          <a:p>
            <a:pPr marL="114300" indent="0">
              <a:buNone/>
            </a:pPr>
            <a:r>
              <a:rPr lang="en-US" b="1" dirty="0">
                <a:solidFill>
                  <a:schemeClr val="tx1"/>
                </a:solidFill>
              </a:rPr>
              <a:t>Materials:</a:t>
            </a:r>
            <a:endParaRPr lang="en-US" dirty="0">
              <a:solidFill>
                <a:schemeClr val="tx1"/>
              </a:solidFill>
            </a:endParaRPr>
          </a:p>
          <a:p>
            <a:pPr lvl="0"/>
            <a:r>
              <a:rPr lang="en-US" dirty="0">
                <a:solidFill>
                  <a:schemeClr val="tx1"/>
                </a:solidFill>
              </a:rPr>
              <a:t>Well plate </a:t>
            </a:r>
          </a:p>
          <a:p>
            <a:pPr lvl="0"/>
            <a:r>
              <a:rPr lang="en-US" dirty="0">
                <a:solidFill>
                  <a:schemeClr val="tx1"/>
                </a:solidFill>
              </a:rPr>
              <a:t>Cups</a:t>
            </a:r>
          </a:p>
          <a:p>
            <a:pPr lvl="0"/>
            <a:r>
              <a:rPr lang="en-US" dirty="0">
                <a:solidFill>
                  <a:schemeClr val="tx1"/>
                </a:solidFill>
              </a:rPr>
              <a:t>Water</a:t>
            </a:r>
          </a:p>
          <a:p>
            <a:pPr lvl="0"/>
            <a:r>
              <a:rPr lang="en-US" dirty="0">
                <a:solidFill>
                  <a:schemeClr val="tx1"/>
                </a:solidFill>
              </a:rPr>
              <a:t>Two pipettes</a:t>
            </a:r>
          </a:p>
          <a:p>
            <a:pPr lvl="0"/>
            <a:r>
              <a:rPr lang="en-US" dirty="0">
                <a:solidFill>
                  <a:schemeClr val="tx1"/>
                </a:solidFill>
              </a:rPr>
              <a:t>Food coloring</a:t>
            </a:r>
          </a:p>
          <a:p>
            <a:pPr lvl="0"/>
            <a:r>
              <a:rPr lang="en-US" dirty="0">
                <a:solidFill>
                  <a:schemeClr val="tx1"/>
                </a:solidFill>
              </a:rPr>
              <a:t>Toothpick</a:t>
            </a:r>
          </a:p>
          <a:p>
            <a:pPr lvl="0"/>
            <a:r>
              <a:rPr lang="en-US" dirty="0">
                <a:solidFill>
                  <a:schemeClr val="tx1"/>
                </a:solidFill>
              </a:rPr>
              <a:t>White paper</a:t>
            </a:r>
          </a:p>
          <a:p>
            <a:endParaRPr lang="en-US" dirty="0"/>
          </a:p>
        </p:txBody>
      </p:sp>
      <p:sp>
        <p:nvSpPr>
          <p:cNvPr id="7" name="Content Placeholder 6"/>
          <p:cNvSpPr>
            <a:spLocks noGrp="1"/>
          </p:cNvSpPr>
          <p:nvPr>
            <p:ph sz="half" idx="1"/>
          </p:nvPr>
        </p:nvSpPr>
        <p:spPr/>
        <p:txBody>
          <a:bodyPr>
            <a:normAutofit fontScale="92500" lnSpcReduction="20000"/>
          </a:bodyPr>
          <a:lstStyle/>
          <a:p>
            <a:pPr marL="114300" indent="0">
              <a:buNone/>
            </a:pPr>
            <a:r>
              <a:rPr lang="en-US" b="1" dirty="0">
                <a:solidFill>
                  <a:schemeClr val="tx1"/>
                </a:solidFill>
              </a:rPr>
              <a:t>Purpose:</a:t>
            </a:r>
            <a:r>
              <a:rPr lang="en-US" dirty="0">
                <a:solidFill>
                  <a:schemeClr val="tx1"/>
                </a:solidFill>
              </a:rPr>
              <a:t>  </a:t>
            </a:r>
          </a:p>
          <a:p>
            <a:pPr marL="114300" indent="0">
              <a:buNone/>
            </a:pPr>
            <a:r>
              <a:rPr lang="en-US" dirty="0">
                <a:solidFill>
                  <a:schemeClr val="tx1"/>
                </a:solidFill>
              </a:rPr>
              <a:t>To Create a model to illustrate ppm and ppb concentration levels, used to measure air pollutants and correlate those concentrations to the concentration of greenhouse gases and the standards for pollutants in the environment.</a:t>
            </a:r>
          </a:p>
          <a:p>
            <a:endParaRPr lang="en-US" dirty="0"/>
          </a:p>
        </p:txBody>
      </p:sp>
      <p:pic>
        <p:nvPicPr>
          <p:cNvPr id="8" name="irc_mi" descr="http://www.photoresists.eu/ppm-ppb-ppt.gif"/>
          <p:cNvPicPr/>
          <p:nvPr/>
        </p:nvPicPr>
        <p:blipFill>
          <a:blip r:embed="rId2">
            <a:extLst>
              <a:ext uri="{28A0092B-C50C-407E-A947-70E740481C1C}">
                <a14:useLocalDpi xmlns:a14="http://schemas.microsoft.com/office/drawing/2010/main" val="0"/>
              </a:ext>
            </a:extLst>
          </a:blip>
          <a:srcRect/>
          <a:stretch>
            <a:fillRect/>
          </a:stretch>
        </p:blipFill>
        <p:spPr bwMode="auto">
          <a:xfrm>
            <a:off x="4648200" y="5105400"/>
            <a:ext cx="4114800" cy="1402079"/>
          </a:xfrm>
          <a:prstGeom prst="rect">
            <a:avLst/>
          </a:prstGeom>
          <a:noFill/>
          <a:ln>
            <a:noFill/>
          </a:ln>
        </p:spPr>
      </p:pic>
    </p:spTree>
    <p:extLst>
      <p:ext uri="{BB962C8B-B14F-4D97-AF65-F5344CB8AC3E}">
        <p14:creationId xmlns:p14="http://schemas.microsoft.com/office/powerpoint/2010/main" val="1377374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rPr>
              <a:t>LAB:  UNDERSTANDING PPM</a:t>
            </a:r>
          </a:p>
        </p:txBody>
      </p:sp>
      <p:sp>
        <p:nvSpPr>
          <p:cNvPr id="3" name="Content Placeholder 2"/>
          <p:cNvSpPr>
            <a:spLocks noGrp="1"/>
          </p:cNvSpPr>
          <p:nvPr>
            <p:ph idx="1"/>
          </p:nvPr>
        </p:nvSpPr>
        <p:spPr>
          <a:xfrm>
            <a:off x="457200" y="1752600"/>
            <a:ext cx="8229600" cy="4876800"/>
          </a:xfrm>
        </p:spPr>
        <p:txBody>
          <a:bodyPr>
            <a:normAutofit fontScale="92500" lnSpcReduction="20000"/>
          </a:bodyPr>
          <a:lstStyle/>
          <a:p>
            <a:pPr marL="228600">
              <a:buNone/>
            </a:pPr>
            <a:r>
              <a:rPr lang="en-US" b="1" dirty="0">
                <a:solidFill>
                  <a:schemeClr val="tx1"/>
                </a:solidFill>
              </a:rPr>
              <a:t>Procedures: </a:t>
            </a:r>
            <a:endParaRPr lang="en-US" dirty="0">
              <a:solidFill>
                <a:schemeClr val="tx1"/>
              </a:solidFill>
            </a:endParaRPr>
          </a:p>
          <a:p>
            <a:pPr marL="228600"/>
            <a:r>
              <a:rPr lang="en-US" b="1" dirty="0">
                <a:solidFill>
                  <a:schemeClr val="tx1"/>
                </a:solidFill>
              </a:rPr>
              <a:t>Use the “FC” pipette when moving food coloring and the “water pipette when adding water.</a:t>
            </a:r>
            <a:endParaRPr lang="en-US" dirty="0">
              <a:solidFill>
                <a:schemeClr val="tx1"/>
              </a:solidFill>
            </a:endParaRPr>
          </a:p>
          <a:p>
            <a:pPr lvl="0" indent="-342900">
              <a:buAutoNum type="arabicPeriod"/>
            </a:pPr>
            <a:r>
              <a:rPr lang="en-US" dirty="0">
                <a:solidFill>
                  <a:schemeClr val="tx1"/>
                </a:solidFill>
              </a:rPr>
              <a:t>Place well plate on the white paper for better viewing.</a:t>
            </a:r>
          </a:p>
          <a:p>
            <a:pPr lvl="0" indent="-342900">
              <a:buAutoNum type="arabicPeriod"/>
            </a:pPr>
            <a:r>
              <a:rPr lang="en-US" dirty="0">
                <a:solidFill>
                  <a:schemeClr val="tx1"/>
                </a:solidFill>
              </a:rPr>
              <a:t>In cell A1, place 10 drops of food coloring with no water.</a:t>
            </a:r>
          </a:p>
          <a:p>
            <a:pPr lvl="0" indent="-342900">
              <a:buAutoNum type="arabicPeriod"/>
            </a:pPr>
            <a:r>
              <a:rPr lang="en-US" dirty="0">
                <a:solidFill>
                  <a:schemeClr val="tx1"/>
                </a:solidFill>
              </a:rPr>
              <a:t>Transfer 1 drop of food coloring from cell A1 to cell A2 with the FC pipette.</a:t>
            </a:r>
          </a:p>
          <a:p>
            <a:pPr lvl="0" indent="-342900">
              <a:buAutoNum type="arabicPeriod"/>
            </a:pPr>
            <a:r>
              <a:rPr lang="en-US" dirty="0">
                <a:solidFill>
                  <a:schemeClr val="tx1"/>
                </a:solidFill>
              </a:rPr>
              <a:t>Add 9 drops of water to cell A2 with the water pipette and mix well.  </a:t>
            </a:r>
          </a:p>
          <a:p>
            <a:pPr lvl="0" indent="-342900">
              <a:buAutoNum type="arabicPeriod"/>
            </a:pPr>
            <a:r>
              <a:rPr lang="en-US" dirty="0">
                <a:solidFill>
                  <a:schemeClr val="tx1"/>
                </a:solidFill>
              </a:rPr>
              <a:t>Take one drop of colored water from cell A2 and transfer to cell A3.</a:t>
            </a:r>
          </a:p>
          <a:p>
            <a:pPr lvl="0" indent="-342900">
              <a:buAutoNum type="arabicPeriod"/>
            </a:pPr>
            <a:r>
              <a:rPr lang="en-US" dirty="0">
                <a:solidFill>
                  <a:schemeClr val="tx1"/>
                </a:solidFill>
              </a:rPr>
              <a:t>Add 9 drops of water to cell A3 and mix well with the toothpick. </a:t>
            </a:r>
          </a:p>
          <a:p>
            <a:pPr lvl="0" indent="-342900">
              <a:buAutoNum type="arabicPeriod"/>
            </a:pPr>
            <a:r>
              <a:rPr lang="en-US" dirty="0">
                <a:solidFill>
                  <a:schemeClr val="tx1"/>
                </a:solidFill>
              </a:rPr>
              <a:t>Repeat the process for cells A4 through A6 then B6, C6, D6, and then D5.  Remember to use the correct pipette.</a:t>
            </a:r>
          </a:p>
          <a:p>
            <a:endParaRPr lang="en-US" dirty="0"/>
          </a:p>
        </p:txBody>
      </p:sp>
    </p:spTree>
    <p:extLst>
      <p:ext uri="{BB962C8B-B14F-4D97-AF65-F5344CB8AC3E}">
        <p14:creationId xmlns:p14="http://schemas.microsoft.com/office/powerpoint/2010/main" val="2711647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rPr>
              <a:t>LAB:  UNDERSTANDING PPM</a:t>
            </a:r>
          </a:p>
        </p:txBody>
      </p:sp>
      <p:pic>
        <p:nvPicPr>
          <p:cNvPr id="5" name="Content Placeholder 4"/>
          <p:cNvPicPr>
            <a:picLocks noGrp="1" noChangeAspect="1"/>
          </p:cNvPicPr>
          <p:nvPr>
            <p:ph sz="half" idx="1"/>
          </p:nvPr>
        </p:nvPicPr>
        <p:blipFill>
          <a:blip r:embed="rId2"/>
          <a:stretch>
            <a:fillRect/>
          </a:stretch>
        </p:blipFill>
        <p:spPr>
          <a:xfrm>
            <a:off x="1835489" y="2209800"/>
            <a:ext cx="5441950" cy="3676820"/>
          </a:xfrm>
          <a:prstGeom prst="rect">
            <a:avLst/>
          </a:prstGeom>
        </p:spPr>
      </p:pic>
    </p:spTree>
    <p:extLst>
      <p:ext uri="{BB962C8B-B14F-4D97-AF65-F5344CB8AC3E}">
        <p14:creationId xmlns:p14="http://schemas.microsoft.com/office/powerpoint/2010/main" val="4202880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rPr>
              <a:t>LAB:  UNDERSTANDING PPM</a:t>
            </a:r>
          </a:p>
        </p:txBody>
      </p:sp>
      <p:sp>
        <p:nvSpPr>
          <p:cNvPr id="4" name="Content Placeholder 3"/>
          <p:cNvSpPr>
            <a:spLocks noGrp="1"/>
          </p:cNvSpPr>
          <p:nvPr>
            <p:ph idx="1"/>
          </p:nvPr>
        </p:nvSpPr>
        <p:spPr/>
        <p:txBody>
          <a:bodyPr/>
          <a:lstStyle/>
          <a:p>
            <a:pPr marL="457200" indent="-457200">
              <a:buNone/>
            </a:pPr>
            <a:r>
              <a:rPr lang="en-US" dirty="0">
                <a:solidFill>
                  <a:schemeClr val="tx1"/>
                </a:solidFill>
              </a:rPr>
              <a:t>1. 	Make observations about the color of each cell.  Record your observations in the data table provided under “COLOR”.</a:t>
            </a:r>
          </a:p>
          <a:p>
            <a:endParaRPr lang="en-US" dirty="0"/>
          </a:p>
        </p:txBody>
      </p:sp>
      <p:pic>
        <p:nvPicPr>
          <p:cNvPr id="6" name="Picture 5"/>
          <p:cNvPicPr>
            <a:picLocks noChangeAspect="1"/>
          </p:cNvPicPr>
          <p:nvPr/>
        </p:nvPicPr>
        <p:blipFill>
          <a:blip r:embed="rId2"/>
          <a:stretch>
            <a:fillRect/>
          </a:stretch>
        </p:blipFill>
        <p:spPr>
          <a:xfrm>
            <a:off x="487606" y="3221038"/>
            <a:ext cx="8226903" cy="2905125"/>
          </a:xfrm>
          <a:prstGeom prst="rect">
            <a:avLst/>
          </a:prstGeom>
        </p:spPr>
      </p:pic>
    </p:spTree>
    <p:extLst>
      <p:ext uri="{BB962C8B-B14F-4D97-AF65-F5344CB8AC3E}">
        <p14:creationId xmlns:p14="http://schemas.microsoft.com/office/powerpoint/2010/main" val="1448031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rPr>
              <a:t>LAB:  UNDERSTANDING PPM</a:t>
            </a:r>
          </a:p>
        </p:txBody>
      </p:sp>
      <p:pic>
        <p:nvPicPr>
          <p:cNvPr id="3" name="Content Placeholder 2"/>
          <p:cNvPicPr>
            <a:picLocks noGrp="1" noChangeAspect="1"/>
          </p:cNvPicPr>
          <p:nvPr>
            <p:ph idx="1"/>
          </p:nvPr>
        </p:nvPicPr>
        <p:blipFill>
          <a:blip r:embed="rId2"/>
          <a:stretch>
            <a:fillRect/>
          </a:stretch>
        </p:blipFill>
        <p:spPr>
          <a:xfrm>
            <a:off x="1371600" y="1676400"/>
            <a:ext cx="6790573" cy="4953000"/>
          </a:xfrm>
          <a:prstGeom prst="rect">
            <a:avLst/>
          </a:prstGeom>
        </p:spPr>
      </p:pic>
    </p:spTree>
    <p:extLst>
      <p:ext uri="{BB962C8B-B14F-4D97-AF65-F5344CB8AC3E}">
        <p14:creationId xmlns:p14="http://schemas.microsoft.com/office/powerpoint/2010/main" val="261278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2060"/>
                </a:solidFill>
              </a:rPr>
              <a:t>TO DO</a:t>
            </a:r>
          </a:p>
        </p:txBody>
      </p:sp>
      <p:sp>
        <p:nvSpPr>
          <p:cNvPr id="4" name="Content Placeholder 3"/>
          <p:cNvSpPr>
            <a:spLocks noGrp="1"/>
          </p:cNvSpPr>
          <p:nvPr>
            <p:ph idx="1"/>
          </p:nvPr>
        </p:nvSpPr>
        <p:spPr/>
        <p:txBody>
          <a:bodyPr/>
          <a:lstStyle/>
          <a:p>
            <a:r>
              <a:rPr lang="en-US" sz="2800" dirty="0">
                <a:solidFill>
                  <a:schemeClr val="tx1"/>
                </a:solidFill>
              </a:rPr>
              <a:t>Review #33 due tomorrow.</a:t>
            </a:r>
          </a:p>
          <a:p>
            <a:r>
              <a:rPr lang="en-US" sz="2800" dirty="0">
                <a:solidFill>
                  <a:schemeClr val="tx1"/>
                </a:solidFill>
              </a:rPr>
              <a:t>Do lab.</a:t>
            </a:r>
          </a:p>
          <a:p>
            <a:endParaRPr lang="en-US" dirty="0"/>
          </a:p>
        </p:txBody>
      </p:sp>
    </p:spTree>
    <p:extLst>
      <p:ext uri="{BB962C8B-B14F-4D97-AF65-F5344CB8AC3E}">
        <p14:creationId xmlns:p14="http://schemas.microsoft.com/office/powerpoint/2010/main" val="8484141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0">
      <a:dk1>
        <a:sysClr val="windowText" lastClr="000000"/>
      </a:dk1>
      <a:lt1>
        <a:sysClr val="window" lastClr="FFFFFF"/>
      </a:lt1>
      <a:dk2>
        <a:srgbClr val="09213B"/>
      </a:dk2>
      <a:lt2>
        <a:srgbClr val="D5EDF4"/>
      </a:lt2>
      <a:accent1>
        <a:srgbClr val="2C7C9F"/>
      </a:accent1>
      <a:accent2>
        <a:srgbClr val="244A58"/>
      </a:accent2>
      <a:accent3>
        <a:srgbClr val="E2751D"/>
      </a:accent3>
      <a:accent4>
        <a:srgbClr val="0F3B78"/>
      </a:accent4>
      <a:accent5>
        <a:srgbClr val="7EB606"/>
      </a:accent5>
      <a:accent6>
        <a:srgbClr val="C00000"/>
      </a:accent6>
      <a:hlink>
        <a:srgbClr val="7030A0"/>
      </a:hlink>
      <a:folHlink>
        <a:srgbClr val="00B0F0"/>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3160</TotalTime>
  <Words>1235</Words>
  <Application>Microsoft Office PowerPoint</Application>
  <PresentationFormat>On-screen Show (4:3)</PresentationFormat>
  <Paragraphs>144</Paragraphs>
  <Slides>35</Slides>
  <Notes>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Apothecary</vt:lpstr>
      <vt:lpstr>DO NOW</vt:lpstr>
      <vt:lpstr>SMALL WHITE PAPER</vt:lpstr>
      <vt:lpstr>REVIEW #30</vt:lpstr>
      <vt:lpstr>REVIEW #30</vt:lpstr>
      <vt:lpstr>REVIEW</vt:lpstr>
      <vt:lpstr>PowerPoint Presentation</vt:lpstr>
      <vt:lpstr>Water Pollution</vt:lpstr>
      <vt:lpstr>PowerPoint Presentation</vt:lpstr>
      <vt:lpstr>SOURCES OF POLLUTION</vt:lpstr>
      <vt:lpstr>WATER POLLUTION AND DISEASE</vt:lpstr>
      <vt:lpstr>WATER POLLUTION</vt:lpstr>
      <vt:lpstr>WATER POLLUTION</vt:lpstr>
      <vt:lpstr>Thermal Pollution</vt:lpstr>
      <vt:lpstr>Thermal Pollution</vt:lpstr>
      <vt:lpstr>THERMAL POLLUTION</vt:lpstr>
      <vt:lpstr>PowerPoint Presentation</vt:lpstr>
      <vt:lpstr>Municipal Water Comes from Water Purification Plants</vt:lpstr>
      <vt:lpstr>Initial Treatment</vt:lpstr>
      <vt:lpstr>Major Clean Up</vt:lpstr>
      <vt:lpstr>Sand filters the water</vt:lpstr>
      <vt:lpstr>Final Touches</vt:lpstr>
      <vt:lpstr>Where does wastewater go?</vt:lpstr>
      <vt:lpstr>Water Treatment Stages</vt:lpstr>
      <vt:lpstr>PowerPoint Presentation</vt:lpstr>
      <vt:lpstr>Disinfection AND Release</vt:lpstr>
      <vt:lpstr>Where Does it Go?</vt:lpstr>
      <vt:lpstr>Water Treatment Virtual Tour</vt:lpstr>
      <vt:lpstr>PowerPoint Presentation</vt:lpstr>
      <vt:lpstr>Review:</vt:lpstr>
      <vt:lpstr>LAB:  UNDERSTANDING PPM</vt:lpstr>
      <vt:lpstr>LAB:  UNDERSTANDING PPM</vt:lpstr>
      <vt:lpstr>LAB:  UNDERSTANDING PPM</vt:lpstr>
      <vt:lpstr>LAB:  UNDERSTANDING PPM</vt:lpstr>
      <vt:lpstr>LAB:  UNDERSTANDING PPM</vt:lpstr>
      <vt:lpstr>TO DO</vt:lpstr>
    </vt:vector>
  </TitlesOfParts>
  <Company>LCUSD</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LCUSD</dc:creator>
  <cp:lastModifiedBy>JCBOE</cp:lastModifiedBy>
  <cp:revision>140</cp:revision>
  <cp:lastPrinted>2003-03-06T15:36:21Z</cp:lastPrinted>
  <dcterms:created xsi:type="dcterms:W3CDTF">2003-03-04T18:09:33Z</dcterms:created>
  <dcterms:modified xsi:type="dcterms:W3CDTF">2017-04-28T10:58:14Z</dcterms:modified>
</cp:coreProperties>
</file>