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57" r:id="rId3"/>
    <p:sldId id="256" r:id="rId4"/>
    <p:sldId id="267" r:id="rId5"/>
    <p:sldId id="268" r:id="rId6"/>
    <p:sldId id="269" r:id="rId7"/>
    <p:sldId id="272" r:id="rId8"/>
    <p:sldId id="270" r:id="rId9"/>
    <p:sldId id="260" r:id="rId10"/>
    <p:sldId id="273" r:id="rId11"/>
    <p:sldId id="259" r:id="rId12"/>
    <p:sldId id="274" r:id="rId13"/>
    <p:sldId id="258" r:id="rId14"/>
    <p:sldId id="275" r:id="rId15"/>
    <p:sldId id="261" r:id="rId16"/>
    <p:sldId id="263" r:id="rId17"/>
    <p:sldId id="278" r:id="rId18"/>
    <p:sldId id="276" r:id="rId19"/>
    <p:sldId id="264" r:id="rId20"/>
    <p:sldId id="277" r:id="rId21"/>
    <p:sldId id="266" r:id="rId22"/>
    <p:sldId id="279" r:id="rId23"/>
    <p:sldId id="265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60" autoAdjust="0"/>
  </p:normalViewPr>
  <p:slideViewPr>
    <p:cSldViewPr snapToGrid="0" snapToObjects="1">
      <p:cViewPr varScale="1">
        <p:scale>
          <a:sx n="101" d="100"/>
          <a:sy n="101" d="100"/>
        </p:scale>
        <p:origin x="123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669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5" name="Snip Single Corner Rectangle 14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ardrop 12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pPr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pPr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pPr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199" y="2126877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0" y="3475037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7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B1115196-1C6F-4784-83AC-30756D8F10B3}" type="datetimeFigureOut">
              <a:rPr lang="en-US" smtClean="0"/>
              <a:pPr/>
              <a:t>10/29/2016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344488">
              <a:defRPr sz="1800"/>
            </a:lvl6pPr>
            <a:lvl7pPr marL="1946275" indent="-344488">
              <a:defRPr sz="1800"/>
            </a:lvl7pPr>
            <a:lvl8pPr marL="1946275" indent="-344488">
              <a:defRPr sz="1800"/>
            </a:lvl8pPr>
            <a:lvl9pPr marL="1946275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pPr/>
              <a:t>10/29/2016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pPr/>
              <a:t>10/29/2016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pPr/>
              <a:t>10/29/2016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pPr/>
              <a:t>10/29/2016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6"/>
            <a:ext cx="1295400" cy="365125"/>
          </a:xfrm>
        </p:spPr>
        <p:txBody>
          <a:bodyPr/>
          <a:lstStyle/>
          <a:p>
            <a:fld id="{B1115196-1C6F-4784-83AC-30756D8F10B3}" type="datetimeFigureOut">
              <a:rPr lang="en-US" smtClean="0"/>
              <a:pPr/>
              <a:t>10/29/2016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6"/>
            <a:ext cx="2339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706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19371D3E-5A18-49EB-AD2A-429AF1657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6"/>
            <a:ext cx="1298448" cy="365125"/>
          </a:xfrm>
        </p:spPr>
        <p:txBody>
          <a:bodyPr/>
          <a:lstStyle/>
          <a:p>
            <a:fld id="{B1115196-1C6F-4784-83AC-30756D8F10B3}" type="datetimeFigureOut">
              <a:rPr lang="en-US" smtClean="0"/>
              <a:pPr/>
              <a:t>10/29/2016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6"/>
            <a:ext cx="234086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6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19371D3E-5A18-49EB-AD2A-429AF1657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0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pPr/>
              <a:t>10/29/2016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pPr/>
              <a:t>10/29/2016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pPr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pPr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pPr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9371D3E-5A18-49EB-AD2A-429AF1657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Pick up notes and Review #27.</a:t>
            </a:r>
          </a:p>
          <a:p>
            <a:r>
              <a:rPr lang="en-US" sz="2800" dirty="0"/>
              <a:t>Do you have any labs to turn in?</a:t>
            </a:r>
          </a:p>
        </p:txBody>
      </p:sp>
    </p:spTree>
    <p:extLst>
      <p:ext uri="{BB962C8B-B14F-4D97-AF65-F5344CB8AC3E}">
        <p14:creationId xmlns:p14="http://schemas.microsoft.com/office/powerpoint/2010/main" val="2598827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4946154"/>
            <a:ext cx="7583488" cy="6069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/>
              <a:t>How does the porosity of sand, silt and clay differ?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66875" y="1855787"/>
            <a:ext cx="5803117" cy="28742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47775" y="5457825"/>
            <a:ext cx="71151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Sand is the most porous with the biggest pores.  Clay is the least porous with the smallest pore space.  Silt is somewhere in between.</a:t>
            </a:r>
          </a:p>
        </p:txBody>
      </p:sp>
    </p:spTree>
    <p:extLst>
      <p:ext uri="{BB962C8B-B14F-4D97-AF65-F5344CB8AC3E}">
        <p14:creationId xmlns:p14="http://schemas.microsoft.com/office/powerpoint/2010/main" val="1158807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29512" y="3407703"/>
            <a:ext cx="4029074" cy="203918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AQUIFERS and GROUNDWATER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99562" y="4122855"/>
            <a:ext cx="3621024" cy="16581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599" y="5934670"/>
            <a:ext cx="91531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SES1e:  Identify the transformations and major reservoirs that make up the hydrologic cycle </a:t>
            </a:r>
          </a:p>
          <a:p>
            <a:r>
              <a:rPr lang="en-US" dirty="0">
                <a:solidFill>
                  <a:srgbClr val="FFFFFF"/>
                </a:solidFill>
              </a:rPr>
              <a:t>SES3a: </a:t>
            </a:r>
            <a:r>
              <a:rPr lang="en-US" dirty="0">
                <a:solidFill>
                  <a:schemeClr val="bg1"/>
                </a:solidFill>
              </a:rPr>
              <a:t>Describe how surface water and groundwater act as the major agents of physical and chemical weathering. </a:t>
            </a:r>
          </a:p>
        </p:txBody>
      </p:sp>
    </p:spTree>
    <p:extLst>
      <p:ext uri="{BB962C8B-B14F-4D97-AF65-F5344CB8AC3E}">
        <p14:creationId xmlns:p14="http://schemas.microsoft.com/office/powerpoint/2010/main" val="2808712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UNDERGROUND WATER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282" y="2028825"/>
            <a:ext cx="3628607" cy="4352871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Groundwater</a:t>
            </a:r>
            <a:r>
              <a:rPr lang="en-US" sz="2400" b="1" dirty="0"/>
              <a:t>:  </a:t>
            </a:r>
            <a:r>
              <a:rPr lang="en-US" sz="2400" dirty="0"/>
              <a:t>water beneath Earth’s surface  - </a:t>
            </a:r>
            <a:r>
              <a:rPr lang="en-US" sz="2400" b="1" i="1" dirty="0">
                <a:solidFill>
                  <a:srgbClr val="FF0000"/>
                </a:solidFill>
              </a:rPr>
              <a:t>infiltrates</a:t>
            </a:r>
            <a:r>
              <a:rPr lang="en-US" sz="2400" dirty="0"/>
              <a:t> surface then </a:t>
            </a:r>
            <a:r>
              <a:rPr lang="en-US" sz="2400" b="1" i="1" dirty="0">
                <a:solidFill>
                  <a:srgbClr val="FF0000"/>
                </a:solidFill>
              </a:rPr>
              <a:t>percolates</a:t>
            </a:r>
            <a:r>
              <a:rPr lang="en-US" sz="2400" dirty="0"/>
              <a:t> through spaces in rock and sediment.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Aquifers</a:t>
            </a:r>
            <a:r>
              <a:rPr lang="en-US" sz="2400" b="1" dirty="0"/>
              <a:t>:  </a:t>
            </a:r>
            <a:r>
              <a:rPr lang="en-US" sz="2400" dirty="0"/>
              <a:t>body of rock that stores underground water and allows it to flow.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29572" y="2544316"/>
            <a:ext cx="4710876" cy="317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01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GROUNDWATER MOVES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444" y="1924051"/>
            <a:ext cx="3930302" cy="4643520"/>
          </a:xfrm>
        </p:spPr>
        <p:txBody>
          <a:bodyPr>
            <a:normAutofit/>
          </a:bodyPr>
          <a:lstStyle/>
          <a:p>
            <a:pPr lvl="0"/>
            <a:r>
              <a:rPr lang="en-US" sz="2400" b="1" dirty="0">
                <a:solidFill>
                  <a:srgbClr val="FF0000"/>
                </a:solidFill>
              </a:rPr>
              <a:t>Gravity</a:t>
            </a:r>
            <a:r>
              <a:rPr lang="en-US" sz="2400" dirty="0"/>
              <a:t> pulls water down – fills </a:t>
            </a:r>
            <a:r>
              <a:rPr lang="en-US" sz="2400" b="1" dirty="0">
                <a:solidFill>
                  <a:srgbClr val="FF0000"/>
                </a:solidFill>
              </a:rPr>
              <a:t>pores</a:t>
            </a:r>
            <a:r>
              <a:rPr lang="en-US" sz="2400" dirty="0"/>
              <a:t> in rock - until it hits </a:t>
            </a:r>
            <a:r>
              <a:rPr lang="en-US" sz="2400" b="1" dirty="0">
                <a:solidFill>
                  <a:srgbClr val="FF0000"/>
                </a:solidFill>
              </a:rPr>
              <a:t>impermeable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rock</a:t>
            </a:r>
            <a:r>
              <a:rPr lang="en-US" sz="2400" dirty="0"/>
              <a:t>.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Flow rate </a:t>
            </a:r>
            <a:r>
              <a:rPr lang="en-US" sz="2400" dirty="0"/>
              <a:t>depends on </a:t>
            </a:r>
          </a:p>
          <a:p>
            <a:pPr lvl="1"/>
            <a:r>
              <a:rPr lang="en-US" sz="2400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Steepness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of slope </a:t>
            </a:r>
            <a:r>
              <a:rPr lang="en-US" sz="2400" dirty="0"/>
              <a:t>– like streams.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Permeability</a:t>
            </a:r>
            <a:r>
              <a:rPr lang="en-US" sz="2400" dirty="0"/>
              <a:t>:  the ability of rock to let water pass through its pores.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67746" y="2461153"/>
            <a:ext cx="4562812" cy="384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37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GROUNDWATER ZONES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2229555"/>
            <a:ext cx="4219223" cy="3991078"/>
          </a:xfrm>
        </p:spPr>
        <p:txBody>
          <a:bodyPr>
            <a:normAutofit/>
          </a:bodyPr>
          <a:lstStyle/>
          <a:p>
            <a:pPr lvl="0"/>
            <a:r>
              <a:rPr lang="en-US" sz="2400" b="1" dirty="0">
                <a:solidFill>
                  <a:srgbClr val="FF0000"/>
                </a:solidFill>
              </a:rPr>
              <a:t>Zone of saturation</a:t>
            </a:r>
          </a:p>
          <a:p>
            <a:pPr lvl="1"/>
            <a:r>
              <a:rPr lang="en-US" sz="2400" dirty="0"/>
              <a:t>Level where pore space is completely filled with water.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Upper surface </a:t>
            </a:r>
            <a:r>
              <a:rPr lang="en-US" sz="2400" dirty="0"/>
              <a:t>is the 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water table.</a:t>
            </a:r>
          </a:p>
          <a:p>
            <a:pPr marL="349250" lvl="1" indent="0">
              <a:buNone/>
            </a:pPr>
            <a:endParaRPr lang="en-US" sz="2400" b="1" dirty="0">
              <a:solidFill>
                <a:srgbClr val="FF0000"/>
              </a:solidFill>
            </a:endParaRPr>
          </a:p>
          <a:p>
            <a:pPr marL="349250" lvl="1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82444" y="2229555"/>
            <a:ext cx="3863397" cy="346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72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GROUNDWATER ZONES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975556"/>
            <a:ext cx="4219223" cy="4245077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400" b="1" dirty="0">
                <a:solidFill>
                  <a:srgbClr val="FF0000"/>
                </a:solidFill>
              </a:rPr>
              <a:t>Unsaturated Zone</a:t>
            </a:r>
          </a:p>
          <a:p>
            <a:pPr lvl="1"/>
            <a:r>
              <a:rPr lang="en-US" sz="2400" dirty="0"/>
              <a:t>Zone </a:t>
            </a:r>
            <a:r>
              <a:rPr lang="en-US" sz="2400" b="1" dirty="0">
                <a:solidFill>
                  <a:srgbClr val="FF0000"/>
                </a:solidFill>
              </a:rPr>
              <a:t>between</a:t>
            </a:r>
            <a:r>
              <a:rPr lang="en-US" sz="2400" dirty="0"/>
              <a:t> water table and surface.</a:t>
            </a:r>
          </a:p>
          <a:p>
            <a:pPr lvl="1"/>
            <a:r>
              <a:rPr lang="en-US" sz="2400" dirty="0"/>
              <a:t>Zone of </a:t>
            </a:r>
            <a:r>
              <a:rPr lang="en-US" sz="2400" b="1" dirty="0">
                <a:solidFill>
                  <a:srgbClr val="FF0000"/>
                </a:solidFill>
              </a:rPr>
              <a:t>Aeration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Water Table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Upper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boundary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of the zone of saturation.</a:t>
            </a:r>
          </a:p>
          <a:p>
            <a:pPr lvl="1"/>
            <a:r>
              <a:rPr lang="en-US" sz="2400" dirty="0"/>
              <a:t>It is the level below which the ground is saturated with water.</a:t>
            </a:r>
          </a:p>
          <a:p>
            <a:pPr lvl="1"/>
            <a:endParaRPr lang="en-US" sz="2400" dirty="0"/>
          </a:p>
          <a:p>
            <a:pPr marL="349250" lvl="1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82444" y="2229555"/>
            <a:ext cx="3863397" cy="346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009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525" y="583265"/>
            <a:ext cx="8229600" cy="910749"/>
          </a:xfrm>
        </p:spPr>
        <p:txBody>
          <a:bodyPr>
            <a:noAutofit/>
          </a:bodyPr>
          <a:lstStyle/>
          <a:p>
            <a:r>
              <a:rPr lang="en-US" sz="4400" b="1" dirty="0"/>
              <a:t>CONFINED VERSUS UNCONFINED AQUIFERS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525" y="1980304"/>
            <a:ext cx="3257550" cy="452531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Unconfined aquifers </a:t>
            </a:r>
            <a:r>
              <a:rPr lang="en-US" sz="2400" dirty="0"/>
              <a:t>water infiltrates easily from surface.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Confined aquifers </a:t>
            </a:r>
            <a:r>
              <a:rPr lang="en-US" sz="2400" dirty="0"/>
              <a:t>– water trapped by impermeable rock or clay –between layers of rock.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87255" y="1980304"/>
            <a:ext cx="4984374" cy="3952774"/>
          </a:xfrm>
          <a:prstGeom prst="rect">
            <a:avLst/>
          </a:prstGeom>
          <a:ln w="38100" cmpd="sng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3294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434405"/>
            <a:ext cx="8042712" cy="1143000"/>
          </a:xfrm>
        </p:spPr>
        <p:txBody>
          <a:bodyPr>
            <a:noAutofit/>
          </a:bodyPr>
          <a:lstStyle/>
          <a:p>
            <a:r>
              <a:rPr lang="en-US" sz="4400" b="1" dirty="0"/>
              <a:t>AQUIFERS  STORE GROUNDWATER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670" y="1933222"/>
            <a:ext cx="8321505" cy="424068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Aquifers: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Underground layers of rock that are </a:t>
            </a:r>
            <a:r>
              <a:rPr lang="en-US" sz="2400" b="1" dirty="0">
                <a:solidFill>
                  <a:srgbClr val="FF0000"/>
                </a:solidFill>
              </a:rPr>
              <a:t>saturated</a:t>
            </a:r>
            <a:r>
              <a:rPr lang="en-US" sz="2400" dirty="0"/>
              <a:t> with water.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Can be brought to the surface through </a:t>
            </a:r>
            <a:r>
              <a:rPr lang="en-US" sz="2400" b="1" dirty="0">
                <a:solidFill>
                  <a:srgbClr val="FF0000"/>
                </a:solidFill>
              </a:rPr>
              <a:t>natural springs </a:t>
            </a:r>
            <a:r>
              <a:rPr lang="en-US" sz="2400" dirty="0"/>
              <a:t>or by </a:t>
            </a:r>
            <a:r>
              <a:rPr lang="en-US" sz="2400" b="1" dirty="0">
                <a:solidFill>
                  <a:srgbClr val="FF0000"/>
                </a:solidFill>
              </a:rPr>
              <a:t>pumping</a:t>
            </a:r>
            <a:r>
              <a:rPr lang="en-US" sz="2400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50% </a:t>
            </a:r>
            <a:r>
              <a:rPr lang="en-US" sz="2400" dirty="0"/>
              <a:t>of all drinking water comes from aquifers.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3616" y="4420221"/>
            <a:ext cx="3979733" cy="210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99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434405"/>
            <a:ext cx="8042712" cy="1143000"/>
          </a:xfrm>
        </p:spPr>
        <p:txBody>
          <a:bodyPr>
            <a:noAutofit/>
          </a:bodyPr>
          <a:lstStyle/>
          <a:p>
            <a:r>
              <a:rPr lang="en-US" sz="4400" b="1" dirty="0"/>
              <a:t>AQUIFERS   STORE GROUNDWATER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0679" y="1721102"/>
            <a:ext cx="5985971" cy="43844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00150" y="6105525"/>
            <a:ext cx="6581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 different colors indicate what the aquifer is stored in.</a:t>
            </a:r>
          </a:p>
        </p:txBody>
      </p:sp>
    </p:spTree>
    <p:extLst>
      <p:ext uri="{BB962C8B-B14F-4D97-AF65-F5344CB8AC3E}">
        <p14:creationId xmlns:p14="http://schemas.microsoft.com/office/powerpoint/2010/main" val="2822419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526" y="295833"/>
            <a:ext cx="8467724" cy="1143000"/>
          </a:xfrm>
        </p:spPr>
        <p:txBody>
          <a:bodyPr>
            <a:normAutofit/>
          </a:bodyPr>
          <a:lstStyle/>
          <a:p>
            <a:r>
              <a:rPr lang="en-US" b="1" dirty="0"/>
              <a:t>OUR AQUIFER:  PIEDMONT AQUIFER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117" y="1827767"/>
            <a:ext cx="7661333" cy="458490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b="1" dirty="0"/>
              <a:t>Piedmont and Blue Ridge aquifers</a:t>
            </a:r>
            <a:r>
              <a:rPr lang="en-US" sz="2400" dirty="0"/>
              <a:t> 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Bedrock</a:t>
            </a:r>
            <a:r>
              <a:rPr lang="en-US" sz="2400" dirty="0"/>
              <a:t> covered with </a:t>
            </a:r>
            <a:r>
              <a:rPr lang="en-US" sz="2400" b="1" dirty="0">
                <a:solidFill>
                  <a:srgbClr val="FF0000"/>
                </a:solidFill>
              </a:rPr>
              <a:t>regolith.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Soil</a:t>
            </a:r>
            <a:r>
              <a:rPr lang="en-US" sz="2400" dirty="0"/>
              <a:t> at top.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b="1" dirty="0" err="1">
                <a:solidFill>
                  <a:srgbClr val="FF0000"/>
                </a:solidFill>
              </a:rPr>
              <a:t>Saprolite</a:t>
            </a:r>
            <a:r>
              <a:rPr lang="en-US" sz="2400" dirty="0"/>
              <a:t> - chemically weathered bedrock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Porosity and permeability of bedrock is </a:t>
            </a:r>
            <a:r>
              <a:rPr lang="en-US" sz="2400" b="1" dirty="0">
                <a:solidFill>
                  <a:srgbClr val="FF0000"/>
                </a:solidFill>
              </a:rPr>
              <a:t>very low </a:t>
            </a:r>
            <a:r>
              <a:rPr lang="en-US" sz="2400" dirty="0"/>
              <a:t>due to extreme heat AND pressure.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Groundwater obtained from (1) </a:t>
            </a:r>
            <a:r>
              <a:rPr lang="en-US" sz="2400" b="1" dirty="0">
                <a:solidFill>
                  <a:srgbClr val="FF0000"/>
                </a:solidFill>
              </a:rPr>
              <a:t>regolith</a:t>
            </a:r>
            <a:r>
              <a:rPr lang="en-US" sz="2400" dirty="0"/>
              <a:t> and  (2) </a:t>
            </a:r>
            <a:r>
              <a:rPr lang="en-US" sz="2400" b="1" dirty="0">
                <a:solidFill>
                  <a:srgbClr val="FF0000"/>
                </a:solidFill>
              </a:rPr>
              <a:t>fractures</a:t>
            </a:r>
            <a:r>
              <a:rPr lang="en-US" sz="2400" dirty="0"/>
              <a:t> in the rock.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416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526" y="295833"/>
            <a:ext cx="8467724" cy="1143000"/>
          </a:xfrm>
        </p:spPr>
        <p:txBody>
          <a:bodyPr>
            <a:normAutofit/>
          </a:bodyPr>
          <a:lstStyle/>
          <a:p>
            <a:r>
              <a:rPr lang="en-US" b="1" dirty="0"/>
              <a:t>OUR AQUIFER:  PIEDMONT AQUIFER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2099" y="2023383"/>
            <a:ext cx="6244577" cy="443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171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AQUIFER DRAWDOWN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694" y="1936194"/>
            <a:ext cx="7807531" cy="446099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Provides water for: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Human Uses</a:t>
            </a:r>
            <a:r>
              <a:rPr lang="en-US" sz="2400" dirty="0"/>
              <a:t>:  drinking, cooking, cleaning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Agriculture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Industrial Uses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Withdrawing water can </a:t>
            </a:r>
            <a:r>
              <a:rPr lang="en-US" sz="2400" b="1" dirty="0">
                <a:solidFill>
                  <a:srgbClr val="FF0000"/>
                </a:solidFill>
              </a:rPr>
              <a:t>deplete aquifers.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66850" y="4076065"/>
            <a:ext cx="5764140" cy="241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809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AQUIFER DRAWDOWN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4536" y="1733550"/>
            <a:ext cx="4313341" cy="48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587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RECHARGING AQUIFERS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275" y="1825999"/>
            <a:ext cx="3731725" cy="4369914"/>
          </a:xfrm>
        </p:spPr>
        <p:txBody>
          <a:bodyPr>
            <a:noAutofit/>
          </a:bodyPr>
          <a:lstStyle/>
          <a:p>
            <a:r>
              <a:rPr lang="en-US" sz="2400" dirty="0"/>
              <a:t>Recharged by </a:t>
            </a:r>
            <a:r>
              <a:rPr lang="en-US" sz="2400" b="1" dirty="0">
                <a:solidFill>
                  <a:srgbClr val="FF0000"/>
                </a:solidFill>
              </a:rPr>
              <a:t>infiltration</a:t>
            </a:r>
            <a:r>
              <a:rPr lang="en-US" sz="2400" dirty="0"/>
              <a:t> of precipitation.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Recharge Zone</a:t>
            </a:r>
            <a:r>
              <a:rPr lang="en-US" sz="2400" dirty="0"/>
              <a:t>:  the area where water from the surface can move through permeable rock to reach an aquifer.</a:t>
            </a:r>
          </a:p>
          <a:p>
            <a:r>
              <a:rPr lang="en-US" sz="2400" dirty="0"/>
              <a:t>Recharge zones can be </a:t>
            </a:r>
            <a:r>
              <a:rPr lang="en-US" sz="2400" b="1" dirty="0">
                <a:solidFill>
                  <a:srgbClr val="FF0000"/>
                </a:solidFill>
              </a:rPr>
              <a:t>blocked</a:t>
            </a:r>
            <a:r>
              <a:rPr lang="en-US" sz="2400" dirty="0"/>
              <a:t> by impermeable rock and man-made features.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65762" y="2089230"/>
            <a:ext cx="4504768" cy="367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19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768" y="295833"/>
            <a:ext cx="8554944" cy="968860"/>
          </a:xfrm>
        </p:spPr>
        <p:txBody>
          <a:bodyPr>
            <a:normAutofit/>
          </a:bodyPr>
          <a:lstStyle/>
          <a:p>
            <a:r>
              <a:rPr lang="en-US" sz="4000" b="1" dirty="0"/>
              <a:t>RISK:  GROUNDWATER DEPLETION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768" y="1781299"/>
            <a:ext cx="8300832" cy="4817251"/>
          </a:xfrm>
        </p:spPr>
        <p:txBody>
          <a:bodyPr>
            <a:normAutofit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rgbClr val="FF0000"/>
                </a:solidFill>
              </a:rPr>
              <a:t>Groundwater depletion</a:t>
            </a:r>
            <a:r>
              <a:rPr lang="en-US" sz="2400" dirty="0"/>
              <a:t>:  long-term water-level declines caused by sustained pumping.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Leads to:</a:t>
            </a:r>
          </a:p>
          <a:p>
            <a:pPr marL="685800"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Lowered</a:t>
            </a:r>
            <a:r>
              <a:rPr lang="en-US" sz="2400" dirty="0"/>
              <a:t> water tables (harder to get to).</a:t>
            </a:r>
          </a:p>
          <a:p>
            <a:pPr marL="685800"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Increased</a:t>
            </a:r>
            <a:r>
              <a:rPr lang="en-US" sz="2400" dirty="0"/>
              <a:t> cost for consumers.</a:t>
            </a:r>
          </a:p>
          <a:p>
            <a:pPr marL="685800"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Reduced</a:t>
            </a:r>
            <a:r>
              <a:rPr lang="en-US" sz="2400" dirty="0"/>
              <a:t> water in streams and lakes.</a:t>
            </a:r>
          </a:p>
          <a:p>
            <a:pPr marL="685800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Land </a:t>
            </a:r>
            <a:r>
              <a:rPr lang="en-US" sz="2400" b="1" dirty="0">
                <a:solidFill>
                  <a:srgbClr val="FF0000"/>
                </a:solidFill>
              </a:rPr>
              <a:t>subsidence</a:t>
            </a:r>
            <a:r>
              <a:rPr lang="en-US" sz="2400" dirty="0"/>
              <a:t> – loses support sinks.</a:t>
            </a:r>
          </a:p>
          <a:p>
            <a:pPr marL="685800"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Deterioration</a:t>
            </a:r>
            <a:r>
              <a:rPr lang="en-US" sz="2400" dirty="0"/>
              <a:t> of water quality.</a:t>
            </a:r>
          </a:p>
          <a:p>
            <a:pPr marL="685800"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Saltwater</a:t>
            </a:r>
            <a:r>
              <a:rPr lang="en-US" sz="2400" dirty="0"/>
              <a:t> intrusion near coasts.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05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768" y="295833"/>
            <a:ext cx="8554944" cy="968860"/>
          </a:xfrm>
        </p:spPr>
        <p:txBody>
          <a:bodyPr>
            <a:normAutofit/>
          </a:bodyPr>
          <a:lstStyle/>
          <a:p>
            <a:r>
              <a:rPr lang="en-US" sz="4000" b="1" dirty="0"/>
              <a:t>RISK:  GROUNDWATER DEPLETION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315" y="2114549"/>
            <a:ext cx="8069849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689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768" y="295833"/>
            <a:ext cx="8554944" cy="968860"/>
          </a:xfrm>
        </p:spPr>
        <p:txBody>
          <a:bodyPr>
            <a:normAutofit/>
          </a:bodyPr>
          <a:lstStyle/>
          <a:p>
            <a:r>
              <a:rPr lang="en-US" sz="4000" b="1" dirty="0"/>
              <a:t>RISK:  GROUNDWATER DEPLETION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81126" y="1671716"/>
            <a:ext cx="6854938" cy="508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0928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95833"/>
            <a:ext cx="8572500" cy="9328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RISK:  GROUNDWATER CONTAMINATION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205" y="1843257"/>
            <a:ext cx="8280219" cy="4538439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F0000"/>
                </a:solidFill>
              </a:rPr>
              <a:t>Groundwater contamination </a:t>
            </a:r>
            <a:r>
              <a:rPr lang="en-US" dirty="0"/>
              <a:t>is when man-made products (gasoline, oil, road salts, chemicals, etc.) get into the groundwater and cause it to become </a:t>
            </a:r>
            <a:r>
              <a:rPr lang="en-US" b="1" dirty="0">
                <a:solidFill>
                  <a:srgbClr val="FF0000"/>
                </a:solidFill>
              </a:rPr>
              <a:t>unsafe for human use</a:t>
            </a:r>
            <a:r>
              <a:rPr lang="en-US" dirty="0"/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Sources include:</a:t>
            </a:r>
          </a:p>
          <a:p>
            <a:pPr marL="68580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Storage tanks</a:t>
            </a:r>
          </a:p>
          <a:p>
            <a:pPr marL="68580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Septic tanks</a:t>
            </a:r>
          </a:p>
          <a:p>
            <a:pPr marL="68580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Landfills</a:t>
            </a:r>
          </a:p>
          <a:p>
            <a:pPr marL="68580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Hazardous waste</a:t>
            </a:r>
          </a:p>
          <a:p>
            <a:pPr marL="68580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Industrial discharge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Some areas more </a:t>
            </a:r>
            <a:r>
              <a:rPr lang="en-US" b="1" dirty="0">
                <a:solidFill>
                  <a:srgbClr val="FF0000"/>
                </a:solidFill>
              </a:rPr>
              <a:t>environmentally sensitive </a:t>
            </a:r>
            <a:r>
              <a:rPr lang="en-US" dirty="0"/>
              <a:t>than others.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715" y="2847974"/>
            <a:ext cx="3348259" cy="226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38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95833"/>
            <a:ext cx="8572500" cy="9328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RISK:  GROUNDWATER CONTAMINATION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3051" y="1642893"/>
            <a:ext cx="6516166" cy="5121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4179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557" y="1975557"/>
            <a:ext cx="3358444" cy="419100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Which layer holds the confined aquifer?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AutoNum type="alphaUcPeriod"/>
            </a:pPr>
            <a:r>
              <a:rPr lang="en-US" sz="2400" dirty="0"/>
              <a:t>Unsaturated Zone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AutoNum type="alphaUcPeriod"/>
            </a:pPr>
            <a:r>
              <a:rPr lang="en-US" sz="2400" dirty="0"/>
              <a:t>Sand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AutoNum type="alphaUcPeriod"/>
            </a:pPr>
            <a:r>
              <a:rPr lang="en-US" sz="2400" dirty="0"/>
              <a:t>Clay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AutoNum type="alphaUcPeriod"/>
            </a:pPr>
            <a:r>
              <a:rPr lang="en-US" sz="2400" dirty="0"/>
              <a:t>Limestone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54951" y="1778000"/>
            <a:ext cx="4570248" cy="467077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04800" y="4124325"/>
            <a:ext cx="2676525" cy="6762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73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 on Review #27.</a:t>
            </a:r>
          </a:p>
          <a:p>
            <a:r>
              <a:rPr lang="en-US" dirty="0"/>
              <a:t>Work on missing labs and other missing work.</a:t>
            </a:r>
          </a:p>
        </p:txBody>
      </p:sp>
    </p:spTree>
    <p:extLst>
      <p:ext uri="{BB962C8B-B14F-4D97-AF65-F5344CB8AC3E}">
        <p14:creationId xmlns:p14="http://schemas.microsoft.com/office/powerpoint/2010/main" val="7856020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Lab:  Aquifer in a Cube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949824"/>
            <a:ext cx="4827360" cy="424599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 this lab you will create a model to illustrate:</a:t>
            </a:r>
          </a:p>
          <a:p>
            <a:r>
              <a:rPr lang="en-US" dirty="0"/>
              <a:t>How water is stored in an aquifer</a:t>
            </a:r>
          </a:p>
          <a:p>
            <a:r>
              <a:rPr lang="en-US" dirty="0"/>
              <a:t>How groundwater can become contaminated</a:t>
            </a:r>
          </a:p>
          <a:p>
            <a:r>
              <a:rPr lang="en-US" dirty="0"/>
              <a:t>How this contamination ends up in a drinking water source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819" y="2735146"/>
            <a:ext cx="1905132" cy="17568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65678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xel">
  <a:themeElements>
    <a:clrScheme name="Pixel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ixel">
      <a:majorFont>
        <a:latin typeface="Corbel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orbel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Pixel.thmx</Template>
  <TotalTime>198</TotalTime>
  <Words>632</Words>
  <Application>Microsoft Office PowerPoint</Application>
  <PresentationFormat>On-screen Show (4:3)</PresentationFormat>
  <Paragraphs>92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Corbel</vt:lpstr>
      <vt:lpstr>Wingdings 2</vt:lpstr>
      <vt:lpstr>Pixel</vt:lpstr>
      <vt:lpstr>DO NOW</vt:lpstr>
      <vt:lpstr>REVIEW</vt:lpstr>
      <vt:lpstr>AQUIFERS and GROUNDWATER</vt:lpstr>
      <vt:lpstr>UNDERGROUND WATER</vt:lpstr>
      <vt:lpstr>GROUNDWATER MOVES</vt:lpstr>
      <vt:lpstr>GROUNDWATER ZONES</vt:lpstr>
      <vt:lpstr>GROUNDWATER ZONES</vt:lpstr>
      <vt:lpstr>CONFINED VERSUS UNCONFINED AQUIFERS</vt:lpstr>
      <vt:lpstr>AQUIFERS  STORE GROUNDWATER</vt:lpstr>
      <vt:lpstr>AQUIFERS   STORE GROUNDWATER</vt:lpstr>
      <vt:lpstr>OUR AQUIFER:  PIEDMONT AQUIFER</vt:lpstr>
      <vt:lpstr>OUR AQUIFER:  PIEDMONT AQUIFER</vt:lpstr>
      <vt:lpstr>AQUIFER DRAWDOWN</vt:lpstr>
      <vt:lpstr>AQUIFER DRAWDOWN</vt:lpstr>
      <vt:lpstr>RECHARGING AQUIFERS</vt:lpstr>
      <vt:lpstr>RISK:  GROUNDWATER DEPLETION</vt:lpstr>
      <vt:lpstr>RISK:  GROUNDWATER DEPLETION</vt:lpstr>
      <vt:lpstr>RISK:  GROUNDWATER DEPLETION</vt:lpstr>
      <vt:lpstr>RISK:  GROUNDWATER CONTAMINATION</vt:lpstr>
      <vt:lpstr>RISK:  GROUNDWATER CONTAMINATION</vt:lpstr>
      <vt:lpstr>REVIEW</vt:lpstr>
      <vt:lpstr>TO DO</vt:lpstr>
      <vt:lpstr>Lab:  Aquifer in a Cube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Looking Back…</dc:title>
  <dc:creator>Donna Governor</dc:creator>
  <cp:lastModifiedBy>Nancy</cp:lastModifiedBy>
  <cp:revision>21</cp:revision>
  <dcterms:created xsi:type="dcterms:W3CDTF">2014-01-31T20:42:36Z</dcterms:created>
  <dcterms:modified xsi:type="dcterms:W3CDTF">2016-10-30T00:39:43Z</dcterms:modified>
</cp:coreProperties>
</file>