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94" r:id="rId3"/>
    <p:sldId id="295" r:id="rId4"/>
    <p:sldId id="296" r:id="rId5"/>
    <p:sldId id="297" r:id="rId6"/>
    <p:sldId id="306" r:id="rId7"/>
    <p:sldId id="268" r:id="rId8"/>
    <p:sldId id="303" r:id="rId9"/>
    <p:sldId id="304" r:id="rId10"/>
    <p:sldId id="307" r:id="rId11"/>
    <p:sldId id="269" r:id="rId12"/>
    <p:sldId id="308" r:id="rId13"/>
    <p:sldId id="312" r:id="rId14"/>
    <p:sldId id="309" r:id="rId15"/>
    <p:sldId id="284" r:id="rId16"/>
    <p:sldId id="289" r:id="rId17"/>
    <p:sldId id="313" r:id="rId18"/>
    <p:sldId id="314" r:id="rId19"/>
    <p:sldId id="316" r:id="rId20"/>
    <p:sldId id="315" r:id="rId21"/>
    <p:sldId id="290" r:id="rId22"/>
    <p:sldId id="25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3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9" autoAdjust="0"/>
    <p:restoredTop sz="99895" autoAdjust="0"/>
  </p:normalViewPr>
  <p:slideViewPr>
    <p:cSldViewPr>
      <p:cViewPr varScale="1">
        <p:scale>
          <a:sx n="70" d="100"/>
          <a:sy n="70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B7E20-71DD-410E-ABA7-F4DAFC627C2D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C6F46-087B-4C07-9003-05A2CC8EBE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CD6468-C4D0-4855-9F54-029D534D2F9E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5AF46-9865-48FC-B583-32BD58B4C1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F238B0-1FB5-4799-88D0-56945BBC0BD0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E2D9FD-3A87-4269-8A75-09EF18F6C9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D210D-0794-4D4C-8BE0-9B3A435E56E6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DD7AAB-A286-4DB0-9BAB-31412DF17E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527AD7-81BF-43C7-A48A-05D9F7B2ADBE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D6852-6E35-48BC-8615-E98EBD1F94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4B23AB-2929-49E8-8D81-AAF02FB60EA4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87DFE5-80F8-4E5F-8C58-9780A49E05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F8C78C-50C2-40C6-8DEA-C73F54AF5C28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6CF534-B1B8-46F7-A2F2-CC05AA541E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285A3-4471-43E9-A79B-B82B5EC59687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22C46-FA29-48D4-9242-AECF3DD6CA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5F2E8B-B073-4CFE-A8F5-40CAA83C42A1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5C3314-A0FF-4C8B-88F0-A6EDF41130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507A60-C4D4-4A58-AC69-B6E2A8CF642C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04E98-10C8-4A91-AB0E-5B1C1DC0A6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508EC-1606-44E3-8DF7-AA3178D638FD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D9FEC-99F4-496C-BD4B-55F0B2D731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E0E5315-7E79-4058-801E-C8A2A8039F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259AD4F-3018-4908-BDEC-D831763650F2}" type="datetimeFigureOut">
              <a:rPr lang="en-US" smtClean="0"/>
              <a:pPr>
                <a:defRPr/>
              </a:pPr>
              <a:t>12/6/2016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800600"/>
          </a:xfrm>
        </p:spPr>
        <p:txBody>
          <a:bodyPr/>
          <a:lstStyle/>
          <a:p>
            <a:pPr marL="593725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Pick up review.</a:t>
            </a:r>
          </a:p>
          <a:p>
            <a:pPr marL="593725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Get out The Nature of Chemical Reactions handout from Friday</a:t>
            </a:r>
            <a:r>
              <a:rPr lang="en-US" sz="3200" dirty="0" smtClean="0"/>
              <a:t>.</a:t>
            </a:r>
          </a:p>
          <a:p>
            <a:pPr marL="593725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 smtClean="0"/>
              <a:t>Turn in Types of Reactions lab – data sheet only – is your name and your partner’s name on it?</a:t>
            </a:r>
            <a:endParaRPr lang="en-US" sz="3200" dirty="0"/>
          </a:p>
          <a:p>
            <a:pPr marL="669925" indent="-533400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200" dirty="0"/>
          </a:p>
          <a:p>
            <a:pPr marL="669925" indent="-533400" eaLnBrk="1" hangingPunct="1">
              <a:lnSpc>
                <a:spcPct val="80000"/>
              </a:lnSpc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Nature of Chemical Reactions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32530"/>
            <a:ext cx="7620000" cy="45359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2819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810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4579" y="43317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18873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470106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9558" y="520485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1875" y="557418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101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Nature of 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lvl="0" indent="-457200">
              <a:buAutoNum type="arabicPeriod" startAt="8"/>
            </a:pPr>
            <a:r>
              <a:rPr lang="en-US" dirty="0"/>
              <a:t>In chemistry lab, Ramon adds several granules of zinc to a beaker containing concentrated hydrochloric acid.  Bubbles begin to form in the beaker and the zinc begins to disappear.  Has a chemical reaction occurred?  Explain your answer.</a:t>
            </a:r>
          </a:p>
          <a:p>
            <a:pPr marL="114300" lv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Yes, it is a chemical reaction; a new substance was formed.</a:t>
            </a:r>
            <a:endParaRPr lang="en-US" sz="2400" dirty="0">
              <a:solidFill>
                <a:srgbClr val="FF0000"/>
              </a:solidFill>
            </a:endParaRPr>
          </a:p>
          <a:p>
            <a:pPr marL="114300" lvl="0" indent="0">
              <a:buNone/>
            </a:pPr>
            <a:endParaRPr lang="en-US" dirty="0"/>
          </a:p>
          <a:p>
            <a:pPr marL="573088" lvl="0" indent="-458788">
              <a:buNone/>
            </a:pPr>
            <a:r>
              <a:rPr lang="en-US" dirty="0">
                <a:solidFill>
                  <a:schemeClr val="accent1"/>
                </a:solidFill>
              </a:rPr>
              <a:t>9. 	</a:t>
            </a:r>
            <a:r>
              <a:rPr lang="en-US" dirty="0"/>
              <a:t>Shelley discovers that the celery in her refrigerator has wilted.  She cuts the celery at the base and places the stalks in a tall glass of water overnight.  The next morning, the celery stalks are firm again.  Has a chemical reaction occurred?  Explain your answer.</a:t>
            </a:r>
          </a:p>
          <a:p>
            <a:pPr marL="11430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No, it is a physical reaction; it is still celery – nothing new was formed.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0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Nature of Chemical Reactions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600200"/>
            <a:ext cx="6632749" cy="50904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0" y="19050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Iron (III) phosphate and water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2243554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Sodium nitrate and calcium hydroxide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111388" y="2582108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Calcium carbonate and sodium sulfate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3319046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CaCl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 +  </a:t>
            </a:r>
            <a:r>
              <a:rPr lang="en-US" sz="1600" dirty="0" err="1" smtClean="0"/>
              <a:t>MgO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38862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balanced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3434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Ca(NO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)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 +  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754875" y="49530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Ca(OH)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 +  2HNO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anose="05000000000000000000" pitchFamily="2" charset="2"/>
              </a:rPr>
              <a:t></a:t>
            </a:r>
            <a:r>
              <a:rPr lang="en-US" sz="1600" dirty="0" smtClean="0"/>
              <a:t>   Ca(NO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)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 +  2H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427863" y="54864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</a:t>
            </a:r>
            <a:r>
              <a:rPr lang="en-US" sz="1600" dirty="0" err="1" smtClean="0"/>
              <a:t>ZnS</a:t>
            </a:r>
            <a:r>
              <a:rPr lang="en-US" sz="1600" dirty="0" smtClean="0"/>
              <a:t>  +  </a:t>
            </a:r>
            <a:r>
              <a:rPr lang="en-US" sz="1600" dirty="0" err="1" smtClean="0"/>
              <a:t>HCl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866900" y="60960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ZnCl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 +  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  </a:t>
            </a:r>
            <a:r>
              <a:rPr lang="en-US" sz="1600" dirty="0" smtClean="0">
                <a:sym typeface="Wingdings" panose="05000000000000000000" pitchFamily="2" charset="2"/>
              </a:rPr>
              <a:t></a:t>
            </a:r>
            <a:r>
              <a:rPr lang="en-US" sz="1600" dirty="0" smtClean="0"/>
              <a:t>   </a:t>
            </a:r>
            <a:r>
              <a:rPr lang="en-US" sz="1600" dirty="0" err="1" smtClean="0"/>
              <a:t>ZnS</a:t>
            </a:r>
            <a:r>
              <a:rPr lang="en-US" sz="1600" dirty="0" smtClean="0"/>
              <a:t>  +  2HCl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6031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Nature of             Chemical Reactions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676400"/>
            <a:ext cx="6152272" cy="5105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7" y="126423"/>
            <a:ext cx="2500313" cy="66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24199" y="1905000"/>
            <a:ext cx="463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Iron (III) phosphate and hydrogen gas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249303" y="2286000"/>
            <a:ext cx="463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Sodium nitrate and calcium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124199" y="2607677"/>
            <a:ext cx="463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Sodium fluoride and chlorine gas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3319046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No Reaction, NR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892188" y="4273658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LiOH</a:t>
            </a:r>
            <a:r>
              <a:rPr lang="en-US" sz="1600" dirty="0" smtClean="0"/>
              <a:t> +  H</a:t>
            </a:r>
            <a:r>
              <a:rPr lang="en-US" sz="1600" baseline="-25000" dirty="0" smtClean="0"/>
              <a:t>2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53340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No Reaction, NR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03093" y="48768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2Li   +  2H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  </a:t>
            </a:r>
            <a:r>
              <a:rPr lang="en-US" sz="1600" dirty="0" smtClean="0">
                <a:sym typeface="Wingdings" panose="05000000000000000000" pitchFamily="2" charset="2"/>
              </a:rPr>
              <a:t>  2Li</a:t>
            </a:r>
            <a:r>
              <a:rPr lang="en-US" sz="1600" dirty="0" smtClean="0"/>
              <a:t>OH +  H</a:t>
            </a:r>
            <a:r>
              <a:rPr lang="en-US" sz="1600" baseline="-25000" dirty="0" smtClean="0"/>
              <a:t>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19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 eaLnBrk="1" hangingPunct="1">
              <a:buAutoNum type="arabicPeriod"/>
            </a:pPr>
            <a:r>
              <a:rPr lang="en-US" sz="3200" dirty="0"/>
              <a:t>Identify the reactants and the products in a chemical reaction.</a:t>
            </a:r>
          </a:p>
          <a:p>
            <a:pPr marL="114300" indent="0" eaLnBrk="1" hangingPunct="1">
              <a:buNone/>
            </a:pPr>
            <a:endParaRPr lang="en-US" sz="3200" dirty="0"/>
          </a:p>
          <a:p>
            <a:pPr marL="114300" indent="0" algn="ctr" eaLnBrk="1" hangingPunct="1">
              <a:buNone/>
            </a:pPr>
            <a:r>
              <a:rPr lang="en-US" sz="4000" b="1" dirty="0">
                <a:solidFill>
                  <a:srgbClr val="E33303"/>
                </a:solidFill>
              </a:rPr>
              <a:t>Reactants </a:t>
            </a:r>
            <a:r>
              <a:rPr lang="en-US" sz="4000" b="1" dirty="0">
                <a:solidFill>
                  <a:srgbClr val="E33303"/>
                </a:solidFill>
                <a:sym typeface="Wingdings" panose="05000000000000000000" pitchFamily="2" charset="2"/>
              </a:rPr>
              <a:t>  Products</a:t>
            </a:r>
            <a:endParaRPr lang="en-US" sz="5400" b="1" dirty="0">
              <a:solidFill>
                <a:srgbClr val="E333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1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 eaLnBrk="1" hangingPunct="1">
              <a:buAutoNum type="arabicPeriod" startAt="2"/>
            </a:pPr>
            <a:r>
              <a:rPr lang="en-US" sz="3200" dirty="0"/>
              <a:t>Know the five characteristics of a chemical reaction.</a:t>
            </a:r>
          </a:p>
          <a:p>
            <a:pPr marL="114300" indent="0" eaLnBrk="1" hangingPunct="1">
              <a:buNone/>
            </a:pPr>
            <a:endParaRPr lang="en-US" sz="3200" dirty="0"/>
          </a:p>
          <a:p>
            <a:pPr marL="573088" indent="-458788">
              <a:buNone/>
            </a:pPr>
            <a:r>
              <a:rPr lang="en-US" sz="2800" dirty="0"/>
              <a:t>A.  There are always two kinds of substances</a:t>
            </a:r>
          </a:p>
          <a:p>
            <a:pPr marL="573088" indent="-458788">
              <a:buNone/>
            </a:pPr>
            <a:r>
              <a:rPr lang="en-US" sz="2800" dirty="0"/>
              <a:t>B.  There is always a change in energy in a chemical reaction.  </a:t>
            </a:r>
          </a:p>
          <a:p>
            <a:pPr marL="573088" indent="-458788">
              <a:buNone/>
            </a:pPr>
            <a:r>
              <a:rPr lang="en-US" sz="2800" dirty="0"/>
              <a:t>C.  There is always activation energy </a:t>
            </a:r>
          </a:p>
          <a:p>
            <a:pPr marL="573088" indent="-458788">
              <a:buNone/>
            </a:pPr>
            <a:r>
              <a:rPr lang="en-US" sz="2800" dirty="0"/>
              <a:t>D.  Bonding Capacity</a:t>
            </a:r>
          </a:p>
          <a:p>
            <a:pPr marL="573088" indent="-458788">
              <a:buNone/>
            </a:pPr>
            <a:r>
              <a:rPr lang="en-US" sz="2800" dirty="0"/>
              <a:t>E.  Conservation of Mass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3088" indent="-458788" eaLnBrk="1" hangingPunct="1">
              <a:buNone/>
            </a:pPr>
            <a:r>
              <a:rPr lang="en-US" sz="3200" dirty="0"/>
              <a:t>3.  Use appropriate symbols when writing an equation to accurately describe the chemical reaction.</a:t>
            </a:r>
          </a:p>
          <a:p>
            <a:pPr marL="114300" indent="0" eaLnBrk="1" hangingPunct="1">
              <a:buNone/>
            </a:pPr>
            <a:endParaRPr lang="en-US" dirty="0"/>
          </a:p>
          <a:p>
            <a:pPr marL="1828800" indent="0" eaLnBrk="1" hangingPunct="1">
              <a:buNone/>
            </a:pPr>
            <a:r>
              <a:rPr lang="en-US" sz="3600" dirty="0"/>
              <a:t>(s)	Solid</a:t>
            </a:r>
          </a:p>
          <a:p>
            <a:pPr marL="1828800" indent="0" eaLnBrk="1" hangingPunct="1">
              <a:buNone/>
            </a:pPr>
            <a:r>
              <a:rPr lang="en-US" sz="3600" dirty="0"/>
              <a:t>(l)	liquid</a:t>
            </a:r>
          </a:p>
          <a:p>
            <a:pPr marL="1828800" indent="0" eaLnBrk="1" hangingPunct="1">
              <a:buNone/>
            </a:pPr>
            <a:r>
              <a:rPr lang="en-US" sz="3600" dirty="0"/>
              <a:t>(g)	Gas</a:t>
            </a:r>
          </a:p>
          <a:p>
            <a:pPr marL="1828800" indent="0" eaLnBrk="1" hangingPunct="1">
              <a:buNone/>
            </a:pPr>
            <a:r>
              <a:rPr lang="en-US" sz="3600" dirty="0"/>
              <a:t>(</a:t>
            </a:r>
            <a:r>
              <a:rPr lang="en-US" sz="3600" dirty="0" err="1"/>
              <a:t>aq</a:t>
            </a:r>
            <a:r>
              <a:rPr lang="en-US" sz="3600" dirty="0"/>
              <a:t>)	aqueous</a:t>
            </a:r>
          </a:p>
          <a:p>
            <a:pPr marL="114300" indent="0" eaLnBrk="1" hangingPunct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1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762000"/>
          </a:xfrm>
        </p:spPr>
        <p:txBody>
          <a:bodyPr/>
          <a:lstStyle/>
          <a:p>
            <a:pPr marL="114300" indent="0" eaLnBrk="1" hangingPunct="1">
              <a:buNone/>
            </a:pPr>
            <a:r>
              <a:rPr lang="en-US" sz="3200" dirty="0"/>
              <a:t>4.  Balance a chemical equation.</a:t>
            </a:r>
          </a:p>
          <a:p>
            <a:pPr eaLnBrk="1" hangingPunct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385291"/>
            <a:ext cx="7620000" cy="4038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1.  	</a:t>
            </a:r>
            <a:r>
              <a:rPr lang="en-US" sz="2800" b="1" dirty="0"/>
              <a:t>Write</a:t>
            </a:r>
            <a:r>
              <a:rPr lang="en-US" sz="2800" dirty="0"/>
              <a:t> the chemical equation for the reaction.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2.  	</a:t>
            </a:r>
            <a:r>
              <a:rPr lang="en-US" sz="2800" b="1" dirty="0"/>
              <a:t>Count</a:t>
            </a:r>
            <a:r>
              <a:rPr lang="en-US" sz="2800" dirty="0"/>
              <a:t> the number of atoms of each element on both sides of the arrow.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3.  	Balance the equation using </a:t>
            </a:r>
            <a:r>
              <a:rPr lang="en-US" sz="2800" b="1" dirty="0"/>
              <a:t>coefficients</a:t>
            </a:r>
            <a:r>
              <a:rPr lang="en-US" sz="2800" dirty="0"/>
              <a:t>.  </a:t>
            </a: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Balance metals, then nonmetals, </a:t>
            </a: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then hydrogen, then oxygen</a:t>
            </a:r>
            <a:endParaRPr lang="en-US" sz="2800" dirty="0">
              <a:solidFill>
                <a:srgbClr val="FF0000"/>
              </a:solidFill>
            </a:endParaRP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4.  	</a:t>
            </a:r>
            <a:r>
              <a:rPr lang="en-US" sz="2800" b="1" dirty="0"/>
              <a:t>Check</a:t>
            </a:r>
            <a:r>
              <a:rPr lang="en-US" sz="2800" dirty="0"/>
              <a:t> your work by recounting the number of atoms on each side of the arrow.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9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762000"/>
          </a:xfrm>
        </p:spPr>
        <p:txBody>
          <a:bodyPr/>
          <a:lstStyle/>
          <a:p>
            <a:pPr marL="114300" indent="0" eaLnBrk="1" hangingPunct="1">
              <a:buNone/>
            </a:pPr>
            <a:r>
              <a:rPr lang="en-US" sz="3200" dirty="0"/>
              <a:t>4.  Balance a chemical equation.</a:t>
            </a:r>
          </a:p>
          <a:p>
            <a:pPr eaLnBrk="1" hangingPunct="1"/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438400"/>
            <a:ext cx="7620000" cy="39624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 fontAlgn="auto">
              <a:spcAft>
                <a:spcPts val="0"/>
              </a:spcAft>
              <a:buNone/>
            </a:pPr>
            <a:r>
              <a:rPr lang="en-US" altLang="en-US" sz="3200" b="1" dirty="0"/>
              <a:t>RULES TO FOLLOW</a:t>
            </a:r>
          </a:p>
          <a:p>
            <a:pPr marL="114300" indent="0" algn="ctr" fontAlgn="auto">
              <a:spcAft>
                <a:spcPts val="0"/>
              </a:spcAft>
              <a:buNone/>
            </a:pPr>
            <a:endParaRPr lang="en-US" altLang="en-US" sz="3200" dirty="0"/>
          </a:p>
          <a:p>
            <a:pPr marL="463550" indent="-349250" fontAlgn="auto">
              <a:spcAft>
                <a:spcPts val="0"/>
              </a:spcAft>
            </a:pPr>
            <a:r>
              <a:rPr lang="en-US" altLang="en-US" sz="3200" dirty="0"/>
              <a:t>Change coefficients only.  </a:t>
            </a:r>
          </a:p>
          <a:p>
            <a:pPr marL="463550" indent="-349250" fontAlgn="auto">
              <a:spcAft>
                <a:spcPts val="0"/>
              </a:spcAft>
            </a:pPr>
            <a:r>
              <a:rPr lang="en-US" altLang="en-US" sz="3200" dirty="0"/>
              <a:t>Never change a symbol, formula, or subscript.</a:t>
            </a:r>
          </a:p>
          <a:p>
            <a:pPr marL="463550" indent="-349250" fontAlgn="auto">
              <a:spcAft>
                <a:spcPts val="0"/>
              </a:spcAft>
            </a:pPr>
            <a:r>
              <a:rPr lang="en-US" altLang="en-US" sz="3200" dirty="0"/>
              <a:t>Place coefficients in front of the entire chemical formula.</a:t>
            </a:r>
          </a:p>
          <a:p>
            <a:pPr marL="463550" indent="-349250" fontAlgn="auto">
              <a:spcAft>
                <a:spcPts val="0"/>
              </a:spcAft>
              <a:buFont typeface="Arial" pitchFamily="34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425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077200" cy="2057400"/>
          </a:xfrm>
        </p:spPr>
        <p:txBody>
          <a:bodyPr>
            <a:noAutofit/>
          </a:bodyPr>
          <a:lstStyle/>
          <a:p>
            <a:pPr marL="573088" indent="-458788" eaLnBrk="1" hangingPunct="1">
              <a:buNone/>
            </a:pPr>
            <a:r>
              <a:rPr lang="en-US" sz="3200" dirty="0"/>
              <a:t>5. Given a written description of a chemical reaction, write a balanced chemical equation using the appropriate symbols and formulas.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3581400"/>
            <a:ext cx="7086600" cy="302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en-US" sz="2800" b="1" dirty="0">
                <a:solidFill>
                  <a:srgbClr val="FF0000"/>
                </a:solidFill>
              </a:rPr>
              <a:t>Write the correct formulas for each of the chemicals named.  Determine which are the reactant(s) and which are the product(s).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Write out the chemical equation for the reaction.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Count the number of atoms of each element on both sides of the arrow.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Balance the equation using coefficients</a:t>
            </a:r>
          </a:p>
          <a:p>
            <a:pPr fontAlgn="auto">
              <a:spcAft>
                <a:spcPts val="0"/>
              </a:spcAft>
            </a:pPr>
            <a:r>
              <a:rPr lang="en-US" altLang="en-US" sz="2800" dirty="0">
                <a:solidFill>
                  <a:srgbClr val="002060"/>
                </a:solidFill>
              </a:rPr>
              <a:t>Check your work by recounting the number of atoms on each side of the arrow.</a:t>
            </a:r>
          </a:p>
          <a:p>
            <a:pPr fontAlgn="auto">
              <a:spcAft>
                <a:spcPts val="0"/>
              </a:spcAf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077200" cy="1676400"/>
          </a:xfrm>
        </p:spPr>
        <p:txBody>
          <a:bodyPr>
            <a:noAutofit/>
          </a:bodyPr>
          <a:lstStyle/>
          <a:p>
            <a:pPr marL="573088" indent="-458788" eaLnBrk="1" hangingPunct="1">
              <a:buNone/>
            </a:pPr>
            <a:r>
              <a:rPr lang="en-US" sz="3200" dirty="0"/>
              <a:t>6. 	Classify a reaction as synthesis, decomposition, single replacement, double replacement, or combustion.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00400"/>
            <a:ext cx="6705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 SYNTHESIS Reaction </a:t>
            </a:r>
            <a:endParaRPr lang="en-US" dirty="0"/>
          </a:p>
          <a:p>
            <a:r>
              <a:rPr lang="en-US" dirty="0"/>
              <a:t>	</a:t>
            </a:r>
            <a:r>
              <a:rPr lang="en-US" b="1" dirty="0"/>
              <a:t>What to look for:	</a:t>
            </a:r>
            <a:r>
              <a:rPr lang="en-US" b="1" dirty="0">
                <a:solidFill>
                  <a:srgbClr val="7030A0"/>
                </a:solidFill>
              </a:rPr>
              <a:t>ONE PRODUCT</a:t>
            </a:r>
          </a:p>
          <a:p>
            <a:pPr algn="ctr"/>
            <a:r>
              <a:rPr lang="en-US" dirty="0"/>
              <a:t>2Mg</a:t>
            </a:r>
            <a:r>
              <a:rPr lang="en-US" baseline="-25000" dirty="0"/>
              <a:t>(s)</a:t>
            </a:r>
            <a:r>
              <a:rPr lang="en-US" dirty="0"/>
              <a:t> + O</a:t>
            </a:r>
            <a:r>
              <a:rPr lang="en-US" baseline="-25000" dirty="0"/>
              <a:t>2(g)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2MgO</a:t>
            </a:r>
            <a:r>
              <a:rPr lang="en-US" baseline="-25000" dirty="0"/>
              <a:t>(s)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2.  DECOMPOSITION Reaction</a:t>
            </a:r>
            <a:endParaRPr lang="en-US" dirty="0"/>
          </a:p>
          <a:p>
            <a:r>
              <a:rPr lang="en-US" dirty="0"/>
              <a:t>	</a:t>
            </a:r>
            <a:r>
              <a:rPr lang="en-US" b="1" dirty="0"/>
              <a:t>What to look for:	</a:t>
            </a:r>
            <a:r>
              <a:rPr lang="en-US" b="1" dirty="0">
                <a:solidFill>
                  <a:srgbClr val="7030A0"/>
                </a:solidFill>
              </a:rPr>
              <a:t>ONE REACTANT</a:t>
            </a:r>
          </a:p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(l)</a:t>
            </a:r>
            <a:r>
              <a:rPr lang="en-US" dirty="0"/>
              <a:t>  + CO</a:t>
            </a:r>
            <a:r>
              <a:rPr lang="en-US" baseline="-25000" dirty="0"/>
              <a:t>2(g)</a:t>
            </a:r>
            <a:endParaRPr lang="en-US" dirty="0"/>
          </a:p>
          <a:p>
            <a:r>
              <a:rPr lang="en-US" i="1" dirty="0"/>
              <a:t>	</a:t>
            </a:r>
            <a:endParaRPr lang="en-US" dirty="0"/>
          </a:p>
          <a:p>
            <a:r>
              <a:rPr lang="en-US" b="1" dirty="0"/>
              <a:t>3.  COMBUSTION </a:t>
            </a:r>
            <a:endParaRPr lang="en-US" dirty="0"/>
          </a:p>
          <a:p>
            <a:r>
              <a:rPr lang="en-US" dirty="0"/>
              <a:t>	</a:t>
            </a:r>
            <a:r>
              <a:rPr lang="en-US" b="1" dirty="0"/>
              <a:t>What to look for: </a:t>
            </a:r>
            <a:r>
              <a:rPr lang="en-US" b="1" dirty="0">
                <a:solidFill>
                  <a:srgbClr val="7030A0"/>
                </a:solidFill>
              </a:rPr>
              <a:t>REACTANT of HYDROCARBON </a:t>
            </a:r>
          </a:p>
          <a:p>
            <a:r>
              <a:rPr lang="en-US" b="1" dirty="0">
                <a:solidFill>
                  <a:srgbClr val="7030A0"/>
                </a:solidFill>
              </a:rPr>
              <a:t>	and OXYGEN 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PRODUCTS OF CO</a:t>
            </a:r>
            <a:r>
              <a:rPr lang="en-US" b="1" baseline="-25000" dirty="0">
                <a:solidFill>
                  <a:srgbClr val="7030A0"/>
                </a:solidFill>
              </a:rPr>
              <a:t>2</a:t>
            </a:r>
            <a:r>
              <a:rPr lang="en-US" b="1" dirty="0">
                <a:solidFill>
                  <a:srgbClr val="7030A0"/>
                </a:solidFill>
              </a:rPr>
              <a:t> and H</a:t>
            </a:r>
            <a:r>
              <a:rPr lang="en-US" b="1" baseline="-25000" dirty="0">
                <a:solidFill>
                  <a:srgbClr val="7030A0"/>
                </a:solidFill>
              </a:rPr>
              <a:t>2</a:t>
            </a:r>
            <a:r>
              <a:rPr lang="en-US" b="1" dirty="0">
                <a:solidFill>
                  <a:srgbClr val="7030A0"/>
                </a:solidFill>
              </a:rPr>
              <a:t>O  </a:t>
            </a:r>
            <a:endParaRPr lang="en-US" dirty="0">
              <a:solidFill>
                <a:srgbClr val="7030A0"/>
              </a:solidFill>
            </a:endParaRPr>
          </a:p>
          <a:p>
            <a:pPr algn="ctr"/>
            <a:r>
              <a:rPr lang="en-US" dirty="0"/>
              <a:t>CH</a:t>
            </a:r>
            <a:r>
              <a:rPr lang="en-US" baseline="-25000" dirty="0"/>
              <a:t>4(g)  </a:t>
            </a:r>
            <a:r>
              <a:rPr lang="en-US" dirty="0"/>
              <a:t>+  2O</a:t>
            </a:r>
            <a:r>
              <a:rPr lang="en-US" baseline="-25000" dirty="0"/>
              <a:t>2(g)</a:t>
            </a:r>
            <a:r>
              <a:rPr lang="en-US" dirty="0"/>
              <a:t> 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 CO</a:t>
            </a:r>
            <a:r>
              <a:rPr lang="en-US" baseline="-25000" dirty="0"/>
              <a:t>2(g)</a:t>
            </a:r>
            <a:r>
              <a:rPr lang="en-US" dirty="0"/>
              <a:t>  +  2H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(g)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51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077200" cy="1676400"/>
          </a:xfrm>
        </p:spPr>
        <p:txBody>
          <a:bodyPr>
            <a:noAutofit/>
          </a:bodyPr>
          <a:lstStyle/>
          <a:p>
            <a:pPr marL="573088" indent="-458788" eaLnBrk="1" hangingPunct="1">
              <a:buNone/>
            </a:pPr>
            <a:r>
              <a:rPr lang="en-US" sz="3200" dirty="0"/>
              <a:t>6. 	Classify a reaction as synthesis, decomposition, single replacement, double replacement, or combustion.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00400"/>
            <a:ext cx="723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 SINGLE REPLACEMENT Reaction </a:t>
            </a:r>
            <a:endParaRPr lang="en-US" dirty="0"/>
          </a:p>
          <a:p>
            <a:r>
              <a:rPr lang="en-US" b="1" dirty="0"/>
              <a:t>What to look for:	</a:t>
            </a:r>
            <a:r>
              <a:rPr lang="en-US" b="1" dirty="0">
                <a:solidFill>
                  <a:srgbClr val="7030A0"/>
                </a:solidFill>
              </a:rPr>
              <a:t>UNCOMBINED ELEMENT ON EACH SIDE</a:t>
            </a:r>
            <a:endParaRPr lang="en-US" dirty="0">
              <a:solidFill>
                <a:srgbClr val="7030A0"/>
              </a:solidFill>
            </a:endParaRPr>
          </a:p>
          <a:p>
            <a:pPr algn="ctr"/>
            <a:r>
              <a:rPr lang="en-US" dirty="0"/>
              <a:t>Mg</a:t>
            </a:r>
            <a:r>
              <a:rPr lang="en-US" baseline="-25000" dirty="0"/>
              <a:t>(s)</a:t>
            </a:r>
            <a:r>
              <a:rPr lang="en-US" dirty="0"/>
              <a:t>  +  2HCl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MgCl</a:t>
            </a:r>
            <a:r>
              <a:rPr lang="en-US" baseline="-25000" dirty="0"/>
              <a:t>2(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H</a:t>
            </a:r>
            <a:r>
              <a:rPr lang="en-US" baseline="-25000" dirty="0"/>
              <a:t>2</a:t>
            </a:r>
            <a:endParaRPr lang="en-US" dirty="0"/>
          </a:p>
          <a:p>
            <a:pPr algn="ctr"/>
            <a:r>
              <a:rPr lang="en-US" dirty="0"/>
              <a:t>Cl</a:t>
            </a:r>
            <a:r>
              <a:rPr lang="en-US" baseline="-25000" dirty="0"/>
              <a:t>2(g)</a:t>
            </a:r>
            <a:r>
              <a:rPr lang="en-US" dirty="0"/>
              <a:t>   +   2 </a:t>
            </a:r>
            <a:r>
              <a:rPr lang="en-US" dirty="0" err="1"/>
              <a:t>NaBr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 2NaCl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 +   Br</a:t>
            </a:r>
            <a:r>
              <a:rPr lang="en-US" baseline="-25000" dirty="0"/>
              <a:t>2(g)</a:t>
            </a:r>
            <a:endParaRPr lang="en-US" dirty="0"/>
          </a:p>
          <a:p>
            <a:r>
              <a:rPr lang="en-US" baseline="-25000" dirty="0"/>
              <a:t> </a:t>
            </a:r>
            <a:endParaRPr lang="en-US" dirty="0"/>
          </a:p>
          <a:p>
            <a:r>
              <a:rPr lang="en-US" baseline="-25000" dirty="0"/>
              <a:t> </a:t>
            </a:r>
            <a:endParaRPr lang="en-US" dirty="0"/>
          </a:p>
          <a:p>
            <a:r>
              <a:rPr lang="en-US" b="1" dirty="0"/>
              <a:t>5.  DOUBLE REPLACEMENT Reaction (or double </a:t>
            </a:r>
            <a:r>
              <a:rPr lang="en-US" b="1" i="1" dirty="0"/>
              <a:t>dis</a:t>
            </a:r>
            <a:r>
              <a:rPr lang="en-US" b="1" dirty="0"/>
              <a:t>placement reaction)</a:t>
            </a:r>
            <a:endParaRPr lang="en-US" dirty="0"/>
          </a:p>
          <a:p>
            <a:r>
              <a:rPr lang="en-US" dirty="0"/>
              <a:t>	</a:t>
            </a:r>
            <a:r>
              <a:rPr lang="en-US" b="1" dirty="0"/>
              <a:t>What to look for:	</a:t>
            </a:r>
            <a:r>
              <a:rPr lang="en-US" b="1" dirty="0">
                <a:solidFill>
                  <a:srgbClr val="7030A0"/>
                </a:solidFill>
              </a:rPr>
              <a:t>TWO COMPOUNDS ON BOTH SIDES</a:t>
            </a:r>
            <a:endParaRPr lang="en-US" dirty="0">
              <a:solidFill>
                <a:srgbClr val="7030A0"/>
              </a:solidFill>
            </a:endParaRPr>
          </a:p>
          <a:p>
            <a:pPr algn="ctr"/>
            <a:r>
              <a:rPr lang="en-US" dirty="0"/>
              <a:t>HCl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 +   NaOH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 </a:t>
            </a:r>
            <a:r>
              <a:rPr lang="en-US" dirty="0" err="1"/>
              <a:t>NaCl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 +  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(l)</a:t>
            </a:r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6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TEST REVIEW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077200" cy="4800600"/>
          </a:xfrm>
        </p:spPr>
        <p:txBody>
          <a:bodyPr>
            <a:noAutofit/>
          </a:bodyPr>
          <a:lstStyle/>
          <a:p>
            <a:pPr marL="573088" indent="-458788" eaLnBrk="1" hangingPunct="1">
              <a:buNone/>
            </a:pPr>
            <a:r>
              <a:rPr lang="en-US" sz="3200" dirty="0"/>
              <a:t>7.  Use the activity series of metals to predict the products of single replacement reactions.</a:t>
            </a:r>
          </a:p>
          <a:p>
            <a:pPr marL="573088" indent="-458788" eaLnBrk="1" hangingPunct="1">
              <a:buNone/>
            </a:pPr>
            <a:endParaRPr lang="en-US" sz="3200" dirty="0"/>
          </a:p>
          <a:p>
            <a:pPr marL="573088" indent="-458788">
              <a:buNone/>
            </a:pPr>
            <a:r>
              <a:rPr lang="en-US" sz="3200" dirty="0"/>
              <a:t>8.  Write the products of double-replacement reaction between two ionic compounds.</a:t>
            </a:r>
          </a:p>
        </p:txBody>
      </p:sp>
    </p:spTree>
    <p:extLst>
      <p:ext uri="{BB962C8B-B14F-4D97-AF65-F5344CB8AC3E}">
        <p14:creationId xmlns:p14="http://schemas.microsoft.com/office/powerpoint/2010/main" val="302532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dirty="0"/>
              <a:t>TUESDAY:</a:t>
            </a:r>
          </a:p>
          <a:p>
            <a:r>
              <a:rPr lang="en-US" sz="3200" dirty="0"/>
              <a:t>Chemical Reactions Test </a:t>
            </a:r>
          </a:p>
          <a:p>
            <a:r>
              <a:rPr lang="en-US" sz="3200" dirty="0"/>
              <a:t>Chemical Reactions Review is due for test redo points.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5478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dirty="0"/>
              <a:t>WEDNESDAY - MONDAY:</a:t>
            </a:r>
          </a:p>
          <a:p>
            <a:r>
              <a:rPr lang="en-US" sz="3200" dirty="0"/>
              <a:t>We will start reviewing for your midterm.</a:t>
            </a:r>
          </a:p>
          <a:p>
            <a:pPr lvl="1"/>
            <a:r>
              <a:rPr lang="en-US" sz="3000" b="1" dirty="0"/>
              <a:t>Wednesday</a:t>
            </a:r>
            <a:r>
              <a:rPr lang="en-US" sz="3000" dirty="0"/>
              <a:t> – Matter and Measurement</a:t>
            </a:r>
          </a:p>
          <a:p>
            <a:pPr lvl="1"/>
            <a:r>
              <a:rPr lang="en-US" sz="3000" b="1" dirty="0"/>
              <a:t>Thursday</a:t>
            </a:r>
            <a:r>
              <a:rPr lang="en-US" sz="3000" dirty="0"/>
              <a:t> – Atom and Periodicity</a:t>
            </a:r>
          </a:p>
          <a:p>
            <a:pPr lvl="1"/>
            <a:r>
              <a:rPr lang="en-US" sz="3000" b="1" dirty="0"/>
              <a:t>Friday</a:t>
            </a:r>
            <a:r>
              <a:rPr lang="en-US" sz="3000" dirty="0"/>
              <a:t> – Bonding and Nomenclature</a:t>
            </a:r>
          </a:p>
          <a:p>
            <a:pPr lvl="1"/>
            <a:r>
              <a:rPr lang="en-US" sz="3000" b="1" dirty="0"/>
              <a:t>Monday</a:t>
            </a:r>
            <a:r>
              <a:rPr lang="en-US" sz="3000" dirty="0"/>
              <a:t> – Chemical Reactions and final questions</a:t>
            </a:r>
          </a:p>
        </p:txBody>
      </p:sp>
    </p:spTree>
    <p:extLst>
      <p:ext uri="{BB962C8B-B14F-4D97-AF65-F5344CB8AC3E}">
        <p14:creationId xmlns:p14="http://schemas.microsoft.com/office/powerpoint/2010/main" val="419470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dirty="0" smtClean="0"/>
              <a:t>TUESDAY, December 13:  </a:t>
            </a:r>
            <a:endParaRPr lang="en-US" sz="3200" b="1" dirty="0"/>
          </a:p>
          <a:p>
            <a:pPr marL="114300" indent="0">
              <a:buNone/>
            </a:pPr>
            <a:r>
              <a:rPr lang="en-US" sz="3200" dirty="0"/>
              <a:t>7</a:t>
            </a:r>
            <a:r>
              <a:rPr lang="en-US" sz="3200" baseline="30000" dirty="0"/>
              <a:t>th</a:t>
            </a:r>
            <a:r>
              <a:rPr lang="en-US" sz="3200" dirty="0"/>
              <a:t> Period: midterm exam</a:t>
            </a:r>
          </a:p>
          <a:p>
            <a:pPr marL="2743200" indent="-2628900">
              <a:buNone/>
            </a:pPr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, 6</a:t>
            </a:r>
            <a:r>
              <a:rPr lang="en-US" sz="3200" baseline="30000" dirty="0"/>
              <a:t>th</a:t>
            </a:r>
            <a:r>
              <a:rPr lang="en-US" sz="3200" dirty="0"/>
              <a:t> periods:  vote on the elements for the periodic table</a:t>
            </a:r>
          </a:p>
          <a:p>
            <a:pPr marL="114300" indent="0">
              <a:buNone/>
            </a:pPr>
            <a:r>
              <a:rPr lang="en-US" sz="3200" b="1" dirty="0" smtClean="0"/>
              <a:t>WEDNESDAY, December 14:</a:t>
            </a:r>
            <a:endParaRPr lang="en-US" sz="3200" b="1" dirty="0"/>
          </a:p>
          <a:p>
            <a:pPr marL="114300" indent="0">
              <a:buNone/>
            </a:pPr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 Period:  midterm exam</a:t>
            </a:r>
          </a:p>
          <a:p>
            <a:pPr marL="114300" indent="0">
              <a:buNone/>
            </a:pPr>
            <a:r>
              <a:rPr lang="en-US" sz="3200" dirty="0"/>
              <a:t>6</a:t>
            </a:r>
            <a:r>
              <a:rPr lang="en-US" sz="3200" baseline="30000" dirty="0"/>
              <a:t>th</a:t>
            </a:r>
            <a:r>
              <a:rPr lang="en-US" sz="3200" dirty="0"/>
              <a:t> Period:  work on your own</a:t>
            </a:r>
          </a:p>
          <a:p>
            <a:pPr marL="114300" indent="0">
              <a:buNone/>
            </a:pPr>
            <a:r>
              <a:rPr lang="en-US" sz="3200" dirty="0"/>
              <a:t>7</a:t>
            </a:r>
            <a:r>
              <a:rPr lang="en-US" sz="3200" baseline="30000" dirty="0"/>
              <a:t>th</a:t>
            </a:r>
            <a:r>
              <a:rPr lang="en-US" sz="3200" dirty="0"/>
              <a:t> Period:  </a:t>
            </a:r>
            <a:r>
              <a:rPr lang="en-US" sz="3200" dirty="0" smtClean="0"/>
              <a:t>short answer part of exam.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5489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dirty="0"/>
              <a:t>THURSDAY:  </a:t>
            </a:r>
          </a:p>
          <a:p>
            <a:pPr marL="114300" indent="0">
              <a:buNone/>
            </a:pPr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 Period:  </a:t>
            </a:r>
            <a:r>
              <a:rPr lang="en-US" sz="3200" dirty="0" smtClean="0"/>
              <a:t>short answer part of exam</a:t>
            </a:r>
            <a:endParaRPr lang="en-US" sz="3200" dirty="0"/>
          </a:p>
          <a:p>
            <a:pPr marL="114300" indent="0">
              <a:buNone/>
            </a:pPr>
            <a:r>
              <a:rPr lang="en-US" sz="3200" dirty="0"/>
              <a:t>6</a:t>
            </a:r>
            <a:r>
              <a:rPr lang="en-US" sz="3200" baseline="30000" dirty="0"/>
              <a:t>th</a:t>
            </a:r>
            <a:r>
              <a:rPr lang="en-US" sz="3200" dirty="0"/>
              <a:t> Period: short answer part of exam </a:t>
            </a:r>
            <a:endParaRPr lang="en-US" sz="3200" dirty="0" smtClean="0"/>
          </a:p>
          <a:p>
            <a:pPr marL="2743200" indent="-2628900">
              <a:buNone/>
            </a:pPr>
            <a:r>
              <a:rPr lang="en-US" sz="3200" dirty="0" smtClean="0"/>
              <a:t>7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/>
              <a:t>Period:  vote on the elements for the periodic </a:t>
            </a:r>
            <a:r>
              <a:rPr lang="en-US" sz="3200" dirty="0" smtClean="0"/>
              <a:t>table</a:t>
            </a:r>
            <a:endParaRPr lang="en-US" sz="3200" dirty="0"/>
          </a:p>
          <a:p>
            <a:pPr marL="114300" indent="0">
              <a:buNone/>
            </a:pPr>
            <a:r>
              <a:rPr lang="en-US" sz="3200" b="1" dirty="0"/>
              <a:t>FRIDAY:</a:t>
            </a:r>
          </a:p>
          <a:p>
            <a:pPr marL="114300" indent="0">
              <a:buNone/>
            </a:pPr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 Period:  work on your own</a:t>
            </a:r>
          </a:p>
          <a:p>
            <a:pPr marL="114300" indent="0">
              <a:buNone/>
            </a:pPr>
            <a:r>
              <a:rPr lang="en-US" sz="3200" dirty="0"/>
              <a:t>6</a:t>
            </a:r>
            <a:r>
              <a:rPr lang="en-US" sz="3200" baseline="30000" dirty="0"/>
              <a:t>th</a:t>
            </a:r>
            <a:r>
              <a:rPr lang="en-US" sz="3200" dirty="0"/>
              <a:t> Period: midterm exam</a:t>
            </a:r>
          </a:p>
          <a:p>
            <a:pPr marL="2058988" indent="-1944688">
              <a:buNone/>
            </a:pPr>
            <a:r>
              <a:rPr lang="en-US" sz="3200" dirty="0"/>
              <a:t>7</a:t>
            </a:r>
            <a:r>
              <a:rPr lang="en-US" sz="3200" baseline="30000" dirty="0"/>
              <a:t>th</a:t>
            </a:r>
            <a:r>
              <a:rPr lang="en-US" sz="3200" dirty="0"/>
              <a:t> Period:  work on your own.</a:t>
            </a:r>
          </a:p>
        </p:txBody>
      </p:sp>
    </p:spTree>
    <p:extLst>
      <p:ext uri="{BB962C8B-B14F-4D97-AF65-F5344CB8AC3E}">
        <p14:creationId xmlns:p14="http://schemas.microsoft.com/office/powerpoint/2010/main" val="9873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</a:t>
            </a:r>
            <a:r>
              <a:rPr lang="en-US" sz="4800" b="1" dirty="0" err="1"/>
              <a:t>REDOS</a:t>
            </a:r>
            <a:r>
              <a:rPr lang="en-US" sz="4800" b="1" dirty="0"/>
              <a:t> and COUPONS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Test Redo Coupons </a:t>
            </a:r>
            <a:r>
              <a:rPr lang="en-US" sz="2800" dirty="0"/>
              <a:t>can be used any time between now and </a:t>
            </a:r>
            <a:r>
              <a:rPr lang="en-US" sz="2800" dirty="0" smtClean="0"/>
              <a:t>Friday, May 12.</a:t>
            </a:r>
            <a:endParaRPr lang="en-US" sz="2800" dirty="0"/>
          </a:p>
          <a:p>
            <a:endParaRPr lang="en-US" sz="2800" dirty="0"/>
          </a:p>
          <a:p>
            <a:r>
              <a:rPr lang="en-US" sz="2800" b="1" dirty="0">
                <a:solidFill>
                  <a:srgbClr val="FF0000"/>
                </a:solidFill>
              </a:rPr>
              <a:t>Homework or Lab coupons </a:t>
            </a:r>
            <a:r>
              <a:rPr lang="en-US" sz="2800" dirty="0"/>
              <a:t>MUST be used before the END of THIS semester.  I must receive them by the end of the day, Wednesday, December 14.  A listing of labs and </a:t>
            </a:r>
            <a:r>
              <a:rPr lang="en-US" sz="2800" dirty="0" err="1"/>
              <a:t>homeworks</a:t>
            </a:r>
            <a:r>
              <a:rPr lang="en-US" sz="2800" dirty="0"/>
              <a:t> is posted by the class calendar.  Please put the HW # or the Lab # on the blank </a:t>
            </a:r>
            <a:r>
              <a:rPr lang="en-US" sz="2800" dirty="0" smtClean="0"/>
              <a:t>provided on </a:t>
            </a:r>
            <a:r>
              <a:rPr lang="en-US" sz="2800" smtClean="0"/>
              <a:t>the coupon.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282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Work on Chemical Reactions Test Review – due tomorrow for test redo points</a:t>
            </a:r>
          </a:p>
        </p:txBody>
      </p:sp>
    </p:spTree>
    <p:extLst>
      <p:ext uri="{BB962C8B-B14F-4D97-AF65-F5344CB8AC3E}">
        <p14:creationId xmlns:p14="http://schemas.microsoft.com/office/powerpoint/2010/main" val="2561664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800600"/>
          </a:xfrm>
        </p:spPr>
        <p:txBody>
          <a:bodyPr/>
          <a:lstStyle/>
          <a:p>
            <a:pPr marL="593725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Prepare for test</a:t>
            </a:r>
          </a:p>
          <a:p>
            <a:pPr marL="593725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Turn in your Chemical Reactions Review sheet if complete.</a:t>
            </a:r>
          </a:p>
          <a:p>
            <a:pPr marL="593725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en-US" sz="3200" dirty="0"/>
          </a:p>
          <a:p>
            <a:pPr marL="593725" indent="-45720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We will start reviewing for your midterm tomorrow.</a:t>
            </a:r>
            <a:endParaRPr lang="en-US" sz="2600" dirty="0"/>
          </a:p>
          <a:p>
            <a:pPr marL="669925" indent="-533400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600" dirty="0"/>
          </a:p>
          <a:p>
            <a:pPr marL="111125" indent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ELECTRONIC DEVICES AT ALL (even music) during the testing time.  I will take that device and give it back on Friday afternoon or to your parent, whichever comes first.</a:t>
            </a:r>
          </a:p>
          <a:p>
            <a:pPr marL="669925" indent="-533400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200" dirty="0"/>
          </a:p>
          <a:p>
            <a:pPr marL="669925" indent="-533400" eaLnBrk="1" hangingPunct="1">
              <a:lnSpc>
                <a:spcPct val="8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09932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CHEMICAL REACTIONS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800" b="1" dirty="0"/>
              <a:t>A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1533</TotalTime>
  <Words>789</Words>
  <Application>Microsoft Office PowerPoint</Application>
  <PresentationFormat>On-screen Show (4:3)</PresentationFormat>
  <Paragraphs>151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Adjacency</vt:lpstr>
      <vt:lpstr>DO NOW</vt:lpstr>
      <vt:lpstr>The Nature of Chemical Reactions</vt:lpstr>
      <vt:lpstr>The Nature of Chemical Reactions</vt:lpstr>
      <vt:lpstr>The Nature of Chemical Reactions</vt:lpstr>
      <vt:lpstr>The Nature of             Chemical Reactions</vt:lpstr>
      <vt:lpstr>TEST REVIEW</vt:lpstr>
      <vt:lpstr>TEST REVIEW</vt:lpstr>
      <vt:lpstr>TEST REVIEW</vt:lpstr>
      <vt:lpstr>TEST REVIEW</vt:lpstr>
      <vt:lpstr>TEST REVIEW</vt:lpstr>
      <vt:lpstr>TEST REVIEW</vt:lpstr>
      <vt:lpstr>TEST REVIEW</vt:lpstr>
      <vt:lpstr>TEST REVIEW</vt:lpstr>
      <vt:lpstr>TEST REVIEW</vt:lpstr>
      <vt:lpstr>SCHEDULE</vt:lpstr>
      <vt:lpstr>SCHEDULE</vt:lpstr>
      <vt:lpstr>SCHEDULE</vt:lpstr>
      <vt:lpstr>SCHEDULE</vt:lpstr>
      <vt:lpstr>TEST REDOS and COUPONS</vt:lpstr>
      <vt:lpstr>TO DO</vt:lpstr>
      <vt:lpstr>DO NOW</vt:lpstr>
      <vt:lpstr>CHEMICAL REACTIONS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JCBOE</cp:lastModifiedBy>
  <cp:revision>48</cp:revision>
  <dcterms:created xsi:type="dcterms:W3CDTF">2010-12-02T19:12:22Z</dcterms:created>
  <dcterms:modified xsi:type="dcterms:W3CDTF">2016-12-06T21:44:08Z</dcterms:modified>
</cp:coreProperties>
</file>