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1" r:id="rId2"/>
    <p:sldId id="257" r:id="rId3"/>
    <p:sldId id="256" r:id="rId4"/>
    <p:sldId id="258" r:id="rId5"/>
    <p:sldId id="259" r:id="rId6"/>
    <p:sldId id="260" r:id="rId7"/>
    <p:sldId id="264" r:id="rId8"/>
    <p:sldId id="272" r:id="rId9"/>
    <p:sldId id="261" r:id="rId10"/>
    <p:sldId id="276" r:id="rId11"/>
    <p:sldId id="262" r:id="rId12"/>
    <p:sldId id="263" r:id="rId13"/>
    <p:sldId id="265" r:id="rId14"/>
    <p:sldId id="266" r:id="rId15"/>
    <p:sldId id="267" r:id="rId16"/>
    <p:sldId id="273" r:id="rId17"/>
    <p:sldId id="275" r:id="rId18"/>
    <p:sldId id="268" r:id="rId19"/>
    <p:sldId id="274" r:id="rId20"/>
    <p:sldId id="269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4" autoAdjust="0"/>
    <p:restoredTop sz="86462" autoAdjust="0"/>
  </p:normalViewPr>
  <p:slideViewPr>
    <p:cSldViewPr snapToGrid="0" snapToObjects="1">
      <p:cViewPr varScale="1">
        <p:scale>
          <a:sx n="59" d="100"/>
          <a:sy n="59" d="100"/>
        </p:scale>
        <p:origin x="-136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397586" y="268288"/>
            <a:ext cx="1460440" cy="13772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812" y="502534"/>
            <a:ext cx="6508377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813" y="1887720"/>
            <a:ext cx="8329188" cy="4468630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361016"/>
            <a:ext cx="6508377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1647464"/>
            <a:ext cx="6508377" cy="447869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2357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61016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98948"/>
            <a:ext cx="4623277" cy="465740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800"/>
            </a:lvl1pPr>
            <a:lvl2pPr>
              <a:spcBef>
                <a:spcPts val="0"/>
              </a:spcBef>
              <a:defRPr sz="1800"/>
            </a:lvl2pPr>
            <a:lvl3pPr>
              <a:spcBef>
                <a:spcPts val="0"/>
              </a:spcBef>
              <a:defRPr sz="1800"/>
            </a:lvl3pPr>
            <a:lvl4pPr>
              <a:spcBef>
                <a:spcPts val="0"/>
              </a:spcBef>
              <a:defRPr sz="1800"/>
            </a:lvl4pPr>
            <a:lvl5pPr>
              <a:spcBef>
                <a:spcPts val="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00831" y="1698948"/>
            <a:ext cx="3566160" cy="465740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952BB9CE-0F88-0948-A7BC-11129C3CCCC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AAAD74A9-5E09-2E4C-8E32-8FD7C8537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Pick up notes and Review #8.</a:t>
            </a:r>
          </a:p>
        </p:txBody>
      </p:sp>
    </p:spTree>
    <p:extLst>
      <p:ext uri="{BB962C8B-B14F-4D97-AF65-F5344CB8AC3E}">
        <p14:creationId xmlns:p14="http://schemas.microsoft.com/office/powerpoint/2010/main" val="24713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552" y="342900"/>
            <a:ext cx="6508377" cy="1143000"/>
          </a:xfrm>
        </p:spPr>
        <p:txBody>
          <a:bodyPr/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366" y="1764323"/>
            <a:ext cx="8382000" cy="11273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</a:rPr>
              <a:t>The image below shows drawings of one species of trilobite fossils that appeared in the fossil record from the early Cambrian through the Devonian periods.  </a:t>
            </a:r>
            <a:r>
              <a:rPr lang="en-US" sz="2400" dirty="0">
                <a:solidFill>
                  <a:schemeClr val="tx1"/>
                </a:solidFill>
              </a:rPr>
              <a:t>Think about: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0153" y="3484685"/>
            <a:ext cx="5459045" cy="22226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199" y="3184769"/>
            <a:ext cx="320040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/>
              <a:t>What changes can you observe?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How long did the changes take?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Why do you think these changes happened?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What conclusions can you make based on the changes?</a:t>
            </a:r>
          </a:p>
        </p:txBody>
      </p:sp>
    </p:spTree>
    <p:extLst>
      <p:ext uri="{BB962C8B-B14F-4D97-AF65-F5344CB8AC3E}">
        <p14:creationId xmlns:p14="http://schemas.microsoft.com/office/powerpoint/2010/main" val="286742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87579" y="5205663"/>
            <a:ext cx="6256421" cy="1628274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/>
              <a:t>FOSSILS AND NATURAL SELECTION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56000" y="2991151"/>
            <a:ext cx="5103368" cy="931156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bg1"/>
                </a:solidFill>
              </a:rPr>
              <a:t>SES6e: Describe how fossils provide a record of shared ancestry, evolution, and extinction that is best explained by the mechanism of natural selection.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13" y="134104"/>
            <a:ext cx="17145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25" y="4125079"/>
            <a:ext cx="181927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02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/>
              <a:t>FOSSIL RECORD SHOWS CHANGE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814" y="1887720"/>
            <a:ext cx="4841572" cy="446863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Ordovician trilobites </a:t>
            </a:r>
            <a:r>
              <a:rPr lang="en-US" sz="2400" b="1" dirty="0">
                <a:solidFill>
                  <a:srgbClr val="FF0000"/>
                </a:solidFill>
              </a:rPr>
              <a:t>differ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from Devonian trilobites.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Silurian and Devonian fish differ </a:t>
            </a:r>
            <a:r>
              <a:rPr lang="en-US" sz="2400" b="1" dirty="0">
                <a:solidFill>
                  <a:srgbClr val="FF0000"/>
                </a:solidFill>
              </a:rPr>
              <a:t>from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Jurassic and Cretaceous fish.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Mesozoic mammals </a:t>
            </a:r>
            <a:r>
              <a:rPr lang="en-US" sz="2400" b="1" dirty="0">
                <a:solidFill>
                  <a:srgbClr val="FF0000"/>
                </a:solidFill>
              </a:rPr>
              <a:t>differ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from Cenozoic mammals.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Whole groups of organisms that were once </a:t>
            </a:r>
            <a:r>
              <a:rPr lang="en-US" sz="2400" b="1" dirty="0">
                <a:solidFill>
                  <a:srgbClr val="FF0000"/>
                </a:solidFill>
              </a:rPr>
              <a:t>abundant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and diverse, such as trilobites, have become </a:t>
            </a:r>
            <a:r>
              <a:rPr lang="en-US" sz="2400" b="1" dirty="0">
                <a:solidFill>
                  <a:srgbClr val="FF0000"/>
                </a:solidFill>
              </a:rPr>
              <a:t>extinct</a:t>
            </a:r>
            <a:r>
              <a:rPr lang="en-US" sz="2400" dirty="0">
                <a:solidFill>
                  <a:schemeClr val="tx1"/>
                </a:solidFill>
              </a:rPr>
              <a:t>. 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385" y="2258951"/>
            <a:ext cx="3729714" cy="353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00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812" y="170938"/>
            <a:ext cx="6508377" cy="1143000"/>
          </a:xfrm>
        </p:spPr>
        <p:txBody>
          <a:bodyPr/>
          <a:lstStyle/>
          <a:p>
            <a:r>
              <a:rPr lang="en-US" sz="4800" b="1" dirty="0"/>
              <a:t>GRADUAL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812" y="1645534"/>
            <a:ext cx="3610649" cy="4938928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Fossil evidence shows life becomes </a:t>
            </a:r>
            <a:r>
              <a:rPr lang="en-US" sz="2400" b="1" dirty="0">
                <a:solidFill>
                  <a:srgbClr val="FF0000"/>
                </a:solidFill>
              </a:rPr>
              <a:t>more complex</a:t>
            </a:r>
            <a:r>
              <a:rPr lang="en-US" sz="2400" dirty="0">
                <a:solidFill>
                  <a:schemeClr val="tx1"/>
                </a:solidFill>
              </a:rPr>
              <a:t> over time.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Gradual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change occurs in most species.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Some organisms go </a:t>
            </a:r>
            <a:r>
              <a:rPr lang="en-US" sz="2400" b="1" dirty="0">
                <a:solidFill>
                  <a:srgbClr val="FF0000"/>
                </a:solidFill>
              </a:rPr>
              <a:t>extinct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Changes explained by </a:t>
            </a:r>
            <a:r>
              <a:rPr lang="en-US" sz="2400" b="1" u="sng" dirty="0">
                <a:solidFill>
                  <a:srgbClr val="FF0000"/>
                </a:solidFill>
              </a:rPr>
              <a:t>Natural Selection</a:t>
            </a:r>
            <a:r>
              <a:rPr lang="en-US" sz="2400" b="1" u="sng" dirty="0">
                <a:solidFill>
                  <a:schemeClr val="tx1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Natural Selection first proposed by </a:t>
            </a:r>
            <a:r>
              <a:rPr lang="en-US" sz="2400" b="1" dirty="0">
                <a:solidFill>
                  <a:srgbClr val="FF0000"/>
                </a:solidFill>
              </a:rPr>
              <a:t>Charles Darwin</a:t>
            </a:r>
            <a:r>
              <a:rPr lang="en-US" sz="2400" dirty="0">
                <a:solidFill>
                  <a:schemeClr val="tx1"/>
                </a:solidFill>
              </a:rPr>
              <a:t> based on data.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394" y="1645534"/>
            <a:ext cx="4751451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25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WHAT IS NATURAL SELECTION?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043" y="1887720"/>
            <a:ext cx="5808725" cy="446863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Gradual process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  <a:p>
            <a:r>
              <a:rPr lang="en-US" sz="2400" dirty="0">
                <a:solidFill>
                  <a:schemeClr val="tx1"/>
                </a:solidFill>
              </a:rPr>
              <a:t>Organisms that are </a:t>
            </a:r>
            <a:r>
              <a:rPr lang="en-US" sz="2400" b="1" dirty="0">
                <a:solidFill>
                  <a:srgbClr val="FF0000"/>
                </a:solidFill>
              </a:rPr>
              <a:t>best suited </a:t>
            </a:r>
            <a:r>
              <a:rPr lang="en-US" sz="2400" dirty="0">
                <a:solidFill>
                  <a:schemeClr val="tx1"/>
                </a:solidFill>
              </a:rPr>
              <a:t>to the environment most likely to </a:t>
            </a:r>
            <a:r>
              <a:rPr lang="en-US" sz="2400" b="1" dirty="0">
                <a:solidFill>
                  <a:srgbClr val="FF0000"/>
                </a:solidFill>
              </a:rPr>
              <a:t>live</a:t>
            </a:r>
            <a:r>
              <a:rPr lang="en-US" sz="2400" dirty="0">
                <a:solidFill>
                  <a:schemeClr val="tx1"/>
                </a:solidFill>
              </a:rPr>
              <a:t> and </a:t>
            </a:r>
            <a:r>
              <a:rPr lang="en-US" sz="2400" b="1" dirty="0">
                <a:solidFill>
                  <a:srgbClr val="FF0000"/>
                </a:solidFill>
              </a:rPr>
              <a:t>pass on </a:t>
            </a:r>
            <a:r>
              <a:rPr lang="en-US" sz="2400" dirty="0">
                <a:solidFill>
                  <a:schemeClr val="tx1"/>
                </a:solidFill>
              </a:rPr>
              <a:t>their genes (traits).</a:t>
            </a:r>
          </a:p>
          <a:p>
            <a:r>
              <a:rPr lang="en-US" sz="2400" dirty="0">
                <a:solidFill>
                  <a:schemeClr val="tx1"/>
                </a:solidFill>
              </a:rPr>
              <a:t>Organisms with </a:t>
            </a:r>
            <a:r>
              <a:rPr lang="en-US" sz="2400" b="1" dirty="0">
                <a:solidFill>
                  <a:srgbClr val="FF0000"/>
                </a:solidFill>
              </a:rPr>
              <a:t>less suitable </a:t>
            </a:r>
            <a:r>
              <a:rPr lang="en-US" sz="2400" dirty="0">
                <a:solidFill>
                  <a:schemeClr val="tx1"/>
                </a:solidFill>
              </a:rPr>
              <a:t>traits </a:t>
            </a:r>
            <a:r>
              <a:rPr lang="en-US" sz="2400" b="1" dirty="0">
                <a:solidFill>
                  <a:srgbClr val="FF0000"/>
                </a:solidFill>
              </a:rPr>
              <a:t>fail </a:t>
            </a:r>
            <a:r>
              <a:rPr lang="en-US" sz="2400" dirty="0">
                <a:solidFill>
                  <a:schemeClr val="tx1"/>
                </a:solidFill>
              </a:rPr>
              <a:t>to survive and/or pass on their genes.</a:t>
            </a:r>
          </a:p>
          <a:p>
            <a:r>
              <a:rPr lang="en-US" sz="2400" dirty="0">
                <a:solidFill>
                  <a:schemeClr val="tx1"/>
                </a:solidFill>
              </a:rPr>
              <a:t>Biological traits become either </a:t>
            </a:r>
            <a:r>
              <a:rPr lang="en-US" sz="2400" b="1" dirty="0">
                <a:solidFill>
                  <a:srgbClr val="FF0000"/>
                </a:solidFill>
              </a:rPr>
              <a:t>more or less</a:t>
            </a:r>
            <a:r>
              <a:rPr lang="en-US" sz="2400" dirty="0">
                <a:solidFill>
                  <a:schemeClr val="tx1"/>
                </a:solidFill>
              </a:rPr>
              <a:t> common in a population.</a:t>
            </a:r>
          </a:p>
          <a:p>
            <a:r>
              <a:rPr lang="en-US" sz="2400" dirty="0">
                <a:solidFill>
                  <a:schemeClr val="tx1"/>
                </a:solidFill>
              </a:rPr>
              <a:t>Result of inherited traits and interactions with the environment.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538" y="230399"/>
            <a:ext cx="2308643" cy="635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53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742" y="330657"/>
            <a:ext cx="7033846" cy="1143000"/>
          </a:xfrm>
        </p:spPr>
        <p:txBody>
          <a:bodyPr/>
          <a:lstStyle/>
          <a:p>
            <a:r>
              <a:rPr lang="en-US" sz="4000" b="1" dirty="0"/>
              <a:t>LIFE RESPONDS TO ENVIRONMENTAL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813" y="1645534"/>
            <a:ext cx="5492461" cy="5056158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Environmental change is any change in an environment </a:t>
            </a:r>
            <a:r>
              <a:rPr lang="en-US" sz="2800" b="1" dirty="0">
                <a:solidFill>
                  <a:srgbClr val="FF0000"/>
                </a:solidFill>
              </a:rPr>
              <a:t>to which an organism must adapt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Can be </a:t>
            </a:r>
            <a:r>
              <a:rPr lang="en-US" sz="2800" b="1" dirty="0">
                <a:solidFill>
                  <a:srgbClr val="FF0000"/>
                </a:solidFill>
              </a:rPr>
              <a:t>gradual</a:t>
            </a:r>
            <a:r>
              <a:rPr lang="en-US" sz="2800" dirty="0">
                <a:solidFill>
                  <a:schemeClr val="tx1"/>
                </a:solidFill>
              </a:rPr>
              <a:t>, ex:  mountains form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Can be </a:t>
            </a:r>
            <a:r>
              <a:rPr lang="en-US" sz="2800" b="1" dirty="0">
                <a:solidFill>
                  <a:srgbClr val="FF0000"/>
                </a:solidFill>
              </a:rPr>
              <a:t>quick</a:t>
            </a:r>
            <a:r>
              <a:rPr lang="en-US" sz="2800" dirty="0">
                <a:solidFill>
                  <a:schemeClr val="tx1"/>
                </a:solidFill>
              </a:rPr>
              <a:t>, ex: floods volcanoes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274" y="1961722"/>
            <a:ext cx="3083343" cy="3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5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742" y="330657"/>
            <a:ext cx="7033846" cy="1143000"/>
          </a:xfrm>
        </p:spPr>
        <p:txBody>
          <a:bodyPr/>
          <a:lstStyle/>
          <a:p>
            <a:r>
              <a:rPr lang="en-US" sz="4000" b="1" dirty="0"/>
              <a:t>LIFE RESPONDS TO ENVIRONMENTAL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813" y="2059912"/>
            <a:ext cx="8418785" cy="4497652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Environmental change </a:t>
            </a:r>
            <a:r>
              <a:rPr lang="en-US" sz="2400" b="1" dirty="0">
                <a:solidFill>
                  <a:srgbClr val="FF0000"/>
                </a:solidFill>
              </a:rPr>
              <a:t>forces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the organism to </a:t>
            </a:r>
            <a:r>
              <a:rPr lang="en-US" sz="2400" dirty="0" smtClean="0">
                <a:solidFill>
                  <a:schemeClr val="tx1"/>
                </a:solidFill>
              </a:rPr>
              <a:t>adapt. </a:t>
            </a:r>
            <a:endParaRPr lang="en-US" sz="2400" dirty="0">
              <a:solidFill>
                <a:schemeClr val="tx1"/>
              </a:solidFill>
            </a:endParaRP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Genetic variations best suited to the environment </a:t>
            </a:r>
            <a:r>
              <a:rPr lang="en-US" sz="2400" b="1" dirty="0" smtClean="0">
                <a:solidFill>
                  <a:srgbClr val="FF0000"/>
                </a:solidFill>
              </a:rPr>
              <a:t>thrive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Traits least suited to the environment </a:t>
            </a:r>
            <a:r>
              <a:rPr lang="en-US" sz="2400" b="1" dirty="0">
                <a:solidFill>
                  <a:srgbClr val="FF0000"/>
                </a:solidFill>
              </a:rPr>
              <a:t>die </a:t>
            </a:r>
            <a:r>
              <a:rPr lang="en-US" sz="2400" b="1" dirty="0" smtClean="0">
                <a:solidFill>
                  <a:srgbClr val="FF0000"/>
                </a:solidFill>
              </a:rPr>
              <a:t>off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Small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changes occur across multiple </a:t>
            </a:r>
            <a:r>
              <a:rPr lang="en-US" sz="2400" dirty="0" smtClean="0">
                <a:solidFill>
                  <a:schemeClr val="tx1"/>
                </a:solidFill>
              </a:rPr>
              <a:t>generations.</a:t>
            </a:r>
            <a:endParaRPr lang="en-US" sz="2400" dirty="0">
              <a:solidFill>
                <a:schemeClr val="tx1"/>
              </a:solidFill>
            </a:endParaRP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Some changes </a:t>
            </a:r>
            <a:r>
              <a:rPr lang="en-US" sz="2400" dirty="0" smtClean="0">
                <a:solidFill>
                  <a:schemeClr val="tx1"/>
                </a:solidFill>
              </a:rPr>
              <a:t>are </a:t>
            </a:r>
            <a:r>
              <a:rPr lang="en-US" sz="2400" b="1" dirty="0" smtClean="0">
                <a:solidFill>
                  <a:srgbClr val="FF0000"/>
                </a:solidFill>
              </a:rPr>
              <a:t>more </a:t>
            </a:r>
            <a:r>
              <a:rPr lang="en-US" sz="2400" b="1" dirty="0">
                <a:solidFill>
                  <a:srgbClr val="FF0000"/>
                </a:solidFill>
              </a:rPr>
              <a:t>rapid </a:t>
            </a:r>
            <a:r>
              <a:rPr lang="en-US" sz="2400" dirty="0">
                <a:solidFill>
                  <a:schemeClr val="tx1"/>
                </a:solidFill>
              </a:rPr>
              <a:t>– ex:  antibiotic resistant strains of </a:t>
            </a:r>
            <a:r>
              <a:rPr lang="en-US" sz="2400" dirty="0" smtClean="0">
                <a:solidFill>
                  <a:schemeClr val="tx1"/>
                </a:solidFill>
              </a:rPr>
              <a:t>bacteria.</a:t>
            </a:r>
            <a:endParaRPr lang="en-US" sz="2400" dirty="0">
              <a:solidFill>
                <a:schemeClr val="tx1"/>
              </a:solidFill>
            </a:endParaRP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Changes don’t occur at the </a:t>
            </a:r>
            <a:r>
              <a:rPr lang="en-US" sz="2400" b="1" dirty="0">
                <a:solidFill>
                  <a:srgbClr val="FF0000"/>
                </a:solidFill>
              </a:rPr>
              <a:t>individual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level – but rather across </a:t>
            </a:r>
            <a:r>
              <a:rPr lang="en-US" sz="2400" b="1" dirty="0">
                <a:solidFill>
                  <a:srgbClr val="FF0000"/>
                </a:solidFill>
              </a:rPr>
              <a:t>multiple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generations.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39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812" y="208469"/>
            <a:ext cx="6851243" cy="806543"/>
          </a:xfrm>
        </p:spPr>
        <p:txBody>
          <a:bodyPr/>
          <a:lstStyle/>
          <a:p>
            <a:r>
              <a:rPr lang="en-US" sz="4400" b="1" dirty="0"/>
              <a:t>FOSSIL EXAMPLE:  HORSE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35237"/>
            <a:ext cx="8148793" cy="2741527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Fossil record spans over </a:t>
            </a:r>
            <a:r>
              <a:rPr lang="en-US" sz="2400" b="1" dirty="0">
                <a:solidFill>
                  <a:srgbClr val="FF0000"/>
                </a:solidFill>
              </a:rPr>
              <a:t>60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million years.</a:t>
            </a:r>
          </a:p>
          <a:p>
            <a:r>
              <a:rPr lang="en-US" sz="2400" dirty="0">
                <a:solidFill>
                  <a:schemeClr val="tx1"/>
                </a:solidFill>
              </a:rPr>
              <a:t>Earliest ancestors </a:t>
            </a:r>
            <a:r>
              <a:rPr lang="en-US" sz="2400" b="1" dirty="0">
                <a:solidFill>
                  <a:srgbClr val="FF0000"/>
                </a:solidFill>
              </a:rPr>
              <a:t>small</a:t>
            </a:r>
            <a:r>
              <a:rPr lang="en-US" sz="2400" dirty="0">
                <a:solidFill>
                  <a:schemeClr val="tx1"/>
                </a:solidFill>
              </a:rPr>
              <a:t>, lived in rainforests.</a:t>
            </a:r>
          </a:p>
          <a:p>
            <a:r>
              <a:rPr lang="en-US" sz="2400" dirty="0">
                <a:solidFill>
                  <a:schemeClr val="tx1"/>
                </a:solidFill>
              </a:rPr>
              <a:t>Early fossils show </a:t>
            </a:r>
            <a:r>
              <a:rPr lang="en-US" sz="2400" b="1" dirty="0">
                <a:solidFill>
                  <a:srgbClr val="FF0000"/>
                </a:solidFill>
              </a:rPr>
              <a:t>multi-toed</a:t>
            </a:r>
            <a:r>
              <a:rPr lang="en-US" sz="2400" dirty="0">
                <a:solidFill>
                  <a:schemeClr val="tx1"/>
                </a:solidFill>
              </a:rPr>
              <a:t> feet, adapted for walking across the forest floor.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Single </a:t>
            </a:r>
            <a:r>
              <a:rPr lang="en-US" sz="2400" b="1" dirty="0" smtClean="0">
                <a:solidFill>
                  <a:srgbClr val="FF0000"/>
                </a:solidFill>
              </a:rPr>
              <a:t>toe </a:t>
            </a:r>
            <a:r>
              <a:rPr lang="en-US" sz="2400" dirty="0">
                <a:solidFill>
                  <a:schemeClr val="tx1"/>
                </a:solidFill>
              </a:rPr>
              <a:t>hooves are more suited for running over open country.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270" y="3338052"/>
            <a:ext cx="3911785" cy="344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13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812" y="208469"/>
            <a:ext cx="6851243" cy="806543"/>
          </a:xfrm>
        </p:spPr>
        <p:txBody>
          <a:bodyPr/>
          <a:lstStyle/>
          <a:p>
            <a:r>
              <a:rPr lang="en-US" sz="4400" b="1" dirty="0"/>
              <a:t>FOSSIL EXAMPLE:  HORSE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435" y="1146518"/>
            <a:ext cx="4428954" cy="567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0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812" y="225088"/>
            <a:ext cx="6871340" cy="1143000"/>
          </a:xfrm>
        </p:spPr>
        <p:txBody>
          <a:bodyPr/>
          <a:lstStyle/>
          <a:p>
            <a:r>
              <a:rPr lang="en-US" sz="4000" b="1" dirty="0"/>
              <a:t>COMPARING ANATOMICAL DIFFERENCES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813" y="5685692"/>
            <a:ext cx="8329188" cy="8987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Clues to changes in organisms over time can be found in structural anatomy.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645534"/>
            <a:ext cx="59309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6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812" y="326477"/>
            <a:ext cx="6821098" cy="1143000"/>
          </a:xfrm>
        </p:spPr>
        <p:txBody>
          <a:bodyPr/>
          <a:lstStyle/>
          <a:p>
            <a:r>
              <a:rPr lang="en-US" sz="4400" b="1" dirty="0">
                <a:solidFill>
                  <a:srgbClr val="FF0000"/>
                </a:solidFill>
              </a:rPr>
              <a:t>HOMOLOGOUS</a:t>
            </a:r>
            <a:r>
              <a:rPr lang="en-US" sz="4400" b="1" dirty="0"/>
              <a:t>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812" y="1634116"/>
            <a:ext cx="3525239" cy="446863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Similar </a:t>
            </a:r>
            <a:r>
              <a:rPr lang="en-US" sz="2400" b="1" dirty="0" smtClean="0">
                <a:solidFill>
                  <a:schemeClr val="tx1"/>
                </a:solidFill>
              </a:rPr>
              <a:t>STRUCTURE</a:t>
            </a:r>
            <a:endParaRPr lang="en-US" sz="2400" b="1" dirty="0">
              <a:solidFill>
                <a:schemeClr val="tx1"/>
              </a:solidFill>
            </a:endParaRP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Often different functions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COMMON</a:t>
            </a:r>
            <a:r>
              <a:rPr lang="en-US" sz="2400" dirty="0" smtClean="0">
                <a:solidFill>
                  <a:schemeClr val="tx1"/>
                </a:solidFill>
              </a:rPr>
              <a:t> ancestor </a:t>
            </a:r>
            <a:endParaRPr lang="en-US" sz="2400" dirty="0">
              <a:solidFill>
                <a:schemeClr val="tx1"/>
              </a:solidFill>
            </a:endParaRP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Divergent evolution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181" y="1645534"/>
            <a:ext cx="4839448" cy="37238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12" y="3770988"/>
            <a:ext cx="3131589" cy="15956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3812" y="5665109"/>
            <a:ext cx="8149805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The structural similarities between the flippers of whales and the arms of humans suggests that the </a:t>
            </a:r>
            <a:r>
              <a:rPr lang="en-US" sz="2000" b="1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human species and whales have a common ancestry.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86735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812" y="411026"/>
            <a:ext cx="6508377" cy="1143000"/>
          </a:xfrm>
        </p:spPr>
        <p:txBody>
          <a:bodyPr/>
          <a:lstStyle/>
          <a:p>
            <a:r>
              <a:rPr lang="en-US" sz="4800" b="1" dirty="0">
                <a:solidFill>
                  <a:srgbClr val="FF0000"/>
                </a:solidFill>
              </a:rPr>
              <a:t>ANALOGOUS</a:t>
            </a:r>
            <a:r>
              <a:rPr lang="en-US" sz="4800" b="1" dirty="0"/>
              <a:t>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812" y="1887720"/>
            <a:ext cx="3996198" cy="446863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Similar </a:t>
            </a:r>
            <a:r>
              <a:rPr lang="en-US" sz="2400" b="1" dirty="0" smtClean="0">
                <a:solidFill>
                  <a:schemeClr val="tx1"/>
                </a:solidFill>
              </a:rPr>
              <a:t>FUNCTION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Different structures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Different solutions to same problem.</a:t>
            </a:r>
          </a:p>
          <a:p>
            <a:r>
              <a:rPr lang="en-US" sz="2400" dirty="0">
                <a:solidFill>
                  <a:schemeClr val="tx1"/>
                </a:solidFill>
              </a:rPr>
              <a:t>Evolved independently.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NOT RELATED </a:t>
            </a:r>
            <a:r>
              <a:rPr lang="en-US" sz="2400" dirty="0" smtClean="0">
                <a:solidFill>
                  <a:schemeClr val="tx1"/>
                </a:solidFill>
              </a:rPr>
              <a:t>– not from </a:t>
            </a:r>
            <a:r>
              <a:rPr lang="en-US" sz="2400" dirty="0">
                <a:solidFill>
                  <a:schemeClr val="tx1"/>
                </a:solidFill>
              </a:rPr>
              <a:t>common descent.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010" y="2431701"/>
            <a:ext cx="4575211" cy="30194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830" y="4928121"/>
            <a:ext cx="2657170" cy="142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38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FF0000"/>
                </a:solidFill>
              </a:rPr>
              <a:t>VESTIGIAL</a:t>
            </a:r>
            <a:r>
              <a:rPr lang="en-US" sz="4800" b="1" dirty="0"/>
              <a:t>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917" y="1805008"/>
            <a:ext cx="8451197" cy="254275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Features that serve </a:t>
            </a:r>
            <a:r>
              <a:rPr lang="en-US" sz="2400" b="1" dirty="0">
                <a:solidFill>
                  <a:srgbClr val="FF0000"/>
                </a:solidFill>
              </a:rPr>
              <a:t>no apparent purpose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  <a:p>
            <a:r>
              <a:rPr lang="en-US" sz="2400" dirty="0">
                <a:solidFill>
                  <a:schemeClr val="tx1"/>
                </a:solidFill>
              </a:rPr>
              <a:t>Serve a function in a related species.</a:t>
            </a:r>
          </a:p>
          <a:p>
            <a:r>
              <a:rPr lang="en-US" sz="2400" dirty="0">
                <a:solidFill>
                  <a:schemeClr val="tx1"/>
                </a:solidFill>
              </a:rPr>
              <a:t>Likely served purpose in ancestors.</a:t>
            </a:r>
          </a:p>
          <a:p>
            <a:r>
              <a:rPr lang="en-US" sz="2400" dirty="0">
                <a:solidFill>
                  <a:schemeClr val="tx1"/>
                </a:solidFill>
              </a:rPr>
              <a:t>Provide </a:t>
            </a:r>
            <a:r>
              <a:rPr lang="en-US" sz="2400" b="1" dirty="0">
                <a:solidFill>
                  <a:srgbClr val="FF0000"/>
                </a:solidFill>
              </a:rPr>
              <a:t>clues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to ancestry.</a:t>
            </a:r>
          </a:p>
          <a:p>
            <a:r>
              <a:rPr lang="en-US" sz="2400" dirty="0">
                <a:solidFill>
                  <a:schemeClr val="tx1"/>
                </a:solidFill>
              </a:rPr>
              <a:t>Ex:  Whale pelvis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Pelvis transfers weight to hind legs.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995" y="3566313"/>
            <a:ext cx="2864884" cy="23038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249" y="4209071"/>
            <a:ext cx="3407187" cy="255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54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812" y="310700"/>
            <a:ext cx="6508377" cy="885680"/>
          </a:xfrm>
        </p:spPr>
        <p:txBody>
          <a:bodyPr/>
          <a:lstStyle/>
          <a:p>
            <a:r>
              <a:rPr lang="en-US" sz="4800" b="1" dirty="0"/>
              <a:t>FOSSIL RECORD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811" y="2069432"/>
            <a:ext cx="8212883" cy="478856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Fossilization is </a:t>
            </a:r>
            <a:r>
              <a:rPr lang="en-US" sz="2800" b="1" dirty="0">
                <a:solidFill>
                  <a:srgbClr val="FF0000"/>
                </a:solidFill>
              </a:rPr>
              <a:t>rare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– most organisms extinct.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Millions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of fossils exist.</a:t>
            </a:r>
          </a:p>
          <a:p>
            <a:r>
              <a:rPr lang="en-US" sz="2800" dirty="0">
                <a:solidFill>
                  <a:schemeClr val="tx1"/>
                </a:solidFill>
              </a:rPr>
              <a:t>Shows a </a:t>
            </a:r>
            <a:r>
              <a:rPr lang="en-US" sz="2800" b="1" dirty="0">
                <a:solidFill>
                  <a:srgbClr val="FF0000"/>
                </a:solidFill>
              </a:rPr>
              <a:t>succession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of incremental development from one species to another.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Characteristics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of newer organisms often appear to be </a:t>
            </a:r>
            <a:r>
              <a:rPr lang="en-US" sz="2800" b="1" dirty="0">
                <a:solidFill>
                  <a:srgbClr val="FF0000"/>
                </a:solidFill>
              </a:rPr>
              <a:t>modified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forms of characteristics of </a:t>
            </a:r>
            <a:r>
              <a:rPr lang="en-US" sz="2800" b="1" dirty="0">
                <a:solidFill>
                  <a:srgbClr val="FF0000"/>
                </a:solidFill>
              </a:rPr>
              <a:t>older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organisms.</a:t>
            </a:r>
          </a:p>
        </p:txBody>
      </p:sp>
    </p:spTree>
    <p:extLst>
      <p:ext uri="{BB962C8B-B14F-4D97-AF65-F5344CB8AC3E}">
        <p14:creationId xmlns:p14="http://schemas.microsoft.com/office/powerpoint/2010/main" val="3524519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812" y="310700"/>
            <a:ext cx="6508377" cy="885680"/>
          </a:xfrm>
        </p:spPr>
        <p:txBody>
          <a:bodyPr/>
          <a:lstStyle/>
          <a:p>
            <a:r>
              <a:rPr lang="en-US" sz="4800" b="1" dirty="0"/>
              <a:t>FOSSIL RECORD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204" y="1767524"/>
            <a:ext cx="8116630" cy="3862285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Same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patterns appear </a:t>
            </a:r>
            <a:r>
              <a:rPr lang="en-US" sz="2800" b="1" dirty="0">
                <a:solidFill>
                  <a:srgbClr val="FF0000"/>
                </a:solidFill>
              </a:rPr>
              <a:t>everywhere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r>
              <a:rPr lang="en-US" sz="2800" dirty="0">
                <a:solidFill>
                  <a:schemeClr val="tx1"/>
                </a:solidFill>
              </a:rPr>
              <a:t>Forms complete picture of change over time.</a:t>
            </a:r>
          </a:p>
          <a:p>
            <a:r>
              <a:rPr lang="en-US" sz="2800" dirty="0">
                <a:solidFill>
                  <a:schemeClr val="tx1"/>
                </a:solidFill>
                <a:ea typeface="Lucida Grande"/>
                <a:cs typeface="Lucida Grande"/>
              </a:rPr>
              <a:t>Much of the </a:t>
            </a:r>
            <a:r>
              <a:rPr lang="en-US" sz="2800" b="1" dirty="0">
                <a:solidFill>
                  <a:srgbClr val="FF0000"/>
                </a:solidFill>
                <a:ea typeface="Lucida Grande"/>
                <a:cs typeface="Lucida Grande"/>
              </a:rPr>
              <a:t>evidence for the evolution </a:t>
            </a:r>
            <a:r>
              <a:rPr lang="en-US" sz="2800" dirty="0">
                <a:solidFill>
                  <a:schemeClr val="tx1"/>
                </a:solidFill>
                <a:ea typeface="Lucida Grande"/>
                <a:cs typeface="Lucida Grande"/>
              </a:rPr>
              <a:t>of life-forms on Earth has been obtained by examining fossils preserved in rock layers.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6098" y="4844979"/>
            <a:ext cx="6871207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Changes in fossil record provide evidence for Evolution and are </a:t>
            </a:r>
            <a:r>
              <a:rPr lang="en-US" sz="2800" b="1" dirty="0">
                <a:solidFill>
                  <a:srgbClr val="FF0000"/>
                </a:solidFill>
              </a:rPr>
              <a:t>best explained</a:t>
            </a:r>
            <a:r>
              <a:rPr lang="en-US" sz="2800" b="1" dirty="0"/>
              <a:t> by </a:t>
            </a:r>
            <a:r>
              <a:rPr lang="en-US" sz="2800" b="1" dirty="0">
                <a:solidFill>
                  <a:schemeClr val="tx1"/>
                </a:solidFill>
              </a:rPr>
              <a:t>Natural Selection.</a:t>
            </a:r>
          </a:p>
        </p:txBody>
      </p:sp>
    </p:spTree>
    <p:extLst>
      <p:ext uri="{BB962C8B-B14F-4D97-AF65-F5344CB8AC3E}">
        <p14:creationId xmlns:p14="http://schemas.microsoft.com/office/powerpoint/2010/main" val="219133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812" y="310700"/>
            <a:ext cx="6508377" cy="885680"/>
          </a:xfrm>
        </p:spPr>
        <p:txBody>
          <a:bodyPr/>
          <a:lstStyle/>
          <a:p>
            <a:r>
              <a:rPr lang="en-US" sz="4800" b="1" dirty="0"/>
              <a:t>FOSSIL RECORD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12" y="2051397"/>
            <a:ext cx="4041936" cy="2876608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835" y="2083481"/>
            <a:ext cx="4123345" cy="2838147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616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812" y="538195"/>
            <a:ext cx="6508377" cy="885680"/>
          </a:xfrm>
        </p:spPr>
        <p:txBody>
          <a:bodyPr/>
          <a:lstStyle/>
          <a:p>
            <a:r>
              <a:rPr lang="en-US" sz="4400" b="1" dirty="0"/>
              <a:t>EXAMPLE:  WHALE 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812" y="1453547"/>
            <a:ext cx="5468161" cy="50740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Philip </a:t>
            </a:r>
            <a:r>
              <a:rPr lang="en-US" sz="2400" b="1" dirty="0" err="1">
                <a:solidFill>
                  <a:schemeClr val="tx1"/>
                </a:solidFill>
              </a:rPr>
              <a:t>Gingerich</a:t>
            </a:r>
            <a:r>
              <a:rPr lang="en-US" sz="2400" dirty="0">
                <a:solidFill>
                  <a:schemeClr val="tx1"/>
                </a:solidFill>
              </a:rPr>
              <a:t>, paleontologist </a:t>
            </a:r>
            <a:endParaRPr lang="en-US" sz="2400" b="1" i="1" dirty="0">
              <a:solidFill>
                <a:schemeClr val="tx1"/>
              </a:solidFill>
            </a:endParaRPr>
          </a:p>
          <a:p>
            <a:r>
              <a:rPr lang="en-US" sz="2400" b="1" i="1" dirty="0" err="1">
                <a:solidFill>
                  <a:schemeClr val="tx1"/>
                </a:solidFill>
              </a:rPr>
              <a:t>Pakicetus</a:t>
            </a:r>
            <a:r>
              <a:rPr lang="en-US" sz="2400" i="1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(pack-eh-SEA-</a:t>
            </a:r>
            <a:r>
              <a:rPr lang="en-US" sz="2400" dirty="0" err="1">
                <a:solidFill>
                  <a:schemeClr val="tx1"/>
                </a:solidFill>
              </a:rPr>
              <a:t>tus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About 48.5 </a:t>
            </a:r>
            <a:r>
              <a:rPr lang="en-US" sz="2400" dirty="0" err="1">
                <a:solidFill>
                  <a:schemeClr val="tx1"/>
                </a:solidFill>
              </a:rPr>
              <a:t>mya</a:t>
            </a:r>
            <a:r>
              <a:rPr lang="en-US" sz="2400" dirty="0">
                <a:solidFill>
                  <a:schemeClr val="tx1"/>
                </a:solidFill>
              </a:rPr>
              <a:t> – Pakistan.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Resembles </a:t>
            </a:r>
            <a:r>
              <a:rPr lang="en-US" sz="2400" b="1" dirty="0">
                <a:solidFill>
                  <a:srgbClr val="FF0000"/>
                </a:solidFill>
              </a:rPr>
              <a:t>large land mammals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Wolf-like skull, whale-like ear bones.</a:t>
            </a:r>
          </a:p>
          <a:p>
            <a:r>
              <a:rPr lang="en-US" sz="2400" b="1" i="1" dirty="0" err="1">
                <a:solidFill>
                  <a:schemeClr val="tx1"/>
                </a:solidFill>
              </a:rPr>
              <a:t>Rodhocetus</a:t>
            </a:r>
            <a:r>
              <a:rPr lang="en-US" sz="2400" i="1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(row-</a:t>
            </a:r>
            <a:r>
              <a:rPr lang="en-US" sz="2400" dirty="0" err="1">
                <a:solidFill>
                  <a:schemeClr val="tx1"/>
                </a:solidFill>
              </a:rPr>
              <a:t>deh</a:t>
            </a:r>
            <a:r>
              <a:rPr lang="en-US" sz="2400" dirty="0">
                <a:solidFill>
                  <a:schemeClr val="tx1"/>
                </a:solidFill>
              </a:rPr>
              <a:t>-SEA-</a:t>
            </a:r>
            <a:r>
              <a:rPr lang="en-US" sz="2400" dirty="0" err="1">
                <a:solidFill>
                  <a:schemeClr val="tx1"/>
                </a:solidFill>
              </a:rPr>
              <a:t>tus</a:t>
            </a:r>
            <a:r>
              <a:rPr lang="en-US" sz="2400" dirty="0">
                <a:solidFill>
                  <a:schemeClr val="tx1"/>
                </a:solidFill>
              </a:rPr>
              <a:t>) 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“Barely walking whale”.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About 46.5 million years ago – Pakistan.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Features of </a:t>
            </a:r>
            <a:r>
              <a:rPr lang="en-US" sz="2400" b="1" dirty="0">
                <a:solidFill>
                  <a:srgbClr val="FF0000"/>
                </a:solidFill>
              </a:rPr>
              <a:t>aquatic whale </a:t>
            </a:r>
            <a:r>
              <a:rPr lang="en-US" sz="2400" dirty="0">
                <a:solidFill>
                  <a:schemeClr val="tx1"/>
                </a:solidFill>
              </a:rPr>
              <a:t>and </a:t>
            </a:r>
            <a:r>
              <a:rPr lang="en-US" sz="2400" b="1" dirty="0">
                <a:solidFill>
                  <a:srgbClr val="FF0000"/>
                </a:solidFill>
              </a:rPr>
              <a:t>hoofed mammal </a:t>
            </a:r>
            <a:r>
              <a:rPr lang="en-US" sz="2400" dirty="0">
                <a:solidFill>
                  <a:schemeClr val="tx1"/>
                </a:solidFill>
              </a:rPr>
              <a:t>- all in the same skeleton.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973" y="2522137"/>
            <a:ext cx="3164073" cy="276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08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812" y="538195"/>
            <a:ext cx="6508377" cy="885680"/>
          </a:xfrm>
        </p:spPr>
        <p:txBody>
          <a:bodyPr/>
          <a:lstStyle/>
          <a:p>
            <a:r>
              <a:rPr lang="en-US" sz="4400" b="1" dirty="0"/>
              <a:t>EXAMPLE:  WHALE 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812" y="1453547"/>
            <a:ext cx="4851621" cy="5074014"/>
          </a:xfrm>
        </p:spPr>
        <p:txBody>
          <a:bodyPr>
            <a:noAutofit/>
          </a:bodyPr>
          <a:lstStyle/>
          <a:p>
            <a:r>
              <a:rPr lang="en-US" sz="2400" b="1" i="1" dirty="0" err="1">
                <a:solidFill>
                  <a:schemeClr val="tx1"/>
                </a:solidFill>
              </a:rPr>
              <a:t>Protocetus</a:t>
            </a:r>
            <a:r>
              <a:rPr lang="en-US" sz="2400" i="1" dirty="0">
                <a:solidFill>
                  <a:schemeClr val="tx1"/>
                </a:solidFill>
              </a:rPr>
              <a:t> (</a:t>
            </a:r>
            <a:r>
              <a:rPr lang="en-US" sz="2400" dirty="0">
                <a:solidFill>
                  <a:schemeClr val="tx1"/>
                </a:solidFill>
              </a:rPr>
              <a:t>pro-toe-SEE-</a:t>
            </a:r>
            <a:r>
              <a:rPr lang="en-US" sz="2400" dirty="0" err="1">
                <a:solidFill>
                  <a:schemeClr val="tx1"/>
                </a:solidFill>
              </a:rPr>
              <a:t>tuss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  <a:endParaRPr lang="en-US" sz="2400" i="1" dirty="0">
              <a:solidFill>
                <a:schemeClr val="tx1"/>
              </a:solidFill>
            </a:endParaRP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“</a:t>
            </a:r>
            <a:r>
              <a:rPr lang="en-US" sz="2400" b="1" dirty="0">
                <a:solidFill>
                  <a:srgbClr val="FF0000"/>
                </a:solidFill>
              </a:rPr>
              <a:t>First whale</a:t>
            </a:r>
            <a:r>
              <a:rPr lang="en-US" sz="2400" dirty="0">
                <a:solidFill>
                  <a:schemeClr val="tx1"/>
                </a:solidFill>
              </a:rPr>
              <a:t>”.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About 45 million years ago – Egypt.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Classification as whale based on:</a:t>
            </a:r>
          </a:p>
          <a:p>
            <a:pPr marL="682625" lvl="1"/>
            <a:r>
              <a:rPr lang="en-US" sz="2400" dirty="0">
                <a:solidFill>
                  <a:schemeClr val="tx1"/>
                </a:solidFill>
              </a:rPr>
              <a:t>General shape of the skull.</a:t>
            </a:r>
          </a:p>
          <a:p>
            <a:pPr marL="682625" lvl="1"/>
            <a:r>
              <a:rPr lang="en-US" sz="2400" dirty="0">
                <a:solidFill>
                  <a:schemeClr val="tx1"/>
                </a:solidFill>
              </a:rPr>
              <a:t>Position of the nose/ blowhole.</a:t>
            </a:r>
          </a:p>
          <a:p>
            <a:pPr marL="682625" lvl="1"/>
            <a:r>
              <a:rPr lang="en-US" sz="2400" dirty="0">
                <a:solidFill>
                  <a:schemeClr val="tx1"/>
                </a:solidFill>
              </a:rPr>
              <a:t>Position of the ears.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062" y="2447646"/>
            <a:ext cx="3526646" cy="308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34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850" y="258098"/>
            <a:ext cx="7391401" cy="782268"/>
          </a:xfrm>
        </p:spPr>
        <p:txBody>
          <a:bodyPr/>
          <a:lstStyle/>
          <a:p>
            <a:r>
              <a:rPr lang="en-US" sz="4400" b="1" dirty="0" smtClean="0"/>
              <a:t>REVIEW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0067" y="4260317"/>
            <a:ext cx="4623277" cy="19026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  <a:ea typeface="Arial"/>
                <a:cs typeface="Arial"/>
              </a:rPr>
              <a:t>A comparison of these fossils provides evidence that these species may have: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81973" y="4375656"/>
            <a:ext cx="4185018" cy="2103090"/>
          </a:xfrm>
        </p:spPr>
        <p:txBody>
          <a:bodyPr>
            <a:noAutofit/>
          </a:bodyPr>
          <a:lstStyle/>
          <a:p>
            <a:pPr marL="342900" indent="-342900">
              <a:spcBef>
                <a:spcPts val="0"/>
              </a:spcBef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Undergone metamorphism</a:t>
            </a:r>
          </a:p>
          <a:p>
            <a:pPr marL="342900" indent="-342900">
              <a:spcBef>
                <a:spcPts val="0"/>
              </a:spcBef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Experienced weathering </a:t>
            </a:r>
            <a:r>
              <a:rPr lang="en-US" sz="2400" dirty="0" smtClean="0">
                <a:solidFill>
                  <a:schemeClr val="tx1"/>
                </a:solidFill>
              </a:rPr>
              <a:t>and </a:t>
            </a:r>
            <a:r>
              <a:rPr lang="en-US" sz="2400" dirty="0">
                <a:solidFill>
                  <a:schemeClr val="tx1"/>
                </a:solidFill>
              </a:rPr>
              <a:t>erosion </a:t>
            </a:r>
          </a:p>
          <a:p>
            <a:pPr marL="342900" indent="-342900">
              <a:spcBef>
                <a:spcPts val="0"/>
              </a:spcBef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Evolved</a:t>
            </a:r>
          </a:p>
          <a:p>
            <a:pPr marL="342900" indent="-342900">
              <a:spcBef>
                <a:spcPts val="0"/>
              </a:spcBef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Had identical lifespans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67" y="2545040"/>
            <a:ext cx="8451254" cy="15788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4309" y="1040366"/>
            <a:ext cx="8277011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/>
              <a:t>The image below shows 10 fossils of a species of snails from a sequence of snail shells, oldest on the left, youngest on the </a:t>
            </a:r>
            <a:r>
              <a:rPr lang="en-US" sz="2000" dirty="0" smtClean="0"/>
              <a:t>right.</a:t>
            </a: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These were discovered in a freshwater deposit in Yugoslavia and laid down from 10 million years ago to 3 million years </a:t>
            </a:r>
            <a:r>
              <a:rPr lang="en-US" sz="2000" dirty="0" smtClean="0"/>
              <a:t>ago.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495694" y="5839326"/>
            <a:ext cx="2370327" cy="4973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54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/>
              <a:t>TO DO</a:t>
            </a:r>
            <a:endParaRPr lang="en-US" sz="48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Review #8 due tomorrow.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Work on missing labs.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29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za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2907</TotalTime>
  <Words>814</Words>
  <Application>Microsoft Office PowerPoint</Application>
  <PresentationFormat>On-screen Show (4:3)</PresentationFormat>
  <Paragraphs>105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Plaza</vt:lpstr>
      <vt:lpstr>DO NOW</vt:lpstr>
      <vt:lpstr>REVIEW</vt:lpstr>
      <vt:lpstr>FOSSILS AND NATURAL SELECTION</vt:lpstr>
      <vt:lpstr>FOSSIL RECORD SHOWS CHANGE</vt:lpstr>
      <vt:lpstr>GRADUAL CHANGE</vt:lpstr>
      <vt:lpstr>WHAT IS NATURAL SELECTION?</vt:lpstr>
      <vt:lpstr>LIFE RESPONDS TO ENVIRONMENTAL CHANGES</vt:lpstr>
      <vt:lpstr>LIFE RESPONDS TO ENVIRONMENTAL CHANGES</vt:lpstr>
      <vt:lpstr>FOSSIL EXAMPLE:  HORSE</vt:lpstr>
      <vt:lpstr>FOSSIL EXAMPLE:  HORSE</vt:lpstr>
      <vt:lpstr>COMPARING ANATOMICAL DIFFERENCES</vt:lpstr>
      <vt:lpstr>HOMOLOGOUS FEATURES</vt:lpstr>
      <vt:lpstr>ANALOGOUS FEATURES</vt:lpstr>
      <vt:lpstr>VESTIGIAL STRUCTURES</vt:lpstr>
      <vt:lpstr>FOSSIL RECORD</vt:lpstr>
      <vt:lpstr>FOSSIL RECORD</vt:lpstr>
      <vt:lpstr>FOSSIL RECORD</vt:lpstr>
      <vt:lpstr>EXAMPLE:  WHALE EVOLUTION</vt:lpstr>
      <vt:lpstr>EXAMPLE:  WHALE EVOLUTION</vt:lpstr>
      <vt:lpstr>REVIEW</vt:lpstr>
      <vt:lpstr>TO DO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Fossils &amp; Natural Selection</dc:title>
  <dc:subject/>
  <dc:creator>Donna Governor</dc:creator>
  <cp:keywords/>
  <dc:description/>
  <cp:lastModifiedBy>JCBOE</cp:lastModifiedBy>
  <cp:revision>33</cp:revision>
  <dcterms:created xsi:type="dcterms:W3CDTF">2015-01-02T23:03:13Z</dcterms:created>
  <dcterms:modified xsi:type="dcterms:W3CDTF">2017-01-09T18:05:27Z</dcterms:modified>
  <cp:category/>
</cp:coreProperties>
</file>