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60" r:id="rId3"/>
    <p:sldId id="300" r:id="rId4"/>
    <p:sldId id="302" r:id="rId5"/>
    <p:sldId id="301" r:id="rId6"/>
    <p:sldId id="305" r:id="rId7"/>
    <p:sldId id="306" r:id="rId8"/>
    <p:sldId id="261" r:id="rId9"/>
    <p:sldId id="307" r:id="rId10"/>
    <p:sldId id="303" r:id="rId11"/>
    <p:sldId id="269" r:id="rId12"/>
    <p:sldId id="308" r:id="rId13"/>
    <p:sldId id="262" r:id="rId14"/>
    <p:sldId id="304" r:id="rId15"/>
    <p:sldId id="309" r:id="rId16"/>
    <p:sldId id="270" r:id="rId17"/>
    <p:sldId id="263" r:id="rId18"/>
    <p:sldId id="264" r:id="rId1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30" autoAdjust="0"/>
    <p:restoredTop sz="94660"/>
  </p:normalViewPr>
  <p:slideViewPr>
    <p:cSldViewPr>
      <p:cViewPr varScale="1">
        <p:scale>
          <a:sx n="70" d="100"/>
          <a:sy n="70" d="100"/>
        </p:scale>
        <p:origin x="-129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B245ED9B-29AF-424B-9917-A04E3FA39FC0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88696F4-53CA-4FD6-9537-D69FAB04ED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43321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40" name="Rectangle 39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1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2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34" name="Rectangle 33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1" name="Rectangle 30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" name="Freeform 5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Hexagon 10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Hexagon 16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3" name="Rectangle 42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649788" y="-22225"/>
            <a:ext cx="3505200" cy="2312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7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688" y="1516063"/>
            <a:ext cx="2133600" cy="752475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fld id="{6B8984B2-4410-4BC0-B1D8-C7683C6C2485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838" y="5719763"/>
            <a:ext cx="283051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788" y="5719763"/>
            <a:ext cx="642937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317DB41A-BD52-435D-BD6E-C7E0FE4B51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6685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E31E1-1D7C-4FDD-A766-F92A91361AB0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FD908-58EB-48C4-9075-0146A04EED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9736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4E2D5-11BF-465C-B145-10A92609BB46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C9FD9-1EA3-4B55-904D-FE156985A9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8396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B18A1-EBEC-4DBB-9EEA-9A3B68973F6A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E4B41-1AA7-442B-B1A6-7AD68C7320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5459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84BED-486A-4A89-9257-ECFE9BE96FE8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41487-4DF7-4744-8046-8B5165D11A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9801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57749-A405-4645-96A2-44C767CE392B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2D823-B4E2-4463-826D-4A86A63D5B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160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2A1E6-1770-4353-A881-139F57609458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5F509-0254-4850-8574-AF437902AF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3774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61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31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1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25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6EA9A-F2C6-48A4-BB30-7239B7C4BF5C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4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9DE4C-18BB-4788-BC3D-CB6CA9C94D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0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025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61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31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1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25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AD6A9-36AE-4BF8-A742-5108EDAAB0E4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4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9151C-8F62-42FE-846F-93759AA86E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0257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30B03-3F84-4AD8-9951-3A333DE06C98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35ACB-F1F0-44BA-9A08-EF65A337CC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5739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4BEBE-3852-4A97-8719-1537F37A771E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437AF-364A-4B69-9413-DF183D4A6F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1304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1"/>
          <p:cNvGrpSpPr>
            <a:grpSpLocks/>
          </p:cNvGrpSpPr>
          <p:nvPr/>
        </p:nvGrpSpPr>
        <p:grpSpPr bwMode="auto">
          <a:xfrm>
            <a:off x="-304800" y="0"/>
            <a:ext cx="9932988" cy="6858000"/>
            <a:chOff x="-382404" y="0"/>
            <a:chExt cx="9932332" cy="6858000"/>
          </a:xfrm>
        </p:grpSpPr>
        <p:grpSp>
          <p:nvGrpSpPr>
            <p:cNvPr id="103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5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5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6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2540" y="5035550"/>
              <a:ext cx="9144983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2540" y="3467100"/>
              <a:ext cx="9144983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2540" y="5284788"/>
              <a:ext cx="9144983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6793" y="5132388"/>
              <a:ext cx="6982951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5573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19425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8949" y="159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6524" y="32543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2326" y="53832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3969" y="540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542" y="28495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394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09771" y="54117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8820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443" y="15636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997" y="4056063"/>
              <a:ext cx="1242931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997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375"/>
            <a:ext cx="8229600" cy="61864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0888" y="-22225"/>
            <a:ext cx="3679825" cy="700088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1042988" y="1027113"/>
            <a:ext cx="70246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42988" y="2324100"/>
            <a:ext cx="6777037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575" y="2238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6048FF7-4192-4DEF-B9F8-DB5F94D6FBF2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850" y="5851525"/>
            <a:ext cx="350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788" y="223838"/>
            <a:ext cx="13319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EFEFE"/>
                </a:solidFill>
              </a:defRPr>
            </a:lvl1pPr>
          </a:lstStyle>
          <a:p>
            <a:pPr>
              <a:defRPr/>
            </a:pPr>
            <a:fld id="{D0D405F6-C000-4E7A-8F72-D284634F2B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4" r:id="rId8"/>
    <p:sldLayoutId id="2147483825" r:id="rId9"/>
    <p:sldLayoutId id="2147483821" r:id="rId10"/>
    <p:sldLayoutId id="214748382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anose="05020102010507070707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anose="05020102010507070707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anose="05020102010507070707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395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anose="05020102010507070707" pitchFamily="18" charset="2"/>
        <a:buChar char="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255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anose="05020102010507070707" pitchFamily="18" charset="2"/>
        <a:buChar char="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4733925" y="2708275"/>
            <a:ext cx="3313113" cy="1701800"/>
          </a:xfrm>
        </p:spPr>
        <p:txBody>
          <a:bodyPr/>
          <a:lstStyle/>
          <a:p>
            <a:pPr eaLnBrk="1" hangingPunct="1"/>
            <a:r>
              <a:rPr lang="en-US" altLang="en-US" sz="4800" b="1"/>
              <a:t>GAS LAWS</a:t>
            </a:r>
          </a:p>
        </p:txBody>
      </p:sp>
      <p:sp>
        <p:nvSpPr>
          <p:cNvPr id="18435" name="Subtitle 2"/>
          <p:cNvSpPr>
            <a:spLocks noGrp="1"/>
          </p:cNvSpPr>
          <p:nvPr>
            <p:ph type="subTitle" idx="1"/>
          </p:nvPr>
        </p:nvSpPr>
        <p:spPr>
          <a:xfrm>
            <a:off x="4733925" y="4421188"/>
            <a:ext cx="3309938" cy="1260475"/>
          </a:xfrm>
        </p:spPr>
        <p:txBody>
          <a:bodyPr/>
          <a:lstStyle/>
          <a:p>
            <a:pPr eaLnBrk="1" hangingPunct="1"/>
            <a:r>
              <a:rPr lang="en-US" altLang="en-US" sz="3600" b="1"/>
              <a:t>A REVIEW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754856" y="152400"/>
            <a:ext cx="7024688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REVIEW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620000" cy="4343400"/>
          </a:xfrm>
        </p:spPr>
        <p:txBody>
          <a:bodyPr rtlCol="0">
            <a:normAutofit/>
          </a:bodyPr>
          <a:lstStyle/>
          <a:p>
            <a:pPr marL="460375" indent="-460375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2000" b="1" dirty="0"/>
              <a:t>1.  	Describe the effect on a gas by a change in the amount of gas (moles), the pressure of gas, the volume of gas, and the temperature of gas.</a:t>
            </a:r>
          </a:p>
          <a:p>
            <a:pPr marL="6858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2000" i="1" dirty="0"/>
              <a:t>Be sure you can talk about gases in general – give general characteristics.</a:t>
            </a:r>
          </a:p>
          <a:p>
            <a:pPr marL="6858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US" b="1" dirty="0"/>
          </a:p>
          <a:p>
            <a:pPr marL="525780" indent="-4572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endParaRPr lang="en-US" dirty="0"/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831" y="3429000"/>
            <a:ext cx="3523074" cy="304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8650" y="3507581"/>
            <a:ext cx="4245745" cy="289083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024688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REVIEW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620000" cy="4343400"/>
          </a:xfrm>
        </p:spPr>
        <p:txBody>
          <a:bodyPr rtlCol="0">
            <a:normAutofit/>
          </a:bodyPr>
          <a:lstStyle/>
          <a:p>
            <a:pPr marL="460375" indent="-460375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2000" b="1" dirty="0"/>
              <a:t>2.  	Be able to perform calculations using Boyle’s Law, Charles’ Law, and Gay-Lussac’s Law.</a:t>
            </a:r>
          </a:p>
          <a:p>
            <a:pPr marL="6858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2000" i="1" dirty="0"/>
              <a:t>Know the relationship of the variables and the name of each one.  Example:  Boyle’s shows an inverse relationship between P and V.</a:t>
            </a:r>
          </a:p>
          <a:p>
            <a:pPr marL="525780" indent="-4572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endParaRPr lang="en-US" dirty="0"/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558" y="3352800"/>
            <a:ext cx="3659485" cy="31146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76800" y="3657600"/>
            <a:ext cx="3733800" cy="184665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>
                <a:solidFill>
                  <a:srgbClr val="7030A0"/>
                </a:solidFill>
              </a:rPr>
              <a:t>THE LAW</a:t>
            </a:r>
            <a:r>
              <a:rPr lang="en-US" dirty="0"/>
              <a:t>: For a given mass of gas, at a constant temperature, the volume varies inversely with the pressure:	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</a:t>
            </a:r>
            <a:r>
              <a:rPr lang="en-US" sz="2400" b="1" dirty="0">
                <a:solidFill>
                  <a:srgbClr val="FF0000"/>
                </a:solidFill>
              </a:rPr>
              <a:t>P</a:t>
            </a:r>
            <a:r>
              <a:rPr lang="en-US" sz="2400" b="1" baseline="-25000" dirty="0">
                <a:solidFill>
                  <a:srgbClr val="FF0000"/>
                </a:solidFill>
              </a:rPr>
              <a:t>1</a:t>
            </a:r>
            <a:r>
              <a:rPr lang="en-US" sz="2400" b="1" dirty="0">
                <a:solidFill>
                  <a:srgbClr val="FF0000"/>
                </a:solidFill>
              </a:rPr>
              <a:t>V</a:t>
            </a:r>
            <a:r>
              <a:rPr lang="en-US" sz="2400" b="1" baseline="-25000" dirty="0">
                <a:solidFill>
                  <a:srgbClr val="FF0000"/>
                </a:solidFill>
              </a:rPr>
              <a:t>1</a:t>
            </a:r>
            <a:r>
              <a:rPr lang="en-US" sz="2400" b="1" dirty="0">
                <a:solidFill>
                  <a:srgbClr val="FF0000"/>
                </a:solidFill>
              </a:rPr>
              <a:t> = P</a:t>
            </a:r>
            <a:r>
              <a:rPr lang="en-US" sz="2400" b="1" baseline="-25000" dirty="0">
                <a:solidFill>
                  <a:srgbClr val="FF0000"/>
                </a:solidFill>
              </a:rPr>
              <a:t>2</a:t>
            </a:r>
            <a:r>
              <a:rPr lang="en-US" sz="2400" b="1" dirty="0">
                <a:solidFill>
                  <a:srgbClr val="FF0000"/>
                </a:solidFill>
              </a:rPr>
              <a:t>V</a:t>
            </a:r>
            <a:r>
              <a:rPr lang="en-US" sz="2400" b="1" baseline="-25000" dirty="0">
                <a:solidFill>
                  <a:srgbClr val="FF0000"/>
                </a:solidFill>
              </a:rPr>
              <a:t>2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29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024688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REVIEW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620000" cy="4343400"/>
          </a:xfrm>
        </p:spPr>
        <p:txBody>
          <a:bodyPr rtlCol="0">
            <a:normAutofit/>
          </a:bodyPr>
          <a:lstStyle/>
          <a:p>
            <a:pPr marL="460375" indent="-460375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2000" b="1" dirty="0"/>
              <a:t>2.  	Be able to perform calculations using Boyle’s Law, Charles’ Law, and Gay-Lussac’s Law.</a:t>
            </a:r>
          </a:p>
          <a:p>
            <a:pPr marL="6858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2000" i="1" dirty="0"/>
              <a:t>Know the relationship of the variables and the name of each one.  Example:  Boyle’s shows an inverse relationship between P and V.</a:t>
            </a:r>
          </a:p>
          <a:p>
            <a:pPr marL="525780" indent="-4572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endParaRPr lang="en-US" dirty="0"/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3429000"/>
            <a:ext cx="3838575" cy="3031543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781550" y="3183943"/>
            <a:ext cx="3752850" cy="3276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34290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39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5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b="1" dirty="0">
                <a:solidFill>
                  <a:srgbClr val="7030A0"/>
                </a:solidFill>
              </a:rPr>
              <a:t>THE LAW:  </a:t>
            </a:r>
            <a:r>
              <a:rPr lang="en-US" dirty="0"/>
              <a:t>The volume of a fixed mass of a gas is directly proportional to its </a:t>
            </a:r>
            <a:r>
              <a:rPr lang="en-US" b="1" dirty="0"/>
              <a:t>KELVIN</a:t>
            </a:r>
            <a:r>
              <a:rPr lang="en-US" dirty="0"/>
              <a:t> temperature if the pressure is constant.  </a:t>
            </a:r>
          </a:p>
          <a:p>
            <a:pPr marL="82296" indent="0" algn="ctr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dirty="0"/>
              <a:t> </a:t>
            </a:r>
            <a:r>
              <a:rPr lang="en-US" sz="3600" b="1" dirty="0">
                <a:solidFill>
                  <a:srgbClr val="FF0000"/>
                </a:solidFill>
              </a:rPr>
              <a:t>V</a:t>
            </a:r>
            <a:r>
              <a:rPr lang="en-US" sz="3600" b="1" baseline="-25000" dirty="0">
                <a:solidFill>
                  <a:srgbClr val="FF0000"/>
                </a:solidFill>
              </a:rPr>
              <a:t>1</a:t>
            </a:r>
            <a:r>
              <a:rPr lang="en-US" sz="3600" b="1" dirty="0">
                <a:solidFill>
                  <a:srgbClr val="FF0000"/>
                </a:solidFill>
              </a:rPr>
              <a:t>T</a:t>
            </a:r>
            <a:r>
              <a:rPr lang="en-US" sz="3600" b="1" baseline="-25000" dirty="0">
                <a:solidFill>
                  <a:srgbClr val="FF0000"/>
                </a:solidFill>
              </a:rPr>
              <a:t>2</a:t>
            </a:r>
            <a:r>
              <a:rPr lang="en-US" sz="3600" b="1" dirty="0">
                <a:solidFill>
                  <a:srgbClr val="FF0000"/>
                </a:solidFill>
              </a:rPr>
              <a:t> = V</a:t>
            </a:r>
            <a:r>
              <a:rPr lang="en-US" sz="3600" b="1" baseline="-25000" dirty="0">
                <a:solidFill>
                  <a:srgbClr val="FF0000"/>
                </a:solidFill>
              </a:rPr>
              <a:t>2</a:t>
            </a:r>
            <a:r>
              <a:rPr lang="en-US" sz="3600" b="1" dirty="0">
                <a:solidFill>
                  <a:srgbClr val="FF0000"/>
                </a:solidFill>
              </a:rPr>
              <a:t> T</a:t>
            </a:r>
            <a:r>
              <a:rPr lang="en-US" sz="3600" b="1" baseline="-25000" dirty="0">
                <a:solidFill>
                  <a:srgbClr val="FF0000"/>
                </a:solidFill>
              </a:rPr>
              <a:t>1</a:t>
            </a:r>
            <a:endParaRPr lang="en-US" sz="3600" b="1" dirty="0">
              <a:solidFill>
                <a:srgbClr val="FF0000"/>
              </a:solidFill>
            </a:endParaRPr>
          </a:p>
          <a:p>
            <a:pPr marL="82296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b="1" i="1" dirty="0">
              <a:solidFill>
                <a:schemeClr val="accent6"/>
              </a:solidFill>
            </a:endParaRPr>
          </a:p>
          <a:p>
            <a:pPr marL="82296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i="1" dirty="0">
                <a:solidFill>
                  <a:schemeClr val="accent6"/>
                </a:solidFill>
              </a:rPr>
              <a:t>You must use the Kelvin temperature scale!</a:t>
            </a:r>
            <a:endParaRPr 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04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024688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REVIEW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620000" cy="4343400"/>
          </a:xfrm>
        </p:spPr>
        <p:txBody>
          <a:bodyPr rtlCol="0">
            <a:normAutofit/>
          </a:bodyPr>
          <a:lstStyle/>
          <a:p>
            <a:pPr marL="460375" indent="-460375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2000" b="1" dirty="0"/>
              <a:t>2.  	Be able to perform calculations using Boyle’s Law, Charles’ Law, and Gay-Lussac’s Law.</a:t>
            </a:r>
          </a:p>
          <a:p>
            <a:pPr marL="6858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2000" i="1" dirty="0"/>
              <a:t>Know the relationship of the variables and the name of each one.  Example:  Boyle’s shows an inverse relationship between P and V.</a:t>
            </a:r>
          </a:p>
          <a:p>
            <a:pPr marL="525780" indent="-4572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endParaRPr lang="en-US" dirty="0"/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352800"/>
            <a:ext cx="4046381" cy="3165039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732181" y="3200400"/>
            <a:ext cx="3726020" cy="3200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marL="34290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39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5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>
                <a:solidFill>
                  <a:srgbClr val="7030A0"/>
                </a:solidFill>
              </a:rPr>
              <a:t>THE LAW:  </a:t>
            </a:r>
            <a:r>
              <a:rPr lang="en-US" dirty="0"/>
              <a:t>An increase in temperature increases the frequency of collisions between gas particles. 	</a:t>
            </a:r>
          </a:p>
          <a:p>
            <a:pPr marL="82296" indent="0" algn="ctr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3600" b="1" dirty="0">
                <a:solidFill>
                  <a:srgbClr val="FF0000"/>
                </a:solidFill>
              </a:rPr>
              <a:t>P</a:t>
            </a:r>
            <a:r>
              <a:rPr lang="en-US" sz="3600" b="1" baseline="-25000" dirty="0">
                <a:solidFill>
                  <a:srgbClr val="FF0000"/>
                </a:solidFill>
              </a:rPr>
              <a:t>1</a:t>
            </a:r>
            <a:r>
              <a:rPr lang="en-US" sz="3600" b="1" dirty="0">
                <a:solidFill>
                  <a:srgbClr val="FF0000"/>
                </a:solidFill>
              </a:rPr>
              <a:t> T</a:t>
            </a:r>
            <a:r>
              <a:rPr lang="en-US" sz="3600" b="1" baseline="-25000" dirty="0">
                <a:solidFill>
                  <a:srgbClr val="FF0000"/>
                </a:solidFill>
              </a:rPr>
              <a:t>2</a:t>
            </a:r>
            <a:r>
              <a:rPr lang="en-US" sz="3600" b="1" dirty="0">
                <a:solidFill>
                  <a:srgbClr val="FF0000"/>
                </a:solidFill>
              </a:rPr>
              <a:t>= P</a:t>
            </a:r>
            <a:r>
              <a:rPr lang="en-US" sz="3600" b="1" baseline="-25000" dirty="0">
                <a:solidFill>
                  <a:srgbClr val="FF0000"/>
                </a:solidFill>
              </a:rPr>
              <a:t>2</a:t>
            </a:r>
            <a:r>
              <a:rPr lang="en-US" sz="3600" b="1" dirty="0">
                <a:solidFill>
                  <a:srgbClr val="FF0000"/>
                </a:solidFill>
              </a:rPr>
              <a:t> T</a:t>
            </a:r>
            <a:r>
              <a:rPr lang="en-US" sz="3600" b="1" baseline="-25000" dirty="0">
                <a:solidFill>
                  <a:srgbClr val="FF0000"/>
                </a:solidFill>
              </a:rPr>
              <a:t>1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</a:p>
          <a:p>
            <a:pPr marL="82296" indent="0" algn="ctr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US" sz="3600" b="1" dirty="0">
              <a:solidFill>
                <a:srgbClr val="FF0000"/>
              </a:solidFill>
            </a:endParaRPr>
          </a:p>
          <a:p>
            <a:pPr marL="82296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>
                <a:solidFill>
                  <a:schemeClr val="accent6"/>
                </a:solidFill>
              </a:rPr>
              <a:t> </a:t>
            </a:r>
            <a:r>
              <a:rPr lang="en-US" b="1" i="1" dirty="0">
                <a:solidFill>
                  <a:schemeClr val="accent6"/>
                </a:solidFill>
              </a:rPr>
              <a:t>You must use Kelvin temperature scale!</a:t>
            </a:r>
            <a:endParaRPr lang="en-US" dirty="0"/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76146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38" y="304800"/>
            <a:ext cx="7024687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/>
              <a:t>REMINDER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7762" y="1828800"/>
            <a:ext cx="6777037" cy="3508375"/>
          </a:xfrm>
        </p:spPr>
        <p:txBody>
          <a:bodyPr>
            <a:normAutofit lnSpcReduction="10000"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>
                <a:solidFill>
                  <a:srgbClr val="7030A0"/>
                </a:solidFill>
              </a:rPr>
              <a:t>EVERY TIME </a:t>
            </a:r>
            <a:r>
              <a:rPr lang="en-US" dirty="0"/>
              <a:t>you do a gas laws problem: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en-US" dirty="0"/>
              <a:t>Write what you know and what you are trying to find.</a:t>
            </a:r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en-US" dirty="0"/>
              <a:t>Write the formula.</a:t>
            </a:r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en-US" dirty="0"/>
              <a:t>Plug in the numbers with units and solve with the correct number of sig figs.</a:t>
            </a:r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endParaRPr lang="en-US" dirty="0"/>
          </a:p>
          <a:p>
            <a:pPr marL="82296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Points will be given for this information.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854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162" y="533400"/>
            <a:ext cx="7024687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/>
              <a:t>REVIEW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0963" indent="0" algn="ctr" eaLnBrk="1" hangingPunct="1">
              <a:buFont typeface="Wingdings 2" pitchFamily="18" charset="2"/>
              <a:buNone/>
            </a:pPr>
            <a:r>
              <a:rPr lang="en-US" sz="20000"/>
              <a:t>PTV</a:t>
            </a:r>
          </a:p>
        </p:txBody>
      </p:sp>
    </p:spTree>
    <p:extLst>
      <p:ext uri="{BB962C8B-B14F-4D97-AF65-F5344CB8AC3E}">
        <p14:creationId xmlns:p14="http://schemas.microsoft.com/office/powerpoint/2010/main" val="1625513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042988" y="228600"/>
            <a:ext cx="7024688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REVIEW OBJECTIVES</a:t>
            </a:r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4413" y="1600200"/>
            <a:ext cx="7339012" cy="4079875"/>
          </a:xfrm>
        </p:spPr>
        <p:txBody>
          <a:bodyPr rtlCol="0">
            <a:normAutofit/>
          </a:bodyPr>
          <a:lstStyle/>
          <a:p>
            <a:pPr marL="461963" indent="-460375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2000" b="1" dirty="0"/>
              <a:t>3.  Be able to use Dalton’s Law of Partial Pressures in a calculation.</a:t>
            </a:r>
          </a:p>
          <a:p>
            <a:pPr marL="461963" indent="-460375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2000" i="1" dirty="0"/>
              <a:t>Remember that you only correct P</a:t>
            </a:r>
            <a:r>
              <a:rPr lang="en-US" sz="2000" i="1" baseline="-25000" dirty="0"/>
              <a:t>1</a:t>
            </a:r>
            <a:r>
              <a:rPr lang="en-US" sz="2000" i="1" dirty="0"/>
              <a:t> – subtract the water vapor pressure from the total P</a:t>
            </a:r>
            <a:r>
              <a:rPr lang="en-US" sz="2000" i="1" baseline="-25000" dirty="0"/>
              <a:t>1</a:t>
            </a:r>
            <a:r>
              <a:rPr lang="en-US" sz="2000" i="1" dirty="0"/>
              <a:t> pressure.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200400"/>
            <a:ext cx="3499851" cy="3100387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648200" y="3200400"/>
            <a:ext cx="3886200" cy="304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/>
          </a:bodyPr>
          <a:lstStyle>
            <a:lvl1pPr marL="34290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39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5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/>
              <a:t>THE LAW: </a:t>
            </a:r>
            <a:r>
              <a:rPr lang="en-US" dirty="0"/>
              <a:t>The sum of the partial pressures of all components of a gas mixture is equal to the total pressure of the gas mixture.</a:t>
            </a:r>
          </a:p>
          <a:p>
            <a:pPr marL="82296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</a:t>
            </a:r>
          </a:p>
          <a:p>
            <a:pPr marL="82296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 err="1"/>
              <a:t>P</a:t>
            </a:r>
            <a:r>
              <a:rPr lang="en-US" b="1" baseline="-25000" dirty="0" err="1"/>
              <a:t>total</a:t>
            </a:r>
            <a:r>
              <a:rPr lang="en-US" b="1" dirty="0"/>
              <a:t> = P</a:t>
            </a:r>
            <a:r>
              <a:rPr lang="en-US" b="1" baseline="-25000" dirty="0"/>
              <a:t>1</a:t>
            </a:r>
            <a:r>
              <a:rPr lang="en-US" b="1" dirty="0"/>
              <a:t>  +  P</a:t>
            </a:r>
            <a:r>
              <a:rPr lang="en-US" b="1" baseline="-25000" dirty="0"/>
              <a:t>2</a:t>
            </a:r>
            <a:r>
              <a:rPr lang="en-US" b="1" dirty="0"/>
              <a:t>  +  P</a:t>
            </a:r>
            <a:r>
              <a:rPr lang="en-US" b="1" baseline="-25000" dirty="0"/>
              <a:t>3</a:t>
            </a:r>
            <a:r>
              <a:rPr lang="en-US" b="1" dirty="0"/>
              <a:t>  +.....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763" y="304800"/>
            <a:ext cx="7024687" cy="1066800"/>
          </a:xfrm>
        </p:spPr>
        <p:txBody>
          <a:bodyPr/>
          <a:lstStyle/>
          <a:p>
            <a:r>
              <a:rPr lang="en-US" sz="4400" b="1" dirty="0"/>
              <a:t>REVIEW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0587" y="1447800"/>
            <a:ext cx="6777037" cy="3508375"/>
          </a:xfrm>
        </p:spPr>
        <p:txBody>
          <a:bodyPr/>
          <a:lstStyle/>
          <a:p>
            <a:pPr marL="461963" indent="-460375" eaLnBrk="1" fontAlgn="auto" hangingPunct="1">
              <a:spcAft>
                <a:spcPts val="0"/>
              </a:spcAft>
              <a:buNone/>
              <a:defRPr/>
            </a:pPr>
            <a:r>
              <a:rPr lang="en-US" sz="2000" b="1" dirty="0"/>
              <a:t>3.  Be able to use Dalton’s Law of Partial Pressures in a calculation.</a:t>
            </a:r>
          </a:p>
          <a:p>
            <a:pPr marL="461963" indent="-460375" eaLnBrk="1" fontAlgn="auto" hangingPunct="1">
              <a:spcAft>
                <a:spcPts val="0"/>
              </a:spcAft>
              <a:buNone/>
              <a:defRPr/>
            </a:pPr>
            <a:r>
              <a:rPr lang="en-US" sz="2000" i="1" dirty="0"/>
              <a:t>Remember that you only correct P</a:t>
            </a:r>
            <a:r>
              <a:rPr lang="en-US" sz="2000" i="1" baseline="-25000" dirty="0"/>
              <a:t>1</a:t>
            </a:r>
            <a:r>
              <a:rPr lang="en-US" sz="2000" i="1" dirty="0"/>
              <a:t> – subtract the water vapor pressure from the total P</a:t>
            </a:r>
            <a:r>
              <a:rPr lang="en-US" sz="2000" i="1" baseline="-25000" dirty="0"/>
              <a:t>1</a:t>
            </a:r>
            <a:r>
              <a:rPr lang="en-US" sz="2000" i="1" dirty="0"/>
              <a:t> pressure.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124200"/>
            <a:ext cx="3490912" cy="3100387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267199" y="3124200"/>
            <a:ext cx="4419601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39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5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963" indent="0" eaLnBrk="1" hangingPunct="1"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en-US" sz="1800" dirty="0"/>
              <a:t>A quantity of oxygen gas is collected over water at 8</a:t>
            </a:r>
            <a:r>
              <a:rPr lang="en-US" sz="1800" dirty="0">
                <a:sym typeface="Symbol" pitchFamily="18" charset="2"/>
              </a:rPr>
              <a:t></a:t>
            </a:r>
            <a:r>
              <a:rPr lang="en-US" sz="1800" dirty="0"/>
              <a:t>C in a 0.353L vessel.  The pressure is 84.5kPa.  What volume would the DRY oxygen gas occupy at standard atmospheric pressure (101.3kPa) and 8</a:t>
            </a:r>
            <a:r>
              <a:rPr lang="en-US" sz="1800" dirty="0">
                <a:sym typeface="Symbol" pitchFamily="18" charset="2"/>
              </a:rPr>
              <a:t></a:t>
            </a:r>
            <a:r>
              <a:rPr lang="en-US" sz="1800" dirty="0"/>
              <a:t>C.  (The dry gas pressure of water at 8</a:t>
            </a:r>
            <a:r>
              <a:rPr lang="en-US" sz="1800" dirty="0">
                <a:sym typeface="Symbol" pitchFamily="18" charset="2"/>
              </a:rPr>
              <a:t></a:t>
            </a:r>
            <a:r>
              <a:rPr lang="en-US" sz="1800" dirty="0"/>
              <a:t>C is 1.1kPa)</a:t>
            </a:r>
          </a:p>
          <a:p>
            <a:pPr marL="80963" indent="0" eaLnBrk="1" hangingPunct="1"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en-US" sz="1800" b="1" dirty="0">
                <a:solidFill>
                  <a:srgbClr val="FF0000"/>
                </a:solidFill>
              </a:rPr>
              <a:t>P</a:t>
            </a:r>
            <a:r>
              <a:rPr lang="en-US" sz="1800" b="1" baseline="-25000" dirty="0">
                <a:solidFill>
                  <a:srgbClr val="FF0000"/>
                </a:solidFill>
              </a:rPr>
              <a:t>1</a:t>
            </a:r>
            <a:r>
              <a:rPr lang="en-US" sz="1800" b="1" dirty="0">
                <a:solidFill>
                  <a:srgbClr val="FF0000"/>
                </a:solidFill>
              </a:rPr>
              <a:t> = 84.5 </a:t>
            </a:r>
            <a:r>
              <a:rPr lang="en-US" sz="1800" b="1" dirty="0" err="1">
                <a:solidFill>
                  <a:srgbClr val="FF0000"/>
                </a:solidFill>
              </a:rPr>
              <a:t>kPa</a:t>
            </a:r>
            <a:r>
              <a:rPr lang="en-US" sz="1800" b="1" dirty="0">
                <a:solidFill>
                  <a:srgbClr val="FF0000"/>
                </a:solidFill>
              </a:rPr>
              <a:t> – 1.1 </a:t>
            </a:r>
            <a:r>
              <a:rPr lang="en-US" sz="1800" b="1" dirty="0" err="1">
                <a:solidFill>
                  <a:srgbClr val="FF0000"/>
                </a:solidFill>
              </a:rPr>
              <a:t>kPa</a:t>
            </a:r>
            <a:r>
              <a:rPr lang="en-US" sz="1800" b="1" dirty="0">
                <a:solidFill>
                  <a:srgbClr val="FF0000"/>
                </a:solidFill>
              </a:rPr>
              <a:t> = 83.4 </a:t>
            </a:r>
            <a:r>
              <a:rPr lang="en-US" sz="1800" b="1" dirty="0" err="1">
                <a:solidFill>
                  <a:srgbClr val="FF0000"/>
                </a:solidFill>
              </a:rPr>
              <a:t>kPa</a:t>
            </a:r>
            <a:r>
              <a:rPr lang="en-US" sz="1800" dirty="0"/>
              <a:t>	</a:t>
            </a:r>
          </a:p>
          <a:p>
            <a:pPr marL="80963" indent="0" eaLnBrk="1" hangingPunct="1">
              <a:lnSpc>
                <a:spcPct val="80000"/>
              </a:lnSpc>
              <a:buFont typeface="Wingdings 2" panose="05020102010507070707" pitchFamily="18" charset="2"/>
              <a:buNone/>
            </a:pPr>
            <a:endParaRPr lang="en-US" sz="1800" b="1" i="1" dirty="0">
              <a:solidFill>
                <a:srgbClr val="7030A0"/>
              </a:solidFill>
            </a:endParaRPr>
          </a:p>
          <a:p>
            <a:pPr marL="80963" indent="0" eaLnBrk="1" hangingPunct="1"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en-US" sz="1800" b="1" i="1" dirty="0">
                <a:solidFill>
                  <a:srgbClr val="7030A0"/>
                </a:solidFill>
              </a:rPr>
              <a:t>You must correct the pressure so that you can have the DRY gas without the water pressure added in.</a:t>
            </a:r>
            <a:endParaRPr lang="en-US" sz="1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44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024688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REVIEW OBJECTIVES</a:t>
            </a:r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775" y="1447800"/>
            <a:ext cx="7339012" cy="4079875"/>
          </a:xfrm>
        </p:spPr>
        <p:txBody>
          <a:bodyPr rtlCol="0">
            <a:normAutofit/>
          </a:bodyPr>
          <a:lstStyle/>
          <a:p>
            <a:pPr marL="461963" indent="-460375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2000" b="1" dirty="0"/>
              <a:t>4.  Distinguish between real and ideal gases.  Be able to tell how real gases differ from ideal gases.</a:t>
            </a:r>
          </a:p>
          <a:p>
            <a:pPr marL="461963" indent="-460375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2000" i="1" dirty="0"/>
              <a:t>Remember the two conditions where ideal gases do not behave like real gases. 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3048000"/>
            <a:ext cx="4124325" cy="319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783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919162" y="609600"/>
            <a:ext cx="7024687" cy="801687"/>
          </a:xfrm>
        </p:spPr>
        <p:txBody>
          <a:bodyPr/>
          <a:lstStyle/>
          <a:p>
            <a:r>
              <a:rPr lang="en-US" altLang="en-US" b="1" dirty="0"/>
              <a:t>REVIEW OBJECTIVES</a:t>
            </a:r>
            <a:endParaRPr lang="en-US" altLang="en-US" dirty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919162" y="1600200"/>
            <a:ext cx="6777037" cy="3508375"/>
          </a:xfrm>
        </p:spPr>
        <p:txBody>
          <a:bodyPr/>
          <a:lstStyle/>
          <a:p>
            <a:pPr marL="461963" indent="-460375" eaLnBrk="1" hangingPunct="1">
              <a:buFont typeface="Wingdings 2" panose="05020102010507070707" pitchFamily="18" charset="2"/>
              <a:buNone/>
            </a:pPr>
            <a:r>
              <a:rPr lang="en-US" altLang="en-US" sz="2000" b="1" dirty="0"/>
              <a:t>5. 	Perform calculations using the ideal gas law and the combined gas law.</a:t>
            </a:r>
          </a:p>
          <a:p>
            <a:pPr marL="461963" indent="-460375" eaLnBrk="1" hangingPunct="1">
              <a:buFont typeface="Wingdings 2" panose="05020102010507070707" pitchFamily="18" charset="2"/>
              <a:buNone/>
            </a:pPr>
            <a:r>
              <a:rPr lang="en-US" altLang="en-US" sz="2000" i="1" dirty="0"/>
              <a:t>You must memorize the formulas:</a:t>
            </a:r>
          </a:p>
          <a:p>
            <a:pPr marL="461963" indent="-460375" eaLnBrk="1" hangingPunct="1">
              <a:buFont typeface="Wingdings 2" panose="05020102010507070707" pitchFamily="18" charset="2"/>
              <a:buNone/>
            </a:pPr>
            <a:r>
              <a:rPr lang="en-US" altLang="en-US" sz="2000" i="1" dirty="0"/>
              <a:t>PV = </a:t>
            </a:r>
            <a:r>
              <a:rPr lang="en-US" altLang="en-US" sz="2000" i="1" dirty="0" err="1"/>
              <a:t>nRT</a:t>
            </a:r>
            <a:r>
              <a:rPr lang="en-US" altLang="en-US" sz="2000" i="1" dirty="0"/>
              <a:t>		P</a:t>
            </a:r>
            <a:r>
              <a:rPr lang="en-US" altLang="en-US" sz="2000" i="1" baseline="-25000" dirty="0"/>
              <a:t>1</a:t>
            </a:r>
            <a:r>
              <a:rPr lang="en-US" altLang="en-US" sz="2000" i="1" dirty="0"/>
              <a:t>V</a:t>
            </a:r>
            <a:r>
              <a:rPr lang="en-US" altLang="en-US" sz="2000" i="1" baseline="-25000" dirty="0"/>
              <a:t>1</a:t>
            </a:r>
            <a:r>
              <a:rPr lang="en-US" altLang="en-US" sz="2000" i="1" dirty="0"/>
              <a:t>T</a:t>
            </a:r>
            <a:r>
              <a:rPr lang="en-US" altLang="en-US" sz="2000" i="1" baseline="-25000" dirty="0"/>
              <a:t>2 =</a:t>
            </a:r>
            <a:r>
              <a:rPr lang="en-US" altLang="en-US" sz="2000" i="1" dirty="0"/>
              <a:t> P</a:t>
            </a:r>
            <a:r>
              <a:rPr lang="en-US" altLang="en-US" sz="2000" i="1" baseline="-25000" dirty="0"/>
              <a:t>2</a:t>
            </a:r>
            <a:r>
              <a:rPr lang="en-US" altLang="en-US" sz="2000" i="1" dirty="0"/>
              <a:t>V</a:t>
            </a:r>
            <a:r>
              <a:rPr lang="en-US" altLang="en-US" sz="2000" i="1" baseline="-25000" dirty="0"/>
              <a:t>2</a:t>
            </a:r>
            <a:r>
              <a:rPr lang="en-US" altLang="en-US" sz="2000" i="1" dirty="0"/>
              <a:t>T</a:t>
            </a:r>
            <a:r>
              <a:rPr lang="en-US" altLang="en-US" sz="2000" i="1" baseline="-25000" dirty="0"/>
              <a:t>1</a:t>
            </a:r>
            <a:endParaRPr lang="en-US" altLang="en-US" sz="20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276600"/>
            <a:ext cx="4962525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919162" y="609600"/>
            <a:ext cx="7024687" cy="801687"/>
          </a:xfrm>
        </p:spPr>
        <p:txBody>
          <a:bodyPr/>
          <a:lstStyle/>
          <a:p>
            <a:r>
              <a:rPr lang="en-US" altLang="en-US" b="1" dirty="0"/>
              <a:t>REVIEW OBJECTIVES</a:t>
            </a:r>
            <a:endParaRPr lang="en-US" altLang="en-US" dirty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919162" y="1600200"/>
            <a:ext cx="6777037" cy="3508375"/>
          </a:xfrm>
        </p:spPr>
        <p:txBody>
          <a:bodyPr/>
          <a:lstStyle/>
          <a:p>
            <a:pPr marL="461963" indent="-460375" eaLnBrk="1" hangingPunct="1">
              <a:buFont typeface="Wingdings 2" panose="05020102010507070707" pitchFamily="18" charset="2"/>
              <a:buNone/>
            </a:pPr>
            <a:r>
              <a:rPr lang="en-US" altLang="en-US" sz="2000" b="1" dirty="0"/>
              <a:t>5. 	Perform calculations using the ideal gas law and the combined gas law.</a:t>
            </a:r>
          </a:p>
          <a:p>
            <a:pPr marL="461963" indent="-460375" eaLnBrk="1" hangingPunct="1">
              <a:buFont typeface="Wingdings 2" panose="05020102010507070707" pitchFamily="18" charset="2"/>
              <a:buNone/>
            </a:pPr>
            <a:r>
              <a:rPr lang="en-US" altLang="en-US" sz="2000" i="1" dirty="0"/>
              <a:t>You must memorize the formulas:</a:t>
            </a:r>
          </a:p>
          <a:p>
            <a:pPr marL="461963" indent="-460375" eaLnBrk="1" hangingPunct="1">
              <a:buFont typeface="Wingdings 2" panose="05020102010507070707" pitchFamily="18" charset="2"/>
              <a:buNone/>
            </a:pPr>
            <a:r>
              <a:rPr lang="en-US" altLang="en-US" sz="2000" i="1" dirty="0"/>
              <a:t>PV = </a:t>
            </a:r>
            <a:r>
              <a:rPr lang="en-US" altLang="en-US" sz="2000" i="1" dirty="0" err="1"/>
              <a:t>nRT</a:t>
            </a:r>
            <a:r>
              <a:rPr lang="en-US" altLang="en-US" sz="2000" i="1" dirty="0"/>
              <a:t>		P</a:t>
            </a:r>
            <a:r>
              <a:rPr lang="en-US" altLang="en-US" sz="2000" i="1" baseline="-25000" dirty="0"/>
              <a:t>1</a:t>
            </a:r>
            <a:r>
              <a:rPr lang="en-US" altLang="en-US" sz="2000" i="1" dirty="0"/>
              <a:t>V</a:t>
            </a:r>
            <a:r>
              <a:rPr lang="en-US" altLang="en-US" sz="2000" i="1" baseline="-25000" dirty="0"/>
              <a:t>1</a:t>
            </a:r>
            <a:r>
              <a:rPr lang="en-US" altLang="en-US" sz="2000" i="1" dirty="0"/>
              <a:t>T</a:t>
            </a:r>
            <a:r>
              <a:rPr lang="en-US" altLang="en-US" sz="2000" i="1" baseline="-25000" dirty="0"/>
              <a:t>2 =</a:t>
            </a:r>
            <a:r>
              <a:rPr lang="en-US" altLang="en-US" sz="2000" i="1" dirty="0"/>
              <a:t> P</a:t>
            </a:r>
            <a:r>
              <a:rPr lang="en-US" altLang="en-US" sz="2000" i="1" baseline="-25000" dirty="0"/>
              <a:t>2</a:t>
            </a:r>
            <a:r>
              <a:rPr lang="en-US" altLang="en-US" sz="2000" i="1" dirty="0"/>
              <a:t>V</a:t>
            </a:r>
            <a:r>
              <a:rPr lang="en-US" altLang="en-US" sz="2000" i="1" baseline="-25000" dirty="0"/>
              <a:t>2</a:t>
            </a:r>
            <a:r>
              <a:rPr lang="en-US" altLang="en-US" sz="2000" i="1" dirty="0"/>
              <a:t>T</a:t>
            </a:r>
            <a:r>
              <a:rPr lang="en-US" altLang="en-US" sz="2000" i="1" baseline="-25000" dirty="0"/>
              <a:t>1</a:t>
            </a:r>
            <a:endParaRPr lang="en-US" altLang="en-US" sz="2000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3276600"/>
            <a:ext cx="4761991" cy="3189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0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024688" cy="762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REVIEW OBJECTIVES</a:t>
            </a:r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262812" cy="3927475"/>
          </a:xfrm>
        </p:spPr>
        <p:txBody>
          <a:bodyPr rtlCol="0">
            <a:normAutofit/>
          </a:bodyPr>
          <a:lstStyle/>
          <a:p>
            <a:pPr marL="461963" indent="-460375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b="1" dirty="0"/>
              <a:t>6.  State and use Graham’s Law of Diffusion.</a:t>
            </a:r>
          </a:p>
          <a:p>
            <a:pPr marL="461963" indent="-460375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US" b="1" dirty="0">
              <a:solidFill>
                <a:srgbClr val="7030A0"/>
              </a:solidFill>
            </a:endParaRPr>
          </a:p>
          <a:p>
            <a:pPr marL="461963" indent="-460375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2800" b="1" dirty="0">
                <a:solidFill>
                  <a:srgbClr val="7030A0"/>
                </a:solidFill>
              </a:rPr>
              <a:t>The lighter you are, the faster you travel.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43" y="3352800"/>
            <a:ext cx="7477125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024688" cy="762000"/>
          </a:xfrm>
        </p:spPr>
        <p:txBody>
          <a:bodyPr/>
          <a:lstStyle/>
          <a:p>
            <a:pPr eaLnBrk="1" hangingPunct="1"/>
            <a:r>
              <a:rPr lang="en-US" altLang="en-US" b="1"/>
              <a:t>REVIEW OBJECTIVES</a:t>
            </a:r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1" y="1524000"/>
            <a:ext cx="7262812" cy="3927475"/>
          </a:xfrm>
        </p:spPr>
        <p:txBody>
          <a:bodyPr rtlCol="0">
            <a:normAutofit/>
          </a:bodyPr>
          <a:lstStyle/>
          <a:p>
            <a:pPr marL="461963" indent="-460375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2000" b="1" dirty="0"/>
              <a:t>7.  Be able to calculate gas stoichiometry problems (volume – volume, mass – volume, volume – mass).</a:t>
            </a:r>
          </a:p>
          <a:p>
            <a:pPr marL="461963" indent="-460375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2000" i="1" dirty="0"/>
              <a:t>Be sure to write what you know and where you are going as well as the balanced equation before starting.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971800"/>
            <a:ext cx="7038975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266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024688" cy="762000"/>
          </a:xfrm>
        </p:spPr>
        <p:txBody>
          <a:bodyPr/>
          <a:lstStyle/>
          <a:p>
            <a:pPr eaLnBrk="1" hangingPunct="1"/>
            <a:r>
              <a:rPr lang="en-US" altLang="en-US" b="1"/>
              <a:t>REVIEW OBJECTIVES</a:t>
            </a:r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1" y="1524000"/>
            <a:ext cx="7262812" cy="4495800"/>
          </a:xfrm>
        </p:spPr>
        <p:txBody>
          <a:bodyPr rtlCol="0">
            <a:normAutofit lnSpcReduction="10000"/>
          </a:bodyPr>
          <a:lstStyle/>
          <a:p>
            <a:pPr marL="461963" indent="-460375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2000" b="1" dirty="0"/>
              <a:t>7.  Be able to calculate gas stoichiometry problems (volume – volume, mass – volume, volume – mass).</a:t>
            </a:r>
          </a:p>
          <a:p>
            <a:pPr marL="461963" indent="-460375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2000" i="1" dirty="0"/>
              <a:t>Be sure to write what you know and where you are going as well as the balanced equation before starting.</a:t>
            </a:r>
          </a:p>
          <a:p>
            <a:pPr marL="461963" indent="-460375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US" sz="2000" i="1" dirty="0"/>
          </a:p>
          <a:p>
            <a:pPr marL="461963" indent="-460375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2800" b="1" dirty="0">
                <a:solidFill>
                  <a:srgbClr val="7030A0"/>
                </a:solidFill>
              </a:rPr>
              <a:t>GAS STOICHIOMETRY</a:t>
            </a:r>
          </a:p>
          <a:p>
            <a:pPr marL="515938" indent="-51435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en-US" sz="2800" dirty="0"/>
              <a:t>Convert to moles</a:t>
            </a:r>
          </a:p>
          <a:p>
            <a:pPr marL="515938" indent="-51435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en-US" sz="2800" dirty="0"/>
              <a:t>Do the mole ratio using the balanced equation</a:t>
            </a:r>
          </a:p>
          <a:p>
            <a:pPr marL="515938" indent="-51435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en-US" sz="2800" dirty="0"/>
              <a:t>Convert to what is asked for, if necessary.</a:t>
            </a:r>
            <a:endParaRPr lang="en-US" sz="3200" dirty="0"/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322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919163" y="381000"/>
            <a:ext cx="7024687" cy="1143000"/>
          </a:xfrm>
        </p:spPr>
        <p:txBody>
          <a:bodyPr/>
          <a:lstStyle/>
          <a:p>
            <a:r>
              <a:rPr lang="en-US" altLang="en-US" b="1" dirty="0"/>
              <a:t>REVIEW OBJECTIVES</a:t>
            </a:r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913" y="1752600"/>
            <a:ext cx="6777037" cy="3508375"/>
          </a:xfrm>
        </p:spPr>
        <p:txBody>
          <a:bodyPr/>
          <a:lstStyle/>
          <a:p>
            <a:pPr marL="460375" indent="-460375">
              <a:buFont typeface="Wingdings 2" panose="05020102010507070707" pitchFamily="18" charset="2"/>
              <a:buNone/>
              <a:defRPr/>
            </a:pPr>
            <a:r>
              <a:rPr lang="en-US" sz="2000" b="1" dirty="0"/>
              <a:t>8.  Be able to calculate molecular mass using the ideal gas law formula.</a:t>
            </a:r>
          </a:p>
          <a:p>
            <a:pPr marL="69850" indent="0">
              <a:buNone/>
              <a:defRPr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143000" y="2895600"/>
            <a:ext cx="7162800" cy="304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39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5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 </a:t>
            </a:r>
            <a:r>
              <a:rPr lang="en-US" sz="2800" dirty="0"/>
              <a:t>We can use the ideal gas equation to calculate the molar mass of a gas from laboratory measurements.</a:t>
            </a:r>
          </a:p>
          <a:p>
            <a:r>
              <a:rPr lang="en-US" sz="2800" dirty="0"/>
              <a:t>To solve these problems, we:</a:t>
            </a:r>
          </a:p>
          <a:p>
            <a:pPr lvl="1"/>
            <a:r>
              <a:rPr lang="en-US" dirty="0"/>
              <a:t>Calculate moles using the ideal gas law equation and then divide the moles into the number of grams (the mass) given.</a:t>
            </a:r>
          </a:p>
          <a:p>
            <a:pPr marL="6985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024688" cy="838200"/>
          </a:xfrm>
        </p:spPr>
        <p:txBody>
          <a:bodyPr/>
          <a:lstStyle/>
          <a:p>
            <a:pPr eaLnBrk="1" hangingPunct="1"/>
            <a:r>
              <a:rPr lang="en-US" altLang="en-US" sz="4400" b="1" dirty="0"/>
              <a:t>REVIEW</a:t>
            </a:r>
            <a:endParaRPr lang="en-US" altLang="en-US" sz="440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9400" y="990600"/>
            <a:ext cx="5827920" cy="55626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7024688" cy="1143000"/>
          </a:xfrm>
        </p:spPr>
        <p:txBody>
          <a:bodyPr/>
          <a:lstStyle/>
          <a:p>
            <a:pPr eaLnBrk="1" hangingPunct="1"/>
            <a:r>
              <a:rPr lang="en-US" alt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848600" cy="3508375"/>
          </a:xfrm>
        </p:spPr>
        <p:txBody>
          <a:bodyPr/>
          <a:lstStyle/>
          <a:p>
            <a:pPr marL="69850" indent="0" eaLnBrk="1" hangingPunct="1">
              <a:buFont typeface="Wingdings 2" panose="05020102010507070707" pitchFamily="18" charset="2"/>
              <a:buNone/>
              <a:defRPr/>
            </a:pPr>
            <a:r>
              <a:rPr lang="en-US" sz="2800" b="1" dirty="0"/>
              <a:t>Remember the following:</a:t>
            </a:r>
          </a:p>
          <a:p>
            <a:pPr eaLnBrk="1" hangingPunct="1">
              <a:defRPr/>
            </a:pPr>
            <a:r>
              <a:rPr lang="en-US" sz="2800" dirty="0"/>
              <a:t>ALWAYS convert to </a:t>
            </a:r>
            <a:r>
              <a:rPr lang="en-US" sz="2800" b="1" dirty="0">
                <a:solidFill>
                  <a:srgbClr val="FF0000"/>
                </a:solidFill>
              </a:rPr>
              <a:t>KELVIN</a:t>
            </a:r>
            <a:r>
              <a:rPr lang="en-US" sz="2800" dirty="0"/>
              <a:t> temperature.</a:t>
            </a:r>
          </a:p>
          <a:p>
            <a:pPr eaLnBrk="1" hangingPunct="1">
              <a:defRPr/>
            </a:pPr>
            <a:r>
              <a:rPr lang="en-US" sz="2800" dirty="0"/>
              <a:t>Convert to </a:t>
            </a:r>
            <a:r>
              <a:rPr lang="en-US" sz="2800" b="1" dirty="0">
                <a:solidFill>
                  <a:srgbClr val="FF0000"/>
                </a:solidFill>
              </a:rPr>
              <a:t>LITERs</a:t>
            </a:r>
            <a:r>
              <a:rPr lang="en-US" sz="2800" dirty="0"/>
              <a:t> for the ideal gas law.</a:t>
            </a:r>
          </a:p>
          <a:p>
            <a:pPr eaLnBrk="1" hangingPunct="1">
              <a:defRPr/>
            </a:pPr>
            <a:r>
              <a:rPr lang="en-US" sz="2800" b="1" dirty="0">
                <a:solidFill>
                  <a:srgbClr val="FF0000"/>
                </a:solidFill>
              </a:rPr>
              <a:t>Correct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P</a:t>
            </a:r>
            <a:r>
              <a:rPr lang="en-US" sz="2800" b="1" baseline="-25000" dirty="0">
                <a:solidFill>
                  <a:srgbClr val="FF0000"/>
                </a:solidFill>
              </a:rPr>
              <a:t>1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only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for dry gas pressure when using Dalton’s law.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1782</TotalTime>
  <Words>543</Words>
  <Application>Microsoft Office PowerPoint</Application>
  <PresentationFormat>On-screen Show (4:3)</PresentationFormat>
  <Paragraphs>85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Austin</vt:lpstr>
      <vt:lpstr>GAS LAWS</vt:lpstr>
      <vt:lpstr>REVIEW OBJECTIVES</vt:lpstr>
      <vt:lpstr>REVIEW OBJECTIVES</vt:lpstr>
      <vt:lpstr>REVIEW OBJECTIVES</vt:lpstr>
      <vt:lpstr>REVIEW OBJECTIVES</vt:lpstr>
      <vt:lpstr>REMINDER</vt:lpstr>
      <vt:lpstr>REVIEW</vt:lpstr>
      <vt:lpstr>REVIEW OBJECTIVES</vt:lpstr>
      <vt:lpstr>REVIEW OBJECTIVES</vt:lpstr>
      <vt:lpstr>REVIEW OBJECTIVES</vt:lpstr>
      <vt:lpstr>REVIEW OBJECTIVES</vt:lpstr>
      <vt:lpstr>REVIEW OBJECTIVES</vt:lpstr>
      <vt:lpstr>REVIEW OBJECTIVES</vt:lpstr>
      <vt:lpstr>REVIEW OBJECTIVES</vt:lpstr>
      <vt:lpstr>REVIEW OBJECTIVES</vt:lpstr>
      <vt:lpstr>REVIEW OBJECTIVES</vt:lpstr>
      <vt:lpstr>REVIEW</vt:lpstr>
      <vt:lpstr>REVIEW</vt:lpstr>
    </vt:vector>
  </TitlesOfParts>
  <Company>DeKalb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 LAWS</dc:title>
  <dc:creator>Nancy Brim</dc:creator>
  <cp:lastModifiedBy>JCBOE</cp:lastModifiedBy>
  <cp:revision>38</cp:revision>
  <cp:lastPrinted>2015-03-16T15:37:45Z</cp:lastPrinted>
  <dcterms:created xsi:type="dcterms:W3CDTF">2013-02-22T19:54:50Z</dcterms:created>
  <dcterms:modified xsi:type="dcterms:W3CDTF">2017-03-17T11:20:30Z</dcterms:modified>
</cp:coreProperties>
</file>