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9" r:id="rId3"/>
    <p:sldId id="256" r:id="rId4"/>
    <p:sldId id="288" r:id="rId5"/>
    <p:sldId id="293" r:id="rId6"/>
    <p:sldId id="302" r:id="rId7"/>
    <p:sldId id="297" r:id="rId8"/>
    <p:sldId id="294" r:id="rId9"/>
    <p:sldId id="295" r:id="rId10"/>
    <p:sldId id="296" r:id="rId11"/>
    <p:sldId id="298" r:id="rId12"/>
    <p:sldId id="301" r:id="rId13"/>
    <p:sldId id="300" r:id="rId14"/>
    <p:sldId id="284" r:id="rId15"/>
    <p:sldId id="303" r:id="rId16"/>
    <p:sldId id="290" r:id="rId17"/>
    <p:sldId id="304" r:id="rId18"/>
    <p:sldId id="29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88" autoAdjust="0"/>
    <p:restoredTop sz="94660"/>
  </p:normalViewPr>
  <p:slideViewPr>
    <p:cSldViewPr>
      <p:cViewPr varScale="1">
        <p:scale>
          <a:sx n="70" d="100"/>
          <a:sy n="70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9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80BD44F-EDD3-4117-AE00-A3FDFA3724FD}" type="datetimeFigureOut">
              <a:rPr lang="en-US" smtClean="0"/>
              <a:t>1/18/2017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78807FD-805C-42B7-AD13-4CC330B438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0BD44F-EDD3-4117-AE00-A3FDFA3724FD}" type="datetimeFigureOut">
              <a:rPr lang="en-US" smtClean="0"/>
              <a:t>1/18/2017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8807FD-805C-42B7-AD13-4CC330B4386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0BD44F-EDD3-4117-AE00-A3FDFA3724FD}" type="datetimeFigureOut">
              <a:rPr lang="en-US" smtClean="0"/>
              <a:t>1/18/2017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8807FD-805C-42B7-AD13-4CC330B4386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0BD44F-EDD3-4117-AE00-A3FDFA3724FD}" type="datetimeFigureOut">
              <a:rPr lang="en-US" smtClean="0"/>
              <a:t>1/18/2017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8807FD-805C-42B7-AD13-4CC330B4386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0BD44F-EDD3-4117-AE00-A3FDFA3724FD}" type="datetimeFigureOut">
              <a:rPr lang="en-US" smtClean="0"/>
              <a:t>1/18/2017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8807FD-805C-42B7-AD13-4CC330B4386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0BD44F-EDD3-4117-AE00-A3FDFA3724FD}" type="datetimeFigureOut">
              <a:rPr lang="en-US" smtClean="0"/>
              <a:t>1/18/2017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8807FD-805C-42B7-AD13-4CC330B4386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0BD44F-EDD3-4117-AE00-A3FDFA3724FD}" type="datetimeFigureOut">
              <a:rPr lang="en-US" smtClean="0"/>
              <a:t>1/18/2017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8807FD-805C-42B7-AD13-4CC330B438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80BD44F-EDD3-4117-AE00-A3FDFA3724FD}" type="datetimeFigureOut">
              <a:rPr lang="en-US" smtClean="0"/>
              <a:t>1/18/2017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8807FD-805C-42B7-AD13-4CC330B4386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80BD44F-EDD3-4117-AE00-A3FDFA3724FD}" type="datetimeFigureOut">
              <a:rPr lang="en-US" smtClean="0"/>
              <a:t>1/18/2017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78807FD-805C-42B7-AD13-4CC330B4386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0BD44F-EDD3-4117-AE00-A3FDFA3724FD}" type="datetimeFigureOut">
              <a:rPr lang="en-US" smtClean="0"/>
              <a:t>1/18/2017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8807FD-805C-42B7-AD13-4CC330B438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0BD44F-EDD3-4117-AE00-A3FDFA3724FD}" type="datetimeFigureOut">
              <a:rPr lang="en-US" smtClean="0"/>
              <a:t>1/18/2017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8807FD-805C-42B7-AD13-4CC330B438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80BD44F-EDD3-4117-AE00-A3FDFA3724FD}" type="datetimeFigureOut">
              <a:rPr lang="en-US" smtClean="0"/>
              <a:t>1/18/2017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78807FD-805C-42B7-AD13-4CC330B4386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Pick up review.</a:t>
            </a:r>
          </a:p>
          <a:p>
            <a:r>
              <a:rPr lang="en-US" sz="3200" dirty="0" smtClean="0"/>
              <a:t>Get out Hydrate lab from yesterday.</a:t>
            </a:r>
          </a:p>
          <a:p>
            <a:r>
              <a:rPr lang="en-US" sz="3200" dirty="0" smtClean="0"/>
              <a:t>Get out green periodic table and a calculator.</a:t>
            </a:r>
          </a:p>
          <a:p>
            <a:endParaRPr lang="en-US" sz="3200" dirty="0"/>
          </a:p>
          <a:p>
            <a:r>
              <a:rPr lang="en-US" sz="3200" dirty="0" smtClean="0"/>
              <a:t>Hydrate lab is due Monday.</a:t>
            </a: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DO NOW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84264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LAB DATA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57127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MOLE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08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4078" lvl="0" indent="-514350">
              <a:buAutoNum type="arabicPeriod"/>
            </a:pPr>
            <a:r>
              <a:rPr lang="en-US" sz="2800" dirty="0" smtClean="0"/>
              <a:t>Know </a:t>
            </a:r>
            <a:r>
              <a:rPr lang="en-US" sz="2800" dirty="0"/>
              <a:t>the MOLE as the basic SI unit for measuring the amount of a </a:t>
            </a:r>
            <a:r>
              <a:rPr lang="en-US" sz="2800" dirty="0" smtClean="0"/>
              <a:t>substance.</a:t>
            </a:r>
          </a:p>
          <a:p>
            <a:pPr marL="624078" lvl="0" indent="-514350">
              <a:buAutoNum type="arabicPeriod"/>
            </a:pPr>
            <a:r>
              <a:rPr lang="en-US" sz="2800" dirty="0" smtClean="0"/>
              <a:t>Know </a:t>
            </a:r>
            <a:r>
              <a:rPr lang="en-US" sz="2800" dirty="0"/>
              <a:t>Avogadro’s number (6.02 x 10</a:t>
            </a:r>
            <a:r>
              <a:rPr lang="en-US" sz="2800" baseline="30000" dirty="0"/>
              <a:t>23</a:t>
            </a:r>
            <a:r>
              <a:rPr lang="en-US" sz="2800" dirty="0"/>
              <a:t>)  as it is related to a mole of any </a:t>
            </a:r>
            <a:r>
              <a:rPr lang="en-US" sz="2800" dirty="0" smtClean="0"/>
              <a:t>substance.</a:t>
            </a:r>
          </a:p>
          <a:p>
            <a:pPr marL="624078" lvl="0" indent="-514350">
              <a:buAutoNum type="arabicPeriod"/>
            </a:pPr>
            <a:r>
              <a:rPr lang="en-US" sz="2800" dirty="0" smtClean="0"/>
              <a:t>Calculate </a:t>
            </a:r>
            <a:r>
              <a:rPr lang="en-US" sz="2800" dirty="0"/>
              <a:t>the molar mass from the periodic table for any </a:t>
            </a:r>
            <a:r>
              <a:rPr lang="en-US" sz="2800" dirty="0" smtClean="0"/>
              <a:t>substance.</a:t>
            </a:r>
          </a:p>
          <a:p>
            <a:pPr marL="109728" lv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REVIEW FOR TEST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184344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3088" lvl="0" indent="-463550">
              <a:buNone/>
            </a:pPr>
            <a:r>
              <a:rPr lang="en-US" dirty="0" smtClean="0"/>
              <a:t>4. Be </a:t>
            </a:r>
            <a:r>
              <a:rPr lang="en-US" dirty="0"/>
              <a:t>able to calculate percent composition using </a:t>
            </a:r>
            <a:r>
              <a:rPr lang="en-US" dirty="0" smtClean="0"/>
              <a:t>masses.</a:t>
            </a:r>
          </a:p>
          <a:p>
            <a:pPr marL="573088" lvl="0" indent="-463550">
              <a:buNone/>
            </a:pPr>
            <a:endParaRPr lang="en-US" dirty="0"/>
          </a:p>
          <a:p>
            <a:pPr marL="573088" lvl="0" indent="-463550">
              <a:buNone/>
            </a:pPr>
            <a:endParaRPr lang="en-US" dirty="0" smtClean="0"/>
          </a:p>
          <a:p>
            <a:pPr marL="624078" lvl="0" indent="-514350">
              <a:buAutoNum type="arabicPeriod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REVIEW FOR TEST</a:t>
            </a:r>
            <a:endParaRPr lang="en-US" sz="4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514599"/>
            <a:ext cx="6429375" cy="3357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73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dirty="0" smtClean="0"/>
              <a:t>54. </a:t>
            </a:r>
            <a:r>
              <a:rPr lang="en-US" i="1" dirty="0" smtClean="0"/>
              <a:t>What is the percent composition of H</a:t>
            </a:r>
            <a:r>
              <a:rPr lang="en-US" i="1" baseline="-25000" dirty="0" smtClean="0"/>
              <a:t>3</a:t>
            </a:r>
            <a:r>
              <a:rPr lang="en-US" i="1" dirty="0" smtClean="0"/>
              <a:t>PO</a:t>
            </a:r>
            <a:r>
              <a:rPr lang="en-US" i="1" baseline="-25000" dirty="0" smtClean="0"/>
              <a:t>4</a:t>
            </a:r>
            <a:r>
              <a:rPr lang="en-US" i="1" dirty="0" smtClean="0"/>
              <a:t>?</a:t>
            </a:r>
            <a:endParaRPr lang="en-US" dirty="0" smtClean="0"/>
          </a:p>
          <a:p>
            <a:pPr marL="109728" indent="0">
              <a:buNone/>
            </a:pPr>
            <a:r>
              <a:rPr lang="en-US" dirty="0" smtClean="0"/>
              <a:t>H 3 x 1.01 =    3.03	  %comp = </a:t>
            </a:r>
            <a:r>
              <a:rPr lang="en-US" u="sng" dirty="0" smtClean="0"/>
              <a:t> part </a:t>
            </a:r>
            <a:r>
              <a:rPr lang="en-US" dirty="0" smtClean="0"/>
              <a:t>x 100</a:t>
            </a:r>
          </a:p>
          <a:p>
            <a:pPr marL="109728" indent="0">
              <a:buNone/>
            </a:pPr>
            <a:r>
              <a:rPr lang="en-US" dirty="0" smtClean="0"/>
              <a:t>P 1 x 30.97 = 30.97			whole</a:t>
            </a:r>
          </a:p>
          <a:p>
            <a:pPr marL="109728" indent="0">
              <a:buNone/>
            </a:pPr>
            <a:r>
              <a:rPr lang="en-US" dirty="0" smtClean="0"/>
              <a:t>O 4 x 16.00 = </a:t>
            </a:r>
            <a:r>
              <a:rPr lang="en-US" u="sng" dirty="0" smtClean="0"/>
              <a:t>64.00 </a:t>
            </a:r>
          </a:p>
          <a:p>
            <a:pPr marL="109728" indent="0">
              <a:buNone/>
            </a:pPr>
            <a:r>
              <a:rPr lang="en-US" dirty="0"/>
              <a:t>	</a:t>
            </a:r>
            <a:r>
              <a:rPr lang="en-US" dirty="0" smtClean="0"/>
              <a:t>	       98.00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REVIEW FOR TEST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9644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371600"/>
            <a:ext cx="8229600" cy="5071872"/>
          </a:xfrm>
        </p:spPr>
        <p:txBody>
          <a:bodyPr>
            <a:normAutofit/>
          </a:bodyPr>
          <a:lstStyle/>
          <a:p>
            <a:pPr marL="573088" lvl="0" indent="-573088">
              <a:buNone/>
            </a:pPr>
            <a:r>
              <a:rPr lang="en-US" dirty="0" smtClean="0"/>
              <a:t>5. Calculate </a:t>
            </a:r>
            <a:r>
              <a:rPr lang="en-US" dirty="0"/>
              <a:t>the mole-mole, mole-mass, mass-mole, mole-particle, and particle-mole </a:t>
            </a:r>
            <a:r>
              <a:rPr lang="en-US" dirty="0" smtClean="0"/>
              <a:t>problems.</a:t>
            </a:r>
          </a:p>
          <a:p>
            <a:pPr marL="109728" indent="0">
              <a:buNone/>
            </a:pPr>
            <a:endParaRPr lang="en-US" i="1" dirty="0" smtClean="0"/>
          </a:p>
          <a:p>
            <a:pPr marL="109728" indent="0">
              <a:buNone/>
            </a:pPr>
            <a:r>
              <a:rPr lang="en-US" i="1" dirty="0" smtClean="0"/>
              <a:t>How </a:t>
            </a:r>
            <a:r>
              <a:rPr lang="en-US" i="1" dirty="0"/>
              <a:t>many moles of oxygen atoms are present in 5.00 mol P</a:t>
            </a:r>
            <a:r>
              <a:rPr lang="en-US" i="1" baseline="-25000" dirty="0"/>
              <a:t>2</a:t>
            </a:r>
            <a:r>
              <a:rPr lang="en-US" i="1" dirty="0"/>
              <a:t>O</a:t>
            </a:r>
            <a:r>
              <a:rPr lang="en-US" i="1" baseline="-25000" dirty="0"/>
              <a:t>5</a:t>
            </a:r>
            <a:r>
              <a:rPr lang="en-US" i="1" dirty="0"/>
              <a:t>?</a:t>
            </a:r>
            <a:endParaRPr lang="en-US" dirty="0"/>
          </a:p>
          <a:p>
            <a:pPr marL="109728" indent="0">
              <a:buNone/>
            </a:pPr>
            <a:r>
              <a:rPr lang="en-US" u="sng" dirty="0"/>
              <a:t>5.00 mol P</a:t>
            </a:r>
            <a:r>
              <a:rPr lang="en-US" u="sng" baseline="-25000" dirty="0"/>
              <a:t>2</a:t>
            </a:r>
            <a:r>
              <a:rPr lang="en-US" u="sng" dirty="0"/>
              <a:t>O</a:t>
            </a:r>
            <a:r>
              <a:rPr lang="en-US" u="sng" baseline="-25000" dirty="0"/>
              <a:t>5</a:t>
            </a:r>
            <a:r>
              <a:rPr lang="en-US" u="sng" dirty="0"/>
              <a:t>      5 mol O	</a:t>
            </a:r>
            <a:r>
              <a:rPr lang="en-US" dirty="0"/>
              <a:t>    =  25.0 mol O</a:t>
            </a:r>
          </a:p>
          <a:p>
            <a:pPr marL="109728" indent="0">
              <a:buNone/>
            </a:pPr>
            <a:r>
              <a:rPr lang="en-US" dirty="0"/>
              <a:t>			   1 mol P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5</a:t>
            </a:r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REVIEW FOR TEST</a:t>
            </a:r>
            <a:endParaRPr lang="en-US" sz="48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505200" y="4038600"/>
            <a:ext cx="0" cy="7620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523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371600"/>
            <a:ext cx="8229600" cy="5071872"/>
          </a:xfrm>
        </p:spPr>
        <p:txBody>
          <a:bodyPr>
            <a:normAutofit fontScale="92500" lnSpcReduction="10000"/>
          </a:bodyPr>
          <a:lstStyle/>
          <a:p>
            <a:pPr marL="573088" lvl="0" indent="-573088">
              <a:buNone/>
            </a:pPr>
            <a:r>
              <a:rPr lang="en-US" dirty="0" smtClean="0"/>
              <a:t>5. Calculate </a:t>
            </a:r>
            <a:r>
              <a:rPr lang="en-US" dirty="0"/>
              <a:t>the mole-mole, mole-mass, mass-mole, mole-particle, and particle-mole </a:t>
            </a:r>
            <a:r>
              <a:rPr lang="en-US" dirty="0" smtClean="0"/>
              <a:t>problems.</a:t>
            </a:r>
          </a:p>
          <a:p>
            <a:pPr marL="109728" indent="0">
              <a:buNone/>
            </a:pPr>
            <a:endParaRPr lang="en-US" i="1" dirty="0" smtClean="0"/>
          </a:p>
          <a:p>
            <a:pPr marL="109728" indent="0">
              <a:buNone/>
            </a:pPr>
            <a:r>
              <a:rPr lang="en-US" i="1" dirty="0" smtClean="0"/>
              <a:t>Calculate </a:t>
            </a:r>
            <a:r>
              <a:rPr lang="en-US" i="1" dirty="0"/>
              <a:t>the number of molecules in 11.5 moles of H</a:t>
            </a:r>
            <a:r>
              <a:rPr lang="en-US" i="1" baseline="-25000" dirty="0"/>
              <a:t>2</a:t>
            </a:r>
            <a:r>
              <a:rPr lang="en-US" i="1" dirty="0"/>
              <a:t>O.</a:t>
            </a:r>
            <a:endParaRPr lang="en-US" dirty="0"/>
          </a:p>
          <a:p>
            <a:pPr marL="109728" indent="0">
              <a:buNone/>
            </a:pPr>
            <a:r>
              <a:rPr lang="it-IT" u="sng" dirty="0"/>
              <a:t>11.5 mol H</a:t>
            </a:r>
            <a:r>
              <a:rPr lang="it-IT" u="sng" baseline="-25000" dirty="0"/>
              <a:t>2</a:t>
            </a:r>
            <a:r>
              <a:rPr lang="it-IT" u="sng" dirty="0"/>
              <a:t>O    6.02 x 10</a:t>
            </a:r>
            <a:r>
              <a:rPr lang="it-IT" u="sng" baseline="30000" dirty="0"/>
              <a:t>23</a:t>
            </a:r>
            <a:r>
              <a:rPr lang="it-IT" u="sng" dirty="0"/>
              <a:t> molecules H</a:t>
            </a:r>
            <a:r>
              <a:rPr lang="it-IT" u="sng" baseline="-25000" dirty="0"/>
              <a:t>2</a:t>
            </a:r>
            <a:r>
              <a:rPr lang="it-IT" u="sng" dirty="0"/>
              <a:t>O  </a:t>
            </a:r>
            <a:r>
              <a:rPr lang="it-IT" dirty="0"/>
              <a:t>					</a:t>
            </a:r>
            <a:r>
              <a:rPr lang="en-US" dirty="0"/>
              <a:t>1 mole </a:t>
            </a:r>
            <a:r>
              <a:rPr lang="en-US" dirty="0" smtClean="0"/>
              <a:t>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endParaRPr lang="en-US" dirty="0"/>
          </a:p>
          <a:p>
            <a:pPr marL="109728" indent="0">
              <a:buNone/>
            </a:pPr>
            <a:r>
              <a:rPr lang="en-US" dirty="0"/>
              <a:t>= </a:t>
            </a:r>
            <a:r>
              <a:rPr lang="it-IT" dirty="0"/>
              <a:t>6.923 x 10</a:t>
            </a:r>
            <a:r>
              <a:rPr lang="it-IT" baseline="30000" dirty="0"/>
              <a:t>24</a:t>
            </a:r>
            <a:r>
              <a:rPr lang="it-IT" dirty="0"/>
              <a:t>  </a:t>
            </a:r>
            <a:r>
              <a:rPr lang="en-US" dirty="0"/>
              <a:t>=  6.92 x 10</a:t>
            </a:r>
            <a:r>
              <a:rPr lang="en-US" baseline="30000" dirty="0"/>
              <a:t>24</a:t>
            </a:r>
            <a:r>
              <a:rPr lang="en-US" dirty="0"/>
              <a:t> molecules 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pPr marL="109728" indent="0">
              <a:buNone/>
            </a:pPr>
            <a:endParaRPr lang="en-US" i="1" dirty="0" smtClean="0"/>
          </a:p>
          <a:p>
            <a:pPr marL="109728" indent="0">
              <a:buNone/>
            </a:pPr>
            <a:r>
              <a:rPr lang="en-US" i="1" dirty="0" smtClean="0"/>
              <a:t>Calculate </a:t>
            </a:r>
            <a:r>
              <a:rPr lang="en-US" i="1" dirty="0"/>
              <a:t>the number of moles in 25.5g Ag.</a:t>
            </a:r>
            <a:endParaRPr lang="en-US" dirty="0"/>
          </a:p>
          <a:p>
            <a:pPr marL="109728" indent="0">
              <a:buNone/>
            </a:pPr>
            <a:r>
              <a:rPr lang="en-US" u="sng" dirty="0"/>
              <a:t>25.5g Al       1 mol Al   </a:t>
            </a:r>
            <a:r>
              <a:rPr lang="en-US" dirty="0"/>
              <a:t>   =  0.2363956</a:t>
            </a:r>
          </a:p>
          <a:p>
            <a:pPr marL="109728" indent="0">
              <a:buNone/>
            </a:pPr>
            <a:r>
              <a:rPr lang="en-US" dirty="0"/>
              <a:t>		  107.87g </a:t>
            </a:r>
            <a:r>
              <a:rPr lang="en-US" dirty="0" smtClean="0"/>
              <a:t>Ag	</a:t>
            </a:r>
            <a:r>
              <a:rPr lang="en-US" dirty="0"/>
              <a:t>=  0.236 mol </a:t>
            </a:r>
            <a:r>
              <a:rPr lang="en-US" dirty="0" smtClean="0"/>
              <a:t>Ag</a:t>
            </a:r>
            <a:r>
              <a:rPr lang="en-US" dirty="0"/>
              <a:t>	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REVIEW FOR TEST</a:t>
            </a:r>
            <a:endParaRPr lang="en-US" sz="48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200400" y="3581400"/>
            <a:ext cx="0" cy="6096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514600" y="5562600"/>
            <a:ext cx="0" cy="6096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733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481328"/>
            <a:ext cx="8382000" cy="4525963"/>
          </a:xfrm>
        </p:spPr>
        <p:txBody>
          <a:bodyPr>
            <a:normAutofit fontScale="92500" lnSpcReduction="20000"/>
          </a:bodyPr>
          <a:lstStyle/>
          <a:p>
            <a:pPr marL="463550" lvl="0" indent="-463550">
              <a:buNone/>
            </a:pPr>
            <a:r>
              <a:rPr lang="en-US" dirty="0" smtClean="0"/>
              <a:t>6. Use </a:t>
            </a:r>
            <a:r>
              <a:rPr lang="en-US" dirty="0"/>
              <a:t>the mole to convert between mass and number of </a:t>
            </a:r>
            <a:r>
              <a:rPr lang="en-US" dirty="0" smtClean="0"/>
              <a:t>particles.</a:t>
            </a:r>
          </a:p>
          <a:p>
            <a:pPr marL="109728" indent="0">
              <a:buNone/>
            </a:pPr>
            <a:r>
              <a:rPr lang="en-US" i="1" dirty="0" smtClean="0"/>
              <a:t>Calculate </a:t>
            </a:r>
            <a:r>
              <a:rPr lang="en-US" i="1" dirty="0"/>
              <a:t>the number of atoms in 55.2g Li.</a:t>
            </a:r>
            <a:endParaRPr lang="en-US" dirty="0"/>
          </a:p>
          <a:p>
            <a:pPr marL="109728" indent="0">
              <a:buNone/>
            </a:pPr>
            <a:r>
              <a:rPr lang="en-US" u="sng" dirty="0"/>
              <a:t>55.2g Li     1 mol Li       6.02 x 10</a:t>
            </a:r>
            <a:r>
              <a:rPr lang="en-US" u="sng" baseline="30000" dirty="0"/>
              <a:t>23</a:t>
            </a:r>
            <a:r>
              <a:rPr lang="en-US" u="sng" dirty="0"/>
              <a:t> atoms Li</a:t>
            </a:r>
            <a:endParaRPr lang="en-US" dirty="0"/>
          </a:p>
          <a:p>
            <a:pPr marL="109728" indent="0">
              <a:buNone/>
            </a:pPr>
            <a:r>
              <a:rPr lang="en-US" dirty="0"/>
              <a:t>		</a:t>
            </a:r>
            <a:r>
              <a:rPr lang="en-US" dirty="0" smtClean="0"/>
              <a:t>6.94g </a:t>
            </a:r>
            <a:r>
              <a:rPr lang="en-US" dirty="0"/>
              <a:t>Li    	      1 mol Li</a:t>
            </a:r>
          </a:p>
          <a:p>
            <a:pPr marL="109728" indent="0">
              <a:buNone/>
            </a:pPr>
            <a:r>
              <a:rPr lang="en-US" dirty="0"/>
              <a:t>=  4.78824 x 10</a:t>
            </a:r>
            <a:r>
              <a:rPr lang="en-US" baseline="30000" dirty="0"/>
              <a:t>24 </a:t>
            </a:r>
            <a:r>
              <a:rPr lang="en-US" dirty="0"/>
              <a:t>  =  4.79 x 10</a:t>
            </a:r>
            <a:r>
              <a:rPr lang="en-US" baseline="30000" dirty="0"/>
              <a:t>24</a:t>
            </a:r>
            <a:r>
              <a:rPr lang="en-US" dirty="0"/>
              <a:t> atom Li</a:t>
            </a:r>
          </a:p>
          <a:p>
            <a:pPr marL="109728" indent="0">
              <a:buNone/>
            </a:pPr>
            <a:endParaRPr lang="en-US" i="1" dirty="0"/>
          </a:p>
          <a:p>
            <a:pPr marL="109728" indent="0">
              <a:buNone/>
            </a:pPr>
            <a:r>
              <a:rPr lang="en-US" i="1" dirty="0" smtClean="0"/>
              <a:t>Calculate </a:t>
            </a:r>
            <a:r>
              <a:rPr lang="en-US" i="1" dirty="0"/>
              <a:t>the mass in grams of 6.02 x 10</a:t>
            </a:r>
            <a:r>
              <a:rPr lang="en-US" i="1" baseline="30000" dirty="0"/>
              <a:t>24</a:t>
            </a:r>
            <a:r>
              <a:rPr lang="en-US" i="1" dirty="0"/>
              <a:t> atoms Bi.</a:t>
            </a:r>
            <a:endParaRPr lang="en-US" dirty="0"/>
          </a:p>
          <a:p>
            <a:pPr marL="109728" indent="0">
              <a:buNone/>
            </a:pPr>
            <a:r>
              <a:rPr lang="en-US" u="sng" dirty="0"/>
              <a:t>6.02 x </a:t>
            </a:r>
            <a:r>
              <a:rPr lang="en-US" u="sng" dirty="0" smtClean="0"/>
              <a:t>10</a:t>
            </a:r>
            <a:r>
              <a:rPr lang="en-US" u="sng" baseline="30000" dirty="0" smtClean="0"/>
              <a:t>24</a:t>
            </a:r>
            <a:r>
              <a:rPr lang="en-US" u="sng" dirty="0" smtClean="0"/>
              <a:t>atoms </a:t>
            </a:r>
            <a:r>
              <a:rPr lang="en-US" u="sng" dirty="0"/>
              <a:t>Bi	    1</a:t>
            </a:r>
            <a:r>
              <a:rPr lang="en-US" u="sng" dirty="0" smtClean="0"/>
              <a:t>mol </a:t>
            </a:r>
            <a:r>
              <a:rPr lang="en-US" u="sng" dirty="0"/>
              <a:t>Bi	             208.98g </a:t>
            </a:r>
            <a:endParaRPr lang="en-US" dirty="0"/>
          </a:p>
          <a:p>
            <a:pPr marL="109728" indent="0">
              <a:buNone/>
            </a:pPr>
            <a:r>
              <a:rPr lang="en-US" dirty="0"/>
              <a:t>			       6.02 x 10</a:t>
            </a:r>
            <a:r>
              <a:rPr lang="en-US" baseline="30000" dirty="0"/>
              <a:t>23</a:t>
            </a:r>
            <a:r>
              <a:rPr lang="en-US" dirty="0"/>
              <a:t> atoms Bi   1 mol Bi</a:t>
            </a:r>
          </a:p>
          <a:p>
            <a:pPr marL="109728" indent="0">
              <a:buNone/>
            </a:pPr>
            <a:r>
              <a:rPr lang="en-US" dirty="0"/>
              <a:t>=  2089.8  =  2090g Bi</a:t>
            </a:r>
          </a:p>
          <a:p>
            <a:pPr marL="463550" lvl="0" indent="-463550">
              <a:buNone/>
            </a:pPr>
            <a:endParaRPr lang="en-US" dirty="0" smtClean="0"/>
          </a:p>
          <a:p>
            <a:pPr marL="624078" lvl="0" indent="-514350">
              <a:buAutoNum type="arabicPeriod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REVIEW FOR TEST</a:t>
            </a:r>
            <a:endParaRPr lang="en-US" sz="48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2057400" y="2514600"/>
            <a:ext cx="0" cy="6096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886200" y="2524836"/>
            <a:ext cx="0" cy="6096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733800" y="4574275"/>
            <a:ext cx="0" cy="6096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086600" y="4651613"/>
            <a:ext cx="0" cy="6096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733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63550" lvl="0" indent="-461963">
              <a:buNone/>
            </a:pPr>
            <a:r>
              <a:rPr lang="en-US" dirty="0" smtClean="0"/>
              <a:t>7. Distinguish </a:t>
            </a:r>
            <a:r>
              <a:rPr lang="en-US" dirty="0"/>
              <a:t>between empirical and molecular </a:t>
            </a:r>
            <a:r>
              <a:rPr lang="en-US" dirty="0" smtClean="0"/>
              <a:t>formulas.</a:t>
            </a:r>
          </a:p>
          <a:p>
            <a:pPr marL="624078" lvl="0" indent="-514350">
              <a:buAutoNum type="arabicPeriod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REVIEW FOR TEST</a:t>
            </a:r>
            <a:endParaRPr lang="en-US" sz="4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514600"/>
            <a:ext cx="7286839" cy="4028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73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63550" lvl="0" indent="-463550">
              <a:buNone/>
            </a:pPr>
            <a:r>
              <a:rPr lang="en-US" dirty="0" smtClean="0"/>
              <a:t>8. Calculate </a:t>
            </a:r>
            <a:r>
              <a:rPr lang="en-US" dirty="0"/>
              <a:t>empirical formulas, molecular formulas, and hydrate formulas from appropriate data.</a:t>
            </a:r>
          </a:p>
          <a:p>
            <a:pPr marL="624078" lvl="0" indent="-514350">
              <a:buAutoNum type="arabicPeriod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REVIEW FOR TEST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01851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REVIEW FOR TEST</a:t>
            </a:r>
            <a:endParaRPr lang="en-US" sz="4800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17" y="1370806"/>
            <a:ext cx="8896583" cy="4115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776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REVIEW FOR TEST</a:t>
            </a:r>
            <a:endParaRPr lang="en-US" sz="4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39" y="1371600"/>
            <a:ext cx="8787261" cy="361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776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REVIEW FOR TEST</a:t>
            </a:r>
            <a:endParaRPr lang="en-US" sz="48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8651796" cy="4950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36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Be sure to show all your </a:t>
            </a:r>
            <a:r>
              <a:rPr lang="en-US" b="1" dirty="0" smtClean="0"/>
              <a:t>work.</a:t>
            </a:r>
          </a:p>
          <a:p>
            <a:pPr lvl="0"/>
            <a:r>
              <a:rPr lang="en-US" b="1" dirty="0"/>
              <a:t>Be sure to use the correct number of significant </a:t>
            </a:r>
            <a:r>
              <a:rPr lang="en-US" b="1" dirty="0" smtClean="0"/>
              <a:t>digits.</a:t>
            </a:r>
            <a:r>
              <a:rPr lang="en-US" b="1" dirty="0"/>
              <a:t>					</a:t>
            </a:r>
            <a:endParaRPr lang="en-US" dirty="0"/>
          </a:p>
          <a:p>
            <a:pPr lvl="0"/>
            <a:r>
              <a:rPr lang="en-US" b="1" dirty="0"/>
              <a:t>Be sure to show all units and substances</a:t>
            </a:r>
            <a:r>
              <a:rPr lang="en-US" b="1" dirty="0" smtClean="0"/>
              <a:t>.</a:t>
            </a:r>
            <a:r>
              <a:rPr lang="en-US" b="1" dirty="0"/>
              <a:t>	</a:t>
            </a:r>
            <a:endParaRPr lang="en-US" dirty="0"/>
          </a:p>
          <a:p>
            <a:pPr lvl="0"/>
            <a:r>
              <a:rPr lang="en-US" dirty="0"/>
              <a:t>P</a:t>
            </a:r>
            <a:r>
              <a:rPr lang="en-US" b="1" dirty="0"/>
              <a:t>lace all final answers on the line provided in the top right of the box.  </a:t>
            </a:r>
            <a:endParaRPr lang="en-US" dirty="0"/>
          </a:p>
          <a:p>
            <a:r>
              <a:rPr lang="en-US" b="1" dirty="0"/>
              <a:t>Remember the more you show me, the more credit I can give.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WHAT I WILL LOOK FOR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16221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WHAT’S </a:t>
            </a:r>
            <a:r>
              <a:rPr lang="en-US" sz="4800" dirty="0" smtClean="0"/>
              <a:t>ON THE TEST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64291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2800" b="1" dirty="0" smtClean="0"/>
              <a:t>10 problems</a:t>
            </a:r>
          </a:p>
          <a:p>
            <a:r>
              <a:rPr lang="en-US" sz="2800" dirty="0" smtClean="0"/>
              <a:t>Mole </a:t>
            </a:r>
            <a:r>
              <a:rPr lang="en-US" sz="2800" dirty="0" smtClean="0"/>
              <a:t>to mole </a:t>
            </a:r>
          </a:p>
          <a:p>
            <a:r>
              <a:rPr lang="en-US" sz="2800" dirty="0" smtClean="0"/>
              <a:t>Mole </a:t>
            </a:r>
            <a:r>
              <a:rPr lang="en-US" sz="2800" dirty="0" smtClean="0">
                <a:sym typeface="Wingdings" pitchFamily="2" charset="2"/>
              </a:rPr>
              <a:t> mass; mass  mole </a:t>
            </a:r>
            <a:endParaRPr lang="en-US" sz="2800" dirty="0" smtClean="0">
              <a:sym typeface="Wingdings" pitchFamily="2" charset="2"/>
            </a:endParaRPr>
          </a:p>
          <a:p>
            <a:r>
              <a:rPr lang="en-US" sz="2800" dirty="0" smtClean="0">
                <a:sym typeface="Wingdings" pitchFamily="2" charset="2"/>
              </a:rPr>
              <a:t>Mole </a:t>
            </a:r>
            <a:r>
              <a:rPr lang="en-US" sz="2800" dirty="0" smtClean="0">
                <a:sym typeface="Wingdings" pitchFamily="2" charset="2"/>
              </a:rPr>
              <a:t> particles; particles  mole </a:t>
            </a:r>
            <a:endParaRPr lang="en-US" sz="2800" dirty="0" smtClean="0">
              <a:sym typeface="Wingdings" pitchFamily="2" charset="2"/>
            </a:endParaRPr>
          </a:p>
          <a:p>
            <a:r>
              <a:rPr lang="en-US" sz="2800" dirty="0" smtClean="0">
                <a:sym typeface="Wingdings" pitchFamily="2" charset="2"/>
              </a:rPr>
              <a:t>Particles </a:t>
            </a:r>
            <a:r>
              <a:rPr lang="en-US" sz="2800" dirty="0" smtClean="0">
                <a:sym typeface="Wingdings" pitchFamily="2" charset="2"/>
              </a:rPr>
              <a:t> mass; mass  </a:t>
            </a:r>
            <a:r>
              <a:rPr lang="en-US" sz="2800" dirty="0" smtClean="0">
                <a:sym typeface="Wingdings" pitchFamily="2" charset="2"/>
              </a:rPr>
              <a:t>particles</a:t>
            </a:r>
            <a:endParaRPr lang="en-US" sz="2800" dirty="0" smtClean="0">
              <a:sym typeface="Wingdings" pitchFamily="2" charset="2"/>
            </a:endParaRPr>
          </a:p>
          <a:p>
            <a:r>
              <a:rPr lang="en-US" sz="2800" dirty="0" smtClean="0">
                <a:sym typeface="Wingdings" pitchFamily="2" charset="2"/>
              </a:rPr>
              <a:t>Percent composition </a:t>
            </a:r>
          </a:p>
          <a:p>
            <a:r>
              <a:rPr lang="en-US" sz="2800" dirty="0" smtClean="0">
                <a:sym typeface="Wingdings" pitchFamily="2" charset="2"/>
              </a:rPr>
              <a:t>Empirical formula </a:t>
            </a:r>
          </a:p>
          <a:p>
            <a:r>
              <a:rPr lang="en-US" sz="2800" dirty="0" smtClean="0">
                <a:sym typeface="Wingdings" pitchFamily="2" charset="2"/>
              </a:rPr>
              <a:t>Molecular formula </a:t>
            </a:r>
          </a:p>
          <a:p>
            <a:r>
              <a:rPr lang="en-US" sz="2800" dirty="0" smtClean="0">
                <a:sym typeface="Wingdings" pitchFamily="2" charset="2"/>
              </a:rPr>
              <a:t>Hydrate formula </a:t>
            </a:r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94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Complete the Review.  Pretend like it is your test and do EVERYTHING!  Do not take short cuts.  </a:t>
            </a:r>
          </a:p>
          <a:p>
            <a:r>
              <a:rPr lang="en-US" dirty="0" smtClean="0"/>
              <a:t>I am happy to check any of the ones you want.</a:t>
            </a:r>
          </a:p>
          <a:p>
            <a:r>
              <a:rPr lang="en-US" smtClean="0"/>
              <a:t>Due tomorrow.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TO DO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28899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580"/>
            <a:ext cx="8229600" cy="1143000"/>
          </a:xfrm>
        </p:spPr>
        <p:txBody>
          <a:bodyPr/>
          <a:lstStyle/>
          <a:p>
            <a:r>
              <a:rPr lang="en-US" b="1" dirty="0" smtClean="0"/>
              <a:t>DO NOW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76580"/>
            <a:ext cx="8229600" cy="4830711"/>
          </a:xfrm>
        </p:spPr>
        <p:txBody>
          <a:bodyPr>
            <a:normAutofit/>
          </a:bodyPr>
          <a:lstStyle/>
          <a:p>
            <a:r>
              <a:rPr lang="en-US" dirty="0" smtClean="0"/>
              <a:t>Prepare for test – calculator and something to write with.</a:t>
            </a:r>
          </a:p>
          <a:p>
            <a:r>
              <a:rPr lang="en-US" dirty="0" smtClean="0"/>
              <a:t>Turn </a:t>
            </a:r>
            <a:r>
              <a:rPr lang="en-US" dirty="0" smtClean="0"/>
              <a:t>in your review </a:t>
            </a:r>
            <a:r>
              <a:rPr lang="en-US" dirty="0" smtClean="0"/>
              <a:t>sheet for test redo points.</a:t>
            </a:r>
          </a:p>
          <a:p>
            <a:endParaRPr lang="en-US" dirty="0"/>
          </a:p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ELECTRONIC DEVICES AT ALL (even music) during the testing time.  I will take that device and give it back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NEXT Friday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afternoon or to your parent, whichever comes first.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8357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1233</TotalTime>
  <Words>425</Words>
  <Application>Microsoft Office PowerPoint</Application>
  <PresentationFormat>On-screen Show (4:3)</PresentationFormat>
  <Paragraphs>82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Concourse</vt:lpstr>
      <vt:lpstr>DO NOW</vt:lpstr>
      <vt:lpstr>LAB DATA</vt:lpstr>
      <vt:lpstr>THE MOLE</vt:lpstr>
      <vt:lpstr>REVIEW FOR TEST</vt:lpstr>
      <vt:lpstr>REVIEW FOR TEST</vt:lpstr>
      <vt:lpstr>REVIEW FOR TEST</vt:lpstr>
      <vt:lpstr>REVIEW FOR TEST</vt:lpstr>
      <vt:lpstr>REVIEW FOR TEST</vt:lpstr>
      <vt:lpstr>REVIEW FOR TEST</vt:lpstr>
      <vt:lpstr>REVIEW FOR TEST</vt:lpstr>
      <vt:lpstr>REVIEW FOR TEST</vt:lpstr>
      <vt:lpstr>REVIEW FOR TEST</vt:lpstr>
      <vt:lpstr>REVIEW FOR TEST</vt:lpstr>
      <vt:lpstr>REVIEW FOR TEST</vt:lpstr>
      <vt:lpstr>WHAT I WILL LOOK FOR</vt:lpstr>
      <vt:lpstr>WHAT’S ON THE TEST</vt:lpstr>
      <vt:lpstr>TO DO</vt:lpstr>
      <vt:lpstr>DO NOW</vt:lpstr>
    </vt:vector>
  </TitlesOfParts>
  <Company>DeKalb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MOLE</dc:title>
  <dc:creator>Nancy Brim</dc:creator>
  <cp:lastModifiedBy>JCBOE</cp:lastModifiedBy>
  <cp:revision>31</cp:revision>
  <dcterms:created xsi:type="dcterms:W3CDTF">2013-12-12T12:16:25Z</dcterms:created>
  <dcterms:modified xsi:type="dcterms:W3CDTF">2017-01-18T12:50:02Z</dcterms:modified>
</cp:coreProperties>
</file>