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handoutMasterIdLst>
    <p:handoutMasterId r:id="rId60"/>
  </p:handoutMasterIdLst>
  <p:sldIdLst>
    <p:sldId id="283" r:id="rId2"/>
    <p:sldId id="303" r:id="rId3"/>
    <p:sldId id="357" r:id="rId4"/>
    <p:sldId id="347" r:id="rId5"/>
    <p:sldId id="261" r:id="rId6"/>
    <p:sldId id="301" r:id="rId7"/>
    <p:sldId id="341" r:id="rId8"/>
    <p:sldId id="348" r:id="rId9"/>
    <p:sldId id="349" r:id="rId10"/>
    <p:sldId id="352" r:id="rId11"/>
    <p:sldId id="353" r:id="rId12"/>
    <p:sldId id="350" r:id="rId13"/>
    <p:sldId id="342" r:id="rId14"/>
    <p:sldId id="344" r:id="rId15"/>
    <p:sldId id="345" r:id="rId16"/>
    <p:sldId id="351" r:id="rId17"/>
    <p:sldId id="356" r:id="rId18"/>
    <p:sldId id="358" r:id="rId19"/>
    <p:sldId id="302" r:id="rId20"/>
    <p:sldId id="343" r:id="rId21"/>
    <p:sldId id="339" r:id="rId22"/>
    <p:sldId id="340" r:id="rId23"/>
    <p:sldId id="304" r:id="rId24"/>
    <p:sldId id="346" r:id="rId25"/>
    <p:sldId id="362" r:id="rId26"/>
    <p:sldId id="363" r:id="rId27"/>
    <p:sldId id="364" r:id="rId28"/>
    <p:sldId id="367" r:id="rId29"/>
    <p:sldId id="365" r:id="rId30"/>
    <p:sldId id="369" r:id="rId31"/>
    <p:sldId id="359" r:id="rId32"/>
    <p:sldId id="368" r:id="rId33"/>
    <p:sldId id="366" r:id="rId34"/>
    <p:sldId id="370" r:id="rId35"/>
    <p:sldId id="360" r:id="rId36"/>
    <p:sldId id="371" r:id="rId37"/>
    <p:sldId id="372" r:id="rId38"/>
    <p:sldId id="373" r:id="rId39"/>
    <p:sldId id="380" r:id="rId40"/>
    <p:sldId id="379" r:id="rId41"/>
    <p:sldId id="376" r:id="rId42"/>
    <p:sldId id="375" r:id="rId43"/>
    <p:sldId id="378" r:id="rId44"/>
    <p:sldId id="381" r:id="rId45"/>
    <p:sldId id="361" r:id="rId46"/>
    <p:sldId id="377" r:id="rId47"/>
    <p:sldId id="374" r:id="rId48"/>
    <p:sldId id="390" r:id="rId49"/>
    <p:sldId id="382" r:id="rId50"/>
    <p:sldId id="384" r:id="rId51"/>
    <p:sldId id="383" r:id="rId52"/>
    <p:sldId id="385" r:id="rId53"/>
    <p:sldId id="387" r:id="rId54"/>
    <p:sldId id="389" r:id="rId55"/>
    <p:sldId id="388" r:id="rId56"/>
    <p:sldId id="386" r:id="rId57"/>
    <p:sldId id="391" r:id="rId58"/>
    <p:sldId id="330" r:id="rId59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EBB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830" autoAdjust="0"/>
    <p:restoredTop sz="94660" autoAdjust="0"/>
  </p:normalViewPr>
  <p:slideViewPr>
    <p:cSldViewPr>
      <p:cViewPr varScale="1">
        <p:scale>
          <a:sx n="101" d="100"/>
          <a:sy n="101" d="100"/>
        </p:scale>
        <p:origin x="121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19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3C8D369-1ED1-436F-810F-CD941CDBCB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7547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2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1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7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8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6646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647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1F084-F881-4F88-AA82-61ED2DB072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5ED14-5C44-4FC2-A470-992A1ACDD9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B5DC7-7C17-43C2-8327-A6978F76E7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712149-4A52-4069-867A-FDA58BDB26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22C6E5-4333-4E72-9156-1651BBE2F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C0B26-8986-4702-A3DA-90C7005299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1DF84-B591-4188-A0A2-97F3519A43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92D93E-0051-4A30-9C2F-4652658266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02C5A-5759-4AF7-82FD-F469C50503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5DFAC0-93F6-4B39-9898-28D30895BC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376E2-EC0F-4F4E-B259-73E1375F51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915BC2-B287-4F1B-B4DC-D0C58F43AF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D662A9-F758-4002-9F59-052B951BAE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F42E1E-135E-43D9-9B98-ABCFDB1A4B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B74A2-4DFE-492E-ADD7-304F17447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5603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04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5605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1028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25607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42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25609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610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611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612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613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5614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029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25616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17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18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19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20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21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5622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1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624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25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26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130FCD0B-D781-4EFD-B61D-D3C6A87912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5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8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s://quizlet.com/_2jxrc5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sz="5400" b="1" dirty="0">
                <a:solidFill>
                  <a:srgbClr val="7030A0"/>
                </a:solidFill>
              </a:rPr>
              <a:t>TEST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dirty="0"/>
              <a:t>Earthquakes and Volcanoes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022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533400"/>
          </a:xfrm>
        </p:spPr>
        <p:txBody>
          <a:bodyPr/>
          <a:lstStyle/>
          <a:p>
            <a:r>
              <a:rPr lang="en-US" sz="2400" b="1" dirty="0"/>
              <a:t>EARTHQUAKES – What are they?</a:t>
            </a:r>
            <a:endParaRPr lang="en-US" dirty="0"/>
          </a:p>
          <a:p>
            <a:endParaRPr lang="en-US" sz="2400" dirty="0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2286000"/>
            <a:ext cx="6477000" cy="3124200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Destructive</a:t>
            </a:r>
            <a:r>
              <a:rPr lang="en-US" sz="2800" dirty="0"/>
              <a:t> natural disaster</a:t>
            </a:r>
          </a:p>
          <a:p>
            <a:r>
              <a:rPr lang="en-US" sz="2800" dirty="0"/>
              <a:t>Movement of the </a:t>
            </a:r>
            <a:r>
              <a:rPr lang="en-US" sz="2800" b="1" dirty="0">
                <a:solidFill>
                  <a:srgbClr val="FF0000"/>
                </a:solidFill>
              </a:rPr>
              <a:t>ground</a:t>
            </a:r>
          </a:p>
          <a:p>
            <a:r>
              <a:rPr lang="en-US" sz="2800" dirty="0"/>
              <a:t>Usually along a </a:t>
            </a:r>
            <a:r>
              <a:rPr lang="en-US" sz="2800" b="1" dirty="0">
                <a:solidFill>
                  <a:srgbClr val="FF0000"/>
                </a:solidFill>
              </a:rPr>
              <a:t>fault line </a:t>
            </a:r>
          </a:p>
          <a:p>
            <a:r>
              <a:rPr lang="en-US" sz="2800" dirty="0"/>
              <a:t>Caused by a </a:t>
            </a:r>
            <a:r>
              <a:rPr lang="en-US" sz="2800" b="1" dirty="0">
                <a:solidFill>
                  <a:srgbClr val="FF0000"/>
                </a:solidFill>
              </a:rPr>
              <a:t>sudden</a:t>
            </a:r>
            <a:r>
              <a:rPr lang="en-US" sz="2800" dirty="0"/>
              <a:t> release of energy </a:t>
            </a:r>
          </a:p>
          <a:p>
            <a:r>
              <a:rPr lang="en-US" sz="2800" dirty="0"/>
              <a:t>Rocks under stress suddenly </a:t>
            </a:r>
            <a:r>
              <a:rPr lang="en-US" sz="2800" b="1" dirty="0">
                <a:solidFill>
                  <a:srgbClr val="FF0000"/>
                </a:solidFill>
              </a:rPr>
              <a:t>shift</a:t>
            </a:r>
            <a:r>
              <a:rPr lang="en-US" sz="2800" dirty="0"/>
              <a:t>.</a:t>
            </a: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200025"/>
            <a:ext cx="1673311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8648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533400"/>
          </a:xfrm>
        </p:spPr>
        <p:txBody>
          <a:bodyPr/>
          <a:lstStyle/>
          <a:p>
            <a:r>
              <a:rPr lang="en-US" sz="2400" b="1" dirty="0"/>
              <a:t>EARTHQUAKES – What are they?</a:t>
            </a:r>
            <a:endParaRPr lang="en-US" dirty="0"/>
          </a:p>
          <a:p>
            <a:endParaRPr lang="en-US" sz="2400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200" y="2438400"/>
            <a:ext cx="4038600" cy="3200400"/>
          </a:xfrm>
        </p:spPr>
        <p:txBody>
          <a:bodyPr/>
          <a:lstStyle/>
          <a:p>
            <a:pPr marL="109728" indent="0">
              <a:buNone/>
            </a:pPr>
            <a:r>
              <a:rPr lang="en-US" sz="2400" dirty="0"/>
              <a:t>Earthquakes occur</a:t>
            </a:r>
            <a:r>
              <a:rPr lang="en-US" sz="2400" b="1" dirty="0">
                <a:solidFill>
                  <a:srgbClr val="FF0000"/>
                </a:solidFill>
              </a:rPr>
              <a:t> in </a:t>
            </a:r>
            <a:r>
              <a:rPr lang="en-US" sz="2400" dirty="0"/>
              <a:t>the Earth’s </a:t>
            </a:r>
            <a:r>
              <a:rPr lang="en-US" sz="2400" b="1" dirty="0"/>
              <a:t>CRUST.</a:t>
            </a:r>
          </a:p>
          <a:p>
            <a:r>
              <a:rPr lang="en-US" sz="2400" b="1" u="sng" dirty="0">
                <a:solidFill>
                  <a:srgbClr val="FF0000"/>
                </a:solidFill>
              </a:rPr>
              <a:t>Focus</a:t>
            </a:r>
            <a:r>
              <a:rPr lang="en-US" sz="2400" b="1" u="sng" dirty="0"/>
              <a:t>:</a:t>
            </a:r>
            <a:r>
              <a:rPr lang="en-US" sz="2400" b="1" dirty="0"/>
              <a:t>  </a:t>
            </a:r>
            <a:r>
              <a:rPr lang="en-US" sz="2400" dirty="0"/>
              <a:t>location along a fault where the first motion occurs.</a:t>
            </a:r>
          </a:p>
          <a:p>
            <a:r>
              <a:rPr lang="en-US" sz="2400" b="1" u="sng" dirty="0">
                <a:solidFill>
                  <a:srgbClr val="FF0000"/>
                </a:solidFill>
              </a:rPr>
              <a:t>Epicenter</a:t>
            </a:r>
            <a:r>
              <a:rPr lang="en-US" sz="2400" b="1" dirty="0"/>
              <a:t>: </a:t>
            </a:r>
            <a:r>
              <a:rPr lang="en-US" sz="2400" dirty="0"/>
              <a:t>point on Earth’s surface directly above focus.</a:t>
            </a: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2076450"/>
            <a:ext cx="3371504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3666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5400" b="1" dirty="0">
                <a:solidFill>
                  <a:schemeClr val="tx1"/>
                </a:solidFill>
              </a:rPr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b="1" dirty="0"/>
              <a:t>EARTHQUAKES – review sheet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514600"/>
            <a:ext cx="7550288" cy="194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087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sz="2400" b="1" dirty="0"/>
              <a:t>EARTHQUAKES – How it happens</a:t>
            </a:r>
            <a:endParaRPr lang="en-US" sz="2400" dirty="0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81201"/>
            <a:ext cx="7924800" cy="3810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Rocks along fault are locked by </a:t>
            </a:r>
            <a:r>
              <a:rPr lang="en-US" sz="2800" b="1" dirty="0">
                <a:solidFill>
                  <a:srgbClr val="FF0000"/>
                </a:solidFill>
              </a:rPr>
              <a:t>friction</a:t>
            </a:r>
            <a:r>
              <a:rPr lang="en-US" sz="2800" dirty="0"/>
              <a:t>.</a:t>
            </a:r>
          </a:p>
          <a:p>
            <a:r>
              <a:rPr lang="en-US" sz="2800" dirty="0"/>
              <a:t>The lock prevents rocks from </a:t>
            </a:r>
            <a:r>
              <a:rPr lang="en-US" sz="2800" b="1" dirty="0">
                <a:solidFill>
                  <a:srgbClr val="FF0000"/>
                </a:solidFill>
              </a:rPr>
              <a:t>moving past </a:t>
            </a:r>
            <a:r>
              <a:rPr lang="en-US" sz="2800" dirty="0"/>
              <a:t>each other. </a:t>
            </a:r>
          </a:p>
          <a:p>
            <a:r>
              <a:rPr lang="en-US" sz="2800" dirty="0"/>
              <a:t>The stress in locked rock </a:t>
            </a:r>
            <a:r>
              <a:rPr lang="en-US" sz="2800" b="1" dirty="0">
                <a:solidFill>
                  <a:srgbClr val="FF0000"/>
                </a:solidFill>
              </a:rPr>
              <a:t>increases</a:t>
            </a:r>
            <a:r>
              <a:rPr lang="en-US" sz="2800" dirty="0"/>
              <a:t>.</a:t>
            </a:r>
          </a:p>
          <a:p>
            <a:r>
              <a:rPr lang="en-US" sz="2800" dirty="0"/>
              <a:t>When stress goes past where rocks can maintain their integrity, they </a:t>
            </a:r>
            <a:r>
              <a:rPr lang="en-US" sz="2800" b="1" dirty="0">
                <a:solidFill>
                  <a:srgbClr val="FF0000"/>
                </a:solidFill>
              </a:rPr>
              <a:t>fracture</a:t>
            </a:r>
            <a:r>
              <a:rPr lang="en-US" sz="2800" dirty="0"/>
              <a:t>.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Stress</a:t>
            </a:r>
            <a:r>
              <a:rPr lang="en-US" sz="2800" dirty="0"/>
              <a:t> increases, rocks along the fault </a:t>
            </a:r>
            <a:r>
              <a:rPr lang="en-US" sz="2800" b="1" dirty="0">
                <a:solidFill>
                  <a:srgbClr val="FF0000"/>
                </a:solidFill>
              </a:rPr>
              <a:t>move</a:t>
            </a:r>
            <a:r>
              <a:rPr lang="en-US" sz="2800" dirty="0"/>
              <a:t>, trembling and vibrations result = </a:t>
            </a:r>
            <a:r>
              <a:rPr lang="en-US" sz="2800" b="1" dirty="0">
                <a:solidFill>
                  <a:srgbClr val="FF0000"/>
                </a:solidFill>
              </a:rPr>
              <a:t>earthquake</a:t>
            </a:r>
            <a:r>
              <a:rPr lang="en-US" sz="2800" dirty="0"/>
              <a:t>!</a:t>
            </a:r>
          </a:p>
          <a:p>
            <a:r>
              <a:rPr lang="en-US" sz="2800" dirty="0"/>
              <a:t>When rocks slip into new positions, </a:t>
            </a:r>
            <a:r>
              <a:rPr lang="en-US" sz="2800" b="1" dirty="0">
                <a:solidFill>
                  <a:srgbClr val="FF0000"/>
                </a:solidFill>
              </a:rPr>
              <a:t>energy</a:t>
            </a:r>
            <a:r>
              <a:rPr lang="en-US" sz="2800" dirty="0"/>
              <a:t> is released.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3886200" cy="609600"/>
          </a:xfrm>
        </p:spPr>
        <p:txBody>
          <a:bodyPr/>
          <a:lstStyle/>
          <a:p>
            <a:r>
              <a:rPr lang="en-US" sz="2400" b="1" dirty="0"/>
              <a:t>EARTHQUAKES –         Elastic Rebound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476250" y="2752725"/>
            <a:ext cx="8458200" cy="3267075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r>
              <a:rPr lang="en-US" sz="2800" dirty="0"/>
              <a:t>Energy is stored in the form 				        of Potential Energy.</a:t>
            </a:r>
          </a:p>
          <a:p>
            <a:r>
              <a:rPr lang="en-US" sz="2800" dirty="0"/>
              <a:t>This is the </a:t>
            </a:r>
            <a:r>
              <a:rPr lang="en-US" sz="2800" b="1" dirty="0">
                <a:solidFill>
                  <a:srgbClr val="FF0000"/>
                </a:solidFill>
              </a:rPr>
              <a:t>sudden return</a:t>
            </a:r>
            <a:r>
              <a:rPr lang="en-US" sz="2800" dirty="0"/>
              <a:t> of rock to undeformed shape.</a:t>
            </a:r>
          </a:p>
          <a:p>
            <a:r>
              <a:rPr lang="en-US" sz="2800" dirty="0"/>
              <a:t>The pieces </a:t>
            </a:r>
            <a:r>
              <a:rPr lang="en-US" sz="2800" b="1" dirty="0">
                <a:solidFill>
                  <a:srgbClr val="FF0000"/>
                </a:solidFill>
              </a:rPr>
              <a:t>separate</a:t>
            </a:r>
            <a:r>
              <a:rPr lang="en-US" sz="2800" dirty="0"/>
              <a:t> at weakest point, then rebound.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Rebound</a:t>
            </a:r>
            <a:r>
              <a:rPr lang="en-US" sz="2800" dirty="0"/>
              <a:t> results in earthquake as rock fractures, then rebounds and springs back to </a:t>
            </a:r>
            <a:r>
              <a:rPr lang="en-US" sz="2800" b="1" dirty="0">
                <a:solidFill>
                  <a:srgbClr val="FF0000"/>
                </a:solidFill>
              </a:rPr>
              <a:t>original</a:t>
            </a:r>
            <a:r>
              <a:rPr lang="en-US" sz="2800" dirty="0"/>
              <a:t> shape.</a:t>
            </a:r>
          </a:p>
        </p:txBody>
      </p:sp>
      <p:pic>
        <p:nvPicPr>
          <p:cNvPr id="6" name="Picture 2" descr="http://www.suu.edu/faculty/colberg/Hazards/Earthquakes/ElasticRebou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457200"/>
            <a:ext cx="3917445" cy="29615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67727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5400" b="1" dirty="0">
                <a:solidFill>
                  <a:schemeClr val="tx1"/>
                </a:solidFill>
              </a:rPr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b="1" dirty="0"/>
              <a:t>EARTHQUAKES – review sheet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728912"/>
            <a:ext cx="8762999" cy="184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81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sz="2400" b="1" dirty="0"/>
              <a:t>EARTHQUAKES – Seismic Waves</a:t>
            </a:r>
            <a:endParaRPr lang="en-US" sz="24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66725" y="2209800"/>
            <a:ext cx="8372475" cy="35052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en-US" b="1" kern="0" dirty="0">
                <a:solidFill>
                  <a:srgbClr val="FF0000"/>
                </a:solidFill>
              </a:rPr>
              <a:t>Seismic waves: </a:t>
            </a:r>
            <a:r>
              <a:rPr lang="en-US" kern="0" dirty="0"/>
              <a:t>When rocks along a fault slip into new positions – energy is released.</a:t>
            </a:r>
          </a:p>
          <a:p>
            <a:pPr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en-US" kern="0" dirty="0"/>
              <a:t>Waves </a:t>
            </a:r>
            <a:r>
              <a:rPr lang="en-US" b="1" kern="0" dirty="0">
                <a:solidFill>
                  <a:srgbClr val="FF0000"/>
                </a:solidFill>
              </a:rPr>
              <a:t>transfer</a:t>
            </a:r>
            <a:r>
              <a:rPr lang="en-US" kern="0" dirty="0"/>
              <a:t> energy.</a:t>
            </a:r>
          </a:p>
          <a:p>
            <a:pPr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en-US" kern="0" dirty="0"/>
              <a:t>Waves travel </a:t>
            </a:r>
            <a:r>
              <a:rPr lang="en-US" b="1" kern="0" dirty="0">
                <a:solidFill>
                  <a:srgbClr val="FF0000"/>
                </a:solidFill>
              </a:rPr>
              <a:t>outward</a:t>
            </a:r>
            <a:r>
              <a:rPr lang="en-US" kern="0" dirty="0"/>
              <a:t> in </a:t>
            </a:r>
            <a:r>
              <a:rPr lang="en-US" b="1" kern="0" dirty="0">
                <a:solidFill>
                  <a:srgbClr val="FF0000"/>
                </a:solidFill>
              </a:rPr>
              <a:t>all</a:t>
            </a:r>
            <a:r>
              <a:rPr lang="en-US" kern="0" dirty="0"/>
              <a:t> directions from the focus.</a:t>
            </a:r>
          </a:p>
          <a:p>
            <a:pPr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en-US" kern="0" dirty="0"/>
              <a:t>The</a:t>
            </a:r>
            <a:r>
              <a:rPr lang="en-US" b="1" kern="0" dirty="0"/>
              <a:t> </a:t>
            </a:r>
            <a:r>
              <a:rPr lang="en-US" b="1" kern="0" dirty="0">
                <a:solidFill>
                  <a:srgbClr val="FF0000"/>
                </a:solidFill>
              </a:rPr>
              <a:t>composition of the material </a:t>
            </a:r>
            <a:r>
              <a:rPr lang="en-US" kern="0" dirty="0"/>
              <a:t>the waves pass through affects the speed and direction of the waves.</a:t>
            </a:r>
          </a:p>
        </p:txBody>
      </p:sp>
    </p:spTree>
    <p:extLst>
      <p:ext uri="{BB962C8B-B14F-4D97-AF65-F5344CB8AC3E}">
        <p14:creationId xmlns:p14="http://schemas.microsoft.com/office/powerpoint/2010/main" val="3279670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sz="2400" b="1" dirty="0"/>
              <a:t>EARTHQUAKES – Seismic Waves</a:t>
            </a:r>
            <a:endParaRPr lang="en-US" sz="24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62000" y="1905000"/>
            <a:ext cx="7924800" cy="423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651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375" y="1981200"/>
            <a:ext cx="5059680" cy="44226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u="sng" dirty="0"/>
              <a:t>Primary (P) waves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Compression</a:t>
            </a:r>
            <a:r>
              <a:rPr lang="en-US" sz="2800" dirty="0"/>
              <a:t> (longitudinal)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Fastest</a:t>
            </a:r>
            <a:r>
              <a:rPr lang="en-US" sz="2800" dirty="0"/>
              <a:t> waves - Arrive first.</a:t>
            </a:r>
          </a:p>
          <a:p>
            <a:r>
              <a:rPr lang="en-US" sz="2800" dirty="0"/>
              <a:t>Travel through </a:t>
            </a:r>
            <a:r>
              <a:rPr lang="en-US" sz="2800" b="1" dirty="0">
                <a:solidFill>
                  <a:srgbClr val="FF0000"/>
                </a:solidFill>
              </a:rPr>
              <a:t>solids, liquids and gases.</a:t>
            </a:r>
          </a:p>
          <a:p>
            <a:r>
              <a:rPr lang="en-US" sz="2800" dirty="0"/>
              <a:t>Travel </a:t>
            </a:r>
            <a:r>
              <a:rPr lang="en-US" sz="2800" b="1" dirty="0">
                <a:solidFill>
                  <a:srgbClr val="FF0000"/>
                </a:solidFill>
              </a:rPr>
              <a:t>faster</a:t>
            </a:r>
            <a:r>
              <a:rPr lang="en-US" sz="2800" dirty="0"/>
              <a:t> in </a:t>
            </a:r>
            <a:r>
              <a:rPr lang="en-US" sz="2800" b="1" u="sng" dirty="0"/>
              <a:t>more rigid</a:t>
            </a:r>
            <a:r>
              <a:rPr lang="en-US" sz="2800" dirty="0"/>
              <a:t> material</a:t>
            </a:r>
            <a:r>
              <a:rPr lang="en-US" dirty="0"/>
              <a:t>.</a:t>
            </a:r>
          </a:p>
        </p:txBody>
      </p:sp>
      <p:pic>
        <p:nvPicPr>
          <p:cNvPr id="7170" name="Picture 2" descr="http://earthquake.usgs.gov/learn/kids/images/seismic_wave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1981200"/>
            <a:ext cx="3093199" cy="385550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33375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en-US" sz="5400" b="1" kern="0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342900" y="1123950"/>
            <a:ext cx="8229600" cy="762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b="1" kern="0"/>
              <a:t>EARTHQUAKES – Seismic Waves</a:t>
            </a:r>
            <a:endParaRPr lang="en-US" sz="2400" kern="0" dirty="0"/>
          </a:p>
        </p:txBody>
      </p:sp>
    </p:spTree>
    <p:extLst>
      <p:ext uri="{BB962C8B-B14F-4D97-AF65-F5344CB8AC3E}">
        <p14:creationId xmlns:p14="http://schemas.microsoft.com/office/powerpoint/2010/main" val="1215889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158" y="2219325"/>
            <a:ext cx="5059680" cy="4648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u="sng" dirty="0"/>
              <a:t>Secondary (S) waves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Transverse</a:t>
            </a:r>
            <a:r>
              <a:rPr lang="en-US" sz="2800" dirty="0"/>
              <a:t> waves</a:t>
            </a:r>
          </a:p>
          <a:p>
            <a:r>
              <a:rPr lang="en-US" sz="2800" dirty="0"/>
              <a:t>Arrive </a:t>
            </a:r>
            <a:r>
              <a:rPr lang="en-US" sz="2800" b="1" dirty="0">
                <a:solidFill>
                  <a:srgbClr val="FF0000"/>
                </a:solidFill>
              </a:rPr>
              <a:t>second.</a:t>
            </a:r>
          </a:p>
          <a:p>
            <a:r>
              <a:rPr lang="en-US" sz="2800" dirty="0"/>
              <a:t>Travel through </a:t>
            </a:r>
            <a:r>
              <a:rPr lang="en-US" sz="2800" b="1" dirty="0">
                <a:solidFill>
                  <a:srgbClr val="FF0000"/>
                </a:solidFill>
              </a:rPr>
              <a:t>solids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only</a:t>
            </a:r>
            <a:r>
              <a:rPr lang="en-US" sz="2800" dirty="0"/>
              <a:t> – can’t go through liquids.</a:t>
            </a:r>
          </a:p>
        </p:txBody>
      </p:sp>
      <p:pic>
        <p:nvPicPr>
          <p:cNvPr id="7170" name="Picture 2" descr="http://earthquake.usgs.gov/learn/kids/images/seismic_wave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2181225"/>
            <a:ext cx="3093199" cy="385550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ext Placeholder 3"/>
          <p:cNvSpPr txBox="1">
            <a:spLocks/>
          </p:cNvSpPr>
          <p:nvPr/>
        </p:nvSpPr>
        <p:spPr>
          <a:xfrm>
            <a:off x="401955" y="1290637"/>
            <a:ext cx="8229600" cy="762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b="1" kern="0" dirty="0"/>
              <a:t>EARTHQUAKES – Seismic Waves</a:t>
            </a:r>
            <a:endParaRPr lang="en-US" sz="2400" kern="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33375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en-US" sz="5400" b="1" kern="0" dirty="0">
                <a:solidFill>
                  <a:schemeClr val="tx1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831185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95400"/>
            <a:ext cx="8229600" cy="762000"/>
          </a:xfrm>
        </p:spPr>
        <p:txBody>
          <a:bodyPr/>
          <a:lstStyle/>
          <a:p>
            <a:r>
              <a:rPr lang="en-US" sz="2400" b="1" dirty="0"/>
              <a:t>EARTHQUAKES – Seismic Waves</a:t>
            </a:r>
            <a:endParaRPr lang="en-US" sz="24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2475" y="1981200"/>
            <a:ext cx="4724400" cy="3581400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b="1" dirty="0"/>
              <a:t>MOST DESTRUCTIVE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Move along </a:t>
            </a:r>
            <a:r>
              <a:rPr lang="en-US" b="1" dirty="0">
                <a:solidFill>
                  <a:srgbClr val="FF0000"/>
                </a:solidFill>
              </a:rPr>
              <a:t>surface.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0000"/>
                </a:solidFill>
              </a:rPr>
              <a:t>Slowest</a:t>
            </a:r>
            <a:r>
              <a:rPr lang="en-US" dirty="0"/>
              <a:t> moving; </a:t>
            </a:r>
            <a:r>
              <a:rPr lang="en-US" b="1" dirty="0">
                <a:solidFill>
                  <a:srgbClr val="FF0000"/>
                </a:solidFill>
              </a:rPr>
              <a:t>Greatest</a:t>
            </a:r>
            <a:r>
              <a:rPr lang="en-US" dirty="0"/>
              <a:t> damage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/>
              <a:t>Love waves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Side-to-side</a:t>
            </a:r>
            <a:r>
              <a:rPr lang="en-US" dirty="0"/>
              <a:t> - n</a:t>
            </a:r>
            <a:r>
              <a:rPr lang="en-US" dirty="0">
                <a:solidFill>
                  <a:srgbClr val="121E3B"/>
                </a:solidFill>
              </a:rPr>
              <a:t>ot vertical</a:t>
            </a:r>
          </a:p>
          <a:p>
            <a:pPr lvl="1"/>
            <a:r>
              <a:rPr lang="en-US" dirty="0">
                <a:solidFill>
                  <a:srgbClr val="121E3B"/>
                </a:solidFill>
              </a:rPr>
              <a:t>Ground twists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/>
              <a:t>Rayleigh waves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Rolling </a:t>
            </a:r>
            <a:r>
              <a:rPr lang="en-US" dirty="0"/>
              <a:t>motion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2650" y="533400"/>
            <a:ext cx="3181350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71600" y="5450963"/>
            <a:ext cx="3581400" cy="129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523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5400" b="1" dirty="0">
                <a:solidFill>
                  <a:schemeClr val="tx1"/>
                </a:solidFill>
              </a:rPr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b="1" dirty="0"/>
              <a:t>EARTHQUAKES – Review sheet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62" y="2286000"/>
            <a:ext cx="7458075" cy="200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07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5400" b="1" dirty="0">
                <a:solidFill>
                  <a:schemeClr val="tx1"/>
                </a:solidFill>
              </a:rPr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b="1" dirty="0"/>
              <a:t>EARTHQUAKES – review sheet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247900"/>
            <a:ext cx="7493152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853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5400" b="1" dirty="0">
                <a:solidFill>
                  <a:schemeClr val="tx1"/>
                </a:solidFill>
              </a:rPr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b="1" dirty="0"/>
              <a:t>EARTHQUAKES – review sheet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193" y="2514600"/>
            <a:ext cx="8183707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528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sz="2400" b="1" dirty="0"/>
              <a:t>EARTHQUAKES – Seismic Waves</a:t>
            </a:r>
            <a:endParaRPr lang="en-US" sz="24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5257800" cy="4038600"/>
          </a:xfrm>
          <a:solidFill>
            <a:schemeClr val="accent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600" dirty="0"/>
              <a:t>The speed of seismic waves depends on the </a:t>
            </a:r>
            <a:r>
              <a:rPr lang="en-US" sz="2600" b="1" dirty="0">
                <a:solidFill>
                  <a:srgbClr val="FF0000"/>
                </a:solidFill>
              </a:rPr>
              <a:t>composition</a:t>
            </a:r>
            <a:r>
              <a:rPr lang="en-US" sz="2600" dirty="0"/>
              <a:t> of the material (density and elastic properties of the rocks and soil). </a:t>
            </a:r>
          </a:p>
          <a:p>
            <a:r>
              <a:rPr lang="en-US" sz="2600" dirty="0"/>
              <a:t>P-waves </a:t>
            </a:r>
            <a:r>
              <a:rPr lang="en-US" sz="2600" b="1" dirty="0">
                <a:solidFill>
                  <a:srgbClr val="FF0000"/>
                </a:solidFill>
              </a:rPr>
              <a:t>travel faster </a:t>
            </a:r>
            <a:r>
              <a:rPr lang="en-US" sz="2600" dirty="0"/>
              <a:t>through rigid or denser material.</a:t>
            </a:r>
          </a:p>
          <a:p>
            <a:r>
              <a:rPr lang="en-US" sz="2600" dirty="0"/>
              <a:t>S-waves </a:t>
            </a:r>
            <a:r>
              <a:rPr lang="en-US" sz="2600" b="1" dirty="0">
                <a:solidFill>
                  <a:srgbClr val="FF0000"/>
                </a:solidFill>
              </a:rPr>
              <a:t>do not travel </a:t>
            </a:r>
            <a:r>
              <a:rPr lang="en-US" sz="2600" dirty="0"/>
              <a:t>through liquid outer core.</a:t>
            </a:r>
          </a:p>
          <a:p>
            <a:r>
              <a:rPr lang="en-US" sz="2600" dirty="0"/>
              <a:t>Differences helped explain </a:t>
            </a:r>
            <a:r>
              <a:rPr lang="en-US" sz="2600" b="1" dirty="0">
                <a:solidFill>
                  <a:srgbClr val="FF0000"/>
                </a:solidFill>
              </a:rPr>
              <a:t>layers</a:t>
            </a:r>
            <a:r>
              <a:rPr lang="en-US" sz="2600" dirty="0"/>
              <a:t> of Earth.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76900" y="2362200"/>
            <a:ext cx="3446253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095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762000"/>
          </a:xfrm>
        </p:spPr>
        <p:txBody>
          <a:bodyPr/>
          <a:lstStyle/>
          <a:p>
            <a:r>
              <a:rPr lang="en-US" sz="2400" b="1" dirty="0"/>
              <a:t>EARTHQUAKES – Seismic Waves</a:t>
            </a:r>
            <a:endParaRPr lang="en-US" sz="2400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1752600"/>
            <a:ext cx="4876800" cy="3602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343400" y="5486400"/>
            <a:ext cx="4800600" cy="1200329"/>
          </a:xfrm>
          <a:prstGeom prst="rect">
            <a:avLst/>
          </a:prstGeom>
          <a:solidFill>
            <a:schemeClr val="accent2">
              <a:lumMod val="9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b="1" i="1" dirty="0"/>
              <a:t>Earthquake waves are not felt or recorded everywhere, every time.</a:t>
            </a:r>
          </a:p>
          <a:p>
            <a:pPr lvl="0" algn="ctr"/>
            <a:r>
              <a:rPr lang="en-US" b="1" i="1" dirty="0"/>
              <a:t>What type of waves are received at location “D”?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66724" y="1743074"/>
            <a:ext cx="3419475" cy="3895725"/>
          </a:xfrm>
          <a:solidFill>
            <a:schemeClr val="accent2">
              <a:lumMod val="90000"/>
            </a:schemeClr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US" sz="1600" b="1" u="sng" dirty="0"/>
              <a:t>Location </a:t>
            </a:r>
            <a:r>
              <a:rPr lang="en-US" sz="1600" b="1" u="sng" dirty="0">
                <a:solidFill>
                  <a:srgbClr val="FF0000"/>
                </a:solidFill>
              </a:rPr>
              <a:t>A</a:t>
            </a:r>
            <a:r>
              <a:rPr lang="en-US" sz="1600" b="1" u="sng" dirty="0"/>
              <a:t>:</a:t>
            </a:r>
          </a:p>
          <a:p>
            <a:r>
              <a:rPr lang="en-US" sz="1600" dirty="0"/>
              <a:t>P and S waves</a:t>
            </a:r>
          </a:p>
          <a:p>
            <a:pPr>
              <a:buNone/>
            </a:pPr>
            <a:r>
              <a:rPr lang="en-US" sz="1600" b="1" u="sng" dirty="0"/>
              <a:t>Location </a:t>
            </a:r>
            <a:r>
              <a:rPr lang="en-US" sz="1600" b="1" u="sng" dirty="0">
                <a:solidFill>
                  <a:srgbClr val="FF0000"/>
                </a:solidFill>
              </a:rPr>
              <a:t>B</a:t>
            </a:r>
            <a:r>
              <a:rPr lang="en-US" sz="1600" b="1" u="sng" dirty="0"/>
              <a:t>:</a:t>
            </a:r>
          </a:p>
          <a:p>
            <a:r>
              <a:rPr lang="en-US" sz="1600" dirty="0"/>
              <a:t>NO waves felt of any kind</a:t>
            </a:r>
          </a:p>
          <a:p>
            <a:r>
              <a:rPr lang="en-US" sz="1600" dirty="0"/>
              <a:t>P wave Shadow Zone</a:t>
            </a:r>
          </a:p>
          <a:p>
            <a:r>
              <a:rPr lang="en-US" sz="1600" dirty="0"/>
              <a:t>P waves deflected by liquid core</a:t>
            </a:r>
          </a:p>
          <a:p>
            <a:r>
              <a:rPr lang="en-US" sz="1600" dirty="0"/>
              <a:t>S waves stopped by liquid core</a:t>
            </a:r>
          </a:p>
          <a:p>
            <a:pPr>
              <a:buNone/>
            </a:pPr>
            <a:r>
              <a:rPr lang="en-US" sz="1600" b="1" u="sng" dirty="0"/>
              <a:t>Location </a:t>
            </a:r>
            <a:r>
              <a:rPr lang="en-US" sz="1600" b="1" u="sng" dirty="0">
                <a:solidFill>
                  <a:srgbClr val="FF0000"/>
                </a:solidFill>
              </a:rPr>
              <a:t>C</a:t>
            </a:r>
            <a:r>
              <a:rPr lang="en-US" sz="1600" b="1" u="sng" dirty="0"/>
              <a:t>:</a:t>
            </a:r>
          </a:p>
          <a:p>
            <a:r>
              <a:rPr lang="en-US" sz="1600" dirty="0"/>
              <a:t>S wave shadow zone</a:t>
            </a:r>
          </a:p>
          <a:p>
            <a:r>
              <a:rPr lang="en-US" sz="1600" dirty="0"/>
              <a:t>Only P waves felt</a:t>
            </a:r>
          </a:p>
          <a:p>
            <a:r>
              <a:rPr lang="en-US" sz="1600" dirty="0"/>
              <a:t>P waves bent in liquid core</a:t>
            </a:r>
          </a:p>
          <a:p>
            <a:r>
              <a:rPr lang="en-US" sz="1600" dirty="0"/>
              <a:t>S waves stopped by liquid core</a:t>
            </a:r>
          </a:p>
        </p:txBody>
      </p:sp>
    </p:spTree>
    <p:extLst>
      <p:ext uri="{BB962C8B-B14F-4D97-AF65-F5344CB8AC3E}">
        <p14:creationId xmlns:p14="http://schemas.microsoft.com/office/powerpoint/2010/main" val="29458662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5400" b="1" dirty="0">
                <a:solidFill>
                  <a:schemeClr val="tx1"/>
                </a:solidFill>
              </a:rPr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b="1" dirty="0"/>
              <a:t>EARTHQUAKES – review sheet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37" y="2343150"/>
            <a:ext cx="8729663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527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EARTHQUAKES - Measuring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465576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Magnitude</a:t>
            </a:r>
            <a:r>
              <a:rPr lang="en-US" dirty="0"/>
              <a:t> measures the </a:t>
            </a:r>
            <a:r>
              <a:rPr lang="en-US" b="1" dirty="0">
                <a:solidFill>
                  <a:srgbClr val="FF0000"/>
                </a:solidFill>
              </a:rPr>
              <a:t>strength</a:t>
            </a:r>
            <a:r>
              <a:rPr lang="en-US" b="1" dirty="0"/>
              <a:t> </a:t>
            </a:r>
            <a:r>
              <a:rPr lang="en-US" dirty="0"/>
              <a:t>of an earthquake.  It is related to </a:t>
            </a:r>
            <a:r>
              <a:rPr lang="en-US" b="1" dirty="0">
                <a:solidFill>
                  <a:srgbClr val="FF0000"/>
                </a:solidFill>
              </a:rPr>
              <a:t>energy</a:t>
            </a:r>
            <a:r>
              <a:rPr lang="en-US" b="1" dirty="0"/>
              <a:t> </a:t>
            </a:r>
            <a:r>
              <a:rPr lang="en-US" dirty="0"/>
              <a:t>released in the earthquake and is determined from measurements on </a:t>
            </a:r>
            <a:r>
              <a:rPr lang="en-US" b="1" dirty="0">
                <a:solidFill>
                  <a:srgbClr val="FF0000"/>
                </a:solidFill>
              </a:rPr>
              <a:t>seismographs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>
                <a:solidFill>
                  <a:srgbClr val="7030A0"/>
                </a:solidFill>
              </a:rPr>
              <a:t>Intensity</a:t>
            </a:r>
            <a:r>
              <a:rPr lang="en-US" dirty="0"/>
              <a:t> measures the </a:t>
            </a:r>
            <a:r>
              <a:rPr lang="en-US" b="1" dirty="0">
                <a:solidFill>
                  <a:srgbClr val="FF0000"/>
                </a:solidFill>
              </a:rPr>
              <a:t>strength of shaking </a:t>
            </a:r>
            <a:r>
              <a:rPr lang="en-US" dirty="0"/>
              <a:t>produced by the earthquake at a certain location. Intensity is determined from </a:t>
            </a:r>
            <a:r>
              <a:rPr lang="en-US" b="1" dirty="0">
                <a:solidFill>
                  <a:srgbClr val="FF0000"/>
                </a:solidFill>
              </a:rPr>
              <a:t>effects</a:t>
            </a:r>
            <a:r>
              <a:rPr lang="en-US" dirty="0"/>
              <a:t> on people, human structures, and the natural environment. </a:t>
            </a:r>
          </a:p>
        </p:txBody>
      </p:sp>
    </p:spTree>
    <p:extLst>
      <p:ext uri="{BB962C8B-B14F-4D97-AF65-F5344CB8AC3E}">
        <p14:creationId xmlns:p14="http://schemas.microsoft.com/office/powerpoint/2010/main" val="39244152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8229600" cy="2171700"/>
          </a:xfrm>
        </p:spPr>
        <p:txBody>
          <a:bodyPr/>
          <a:lstStyle/>
          <a:p>
            <a:r>
              <a:rPr lang="en-US" sz="2800" b="1" dirty="0"/>
              <a:t>EARTHQUAKES – Review sheet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352" y="2895600"/>
            <a:ext cx="6975296" cy="171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4712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EARTHQUAKES – Measuring Magnitude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3048000"/>
            <a:ext cx="7620000" cy="2895600"/>
          </a:xfrm>
          <a:solidFill>
            <a:schemeClr val="accent1">
              <a:lumMod val="20000"/>
              <a:lumOff val="80000"/>
            </a:schemeClr>
          </a:solidFill>
        </p:spPr>
        <p:txBody>
          <a:bodyPr numCol="2">
            <a:normAutofit fontScale="55000" lnSpcReduction="20000"/>
          </a:bodyPr>
          <a:lstStyle/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Richter</a:t>
            </a:r>
            <a:r>
              <a:rPr lang="en-US" b="1" dirty="0"/>
              <a:t> Scale:</a:t>
            </a:r>
          </a:p>
          <a:p>
            <a:r>
              <a:rPr lang="en-US" dirty="0"/>
              <a:t>Older system.</a:t>
            </a:r>
          </a:p>
          <a:p>
            <a:r>
              <a:rPr lang="en-US" dirty="0"/>
              <a:t>Used in 20</a:t>
            </a:r>
            <a:r>
              <a:rPr lang="en-US" baseline="30000" dirty="0"/>
              <a:t>th</a:t>
            </a:r>
            <a:r>
              <a:rPr lang="en-US" dirty="0"/>
              <a:t> century.</a:t>
            </a:r>
          </a:p>
          <a:p>
            <a:r>
              <a:rPr lang="en-US" dirty="0"/>
              <a:t>Based on ground motion.</a:t>
            </a:r>
          </a:p>
          <a:p>
            <a:pPr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Moment Magnitude </a:t>
            </a:r>
            <a:r>
              <a:rPr lang="en-US" b="1" dirty="0"/>
              <a:t>Scale</a:t>
            </a:r>
          </a:p>
          <a:p>
            <a:r>
              <a:rPr lang="en-US" dirty="0"/>
              <a:t>New system</a:t>
            </a:r>
          </a:p>
          <a:p>
            <a:r>
              <a:rPr lang="en-US" dirty="0"/>
              <a:t>More </a:t>
            </a:r>
            <a:r>
              <a:rPr lang="en-US" b="1" dirty="0">
                <a:solidFill>
                  <a:srgbClr val="FF0000"/>
                </a:solidFill>
              </a:rPr>
              <a:t>accurate</a:t>
            </a:r>
            <a:r>
              <a:rPr lang="en-US" dirty="0"/>
              <a:t> </a:t>
            </a:r>
          </a:p>
          <a:p>
            <a:r>
              <a:rPr lang="en-US" dirty="0"/>
              <a:t>Based on:</a:t>
            </a:r>
          </a:p>
          <a:p>
            <a:pPr lvl="1"/>
            <a:r>
              <a:rPr lang="en-US" dirty="0"/>
              <a:t>size of the area of the fault that moves.</a:t>
            </a:r>
          </a:p>
          <a:p>
            <a:pPr lvl="1"/>
            <a:r>
              <a:rPr lang="en-US" dirty="0"/>
              <a:t>average distance that the fault block moves.</a:t>
            </a:r>
          </a:p>
          <a:p>
            <a:pPr lvl="1"/>
            <a:r>
              <a:rPr lang="en-US" dirty="0"/>
              <a:t>rigidity of the rocks in the fault zone.</a:t>
            </a:r>
          </a:p>
          <a:p>
            <a:pPr marL="0" indent="0"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981200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1" dirty="0"/>
              <a:t>Magnitude:</a:t>
            </a:r>
            <a:endParaRPr lang="en-US" dirty="0"/>
          </a:p>
          <a:p>
            <a:r>
              <a:rPr lang="en-US" dirty="0"/>
              <a:t>Measures the </a:t>
            </a:r>
            <a:r>
              <a:rPr lang="en-US" b="1" dirty="0">
                <a:solidFill>
                  <a:srgbClr val="FF0000"/>
                </a:solidFill>
              </a:rPr>
              <a:t>strength</a:t>
            </a:r>
            <a:r>
              <a:rPr lang="en-US" b="1" dirty="0"/>
              <a:t> </a:t>
            </a:r>
            <a:r>
              <a:rPr lang="en-US" dirty="0"/>
              <a:t>of an earthquake.</a:t>
            </a:r>
          </a:p>
          <a:p>
            <a:r>
              <a:rPr lang="en-US" dirty="0"/>
              <a:t>Related to </a:t>
            </a:r>
            <a:r>
              <a:rPr lang="en-US" b="1" dirty="0">
                <a:solidFill>
                  <a:srgbClr val="FF0000"/>
                </a:solidFill>
              </a:rPr>
              <a:t>energy</a:t>
            </a:r>
            <a:r>
              <a:rPr lang="en-US" b="1" dirty="0"/>
              <a:t> </a:t>
            </a:r>
            <a:r>
              <a:rPr lang="en-US" dirty="0"/>
              <a:t>released in the earthquake.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640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EARTHQUAKES – Measuring Intensity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8229600" cy="1447800"/>
          </a:xfrm>
        </p:spPr>
        <p:txBody>
          <a:bodyPr/>
          <a:lstStyle/>
          <a:p>
            <a:pPr lvl="0">
              <a:buNone/>
            </a:pPr>
            <a:r>
              <a:rPr lang="en-US" sz="2400" b="1" dirty="0">
                <a:solidFill>
                  <a:srgbClr val="FF0000"/>
                </a:solidFill>
              </a:rPr>
              <a:t>Intensity</a:t>
            </a:r>
            <a:r>
              <a:rPr lang="en-US" sz="2400" b="1" dirty="0"/>
              <a:t>:  </a:t>
            </a:r>
            <a:r>
              <a:rPr lang="en-US" sz="2400" dirty="0"/>
              <a:t>the amount of </a:t>
            </a:r>
            <a:r>
              <a:rPr lang="en-US" sz="2400" b="1" dirty="0">
                <a:solidFill>
                  <a:srgbClr val="FF0000"/>
                </a:solidFill>
              </a:rPr>
              <a:t>damage</a:t>
            </a:r>
            <a:r>
              <a:rPr lang="en-US" sz="2400" dirty="0"/>
              <a:t> caused by an earthquake.  Depends on Magnitude, Distance from epicenter, Local geology, Infrastructure, Local geology</a:t>
            </a:r>
          </a:p>
          <a:p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752600" y="3352800"/>
            <a:ext cx="6400800" cy="2590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b="1" kern="0" dirty="0">
                <a:solidFill>
                  <a:srgbClr val="FF0000"/>
                </a:solidFill>
              </a:rPr>
              <a:t>Mercalli</a:t>
            </a:r>
            <a:r>
              <a:rPr lang="en-US" b="1" kern="0" dirty="0"/>
              <a:t> Scale: </a:t>
            </a:r>
          </a:p>
          <a:p>
            <a:pPr marL="514350" indent="-273050"/>
            <a:r>
              <a:rPr lang="en-US" kern="0" dirty="0"/>
              <a:t>Measurement system </a:t>
            </a:r>
          </a:p>
          <a:p>
            <a:pPr marL="514350" indent="-273050"/>
            <a:r>
              <a:rPr lang="en-US" kern="0" dirty="0"/>
              <a:t>Describes the </a:t>
            </a:r>
            <a:r>
              <a:rPr lang="en-US" b="1" kern="0" dirty="0">
                <a:solidFill>
                  <a:srgbClr val="FF0000"/>
                </a:solidFill>
              </a:rPr>
              <a:t>effects</a:t>
            </a:r>
            <a:r>
              <a:rPr lang="en-US" kern="0" dirty="0"/>
              <a:t> of the earthquake.</a:t>
            </a:r>
          </a:p>
          <a:p>
            <a:pPr marL="514350" indent="-273050"/>
            <a:r>
              <a:rPr lang="en-US" kern="0" dirty="0"/>
              <a:t>Expresses intensity in Roman numerals. </a:t>
            </a:r>
          </a:p>
        </p:txBody>
      </p:sp>
    </p:spTree>
    <p:extLst>
      <p:ext uri="{BB962C8B-B14F-4D97-AF65-F5344CB8AC3E}">
        <p14:creationId xmlns:p14="http://schemas.microsoft.com/office/powerpoint/2010/main" val="154269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8229600" cy="2171700"/>
          </a:xfrm>
        </p:spPr>
        <p:txBody>
          <a:bodyPr/>
          <a:lstStyle/>
          <a:p>
            <a:r>
              <a:rPr lang="en-US" sz="2800" b="1" dirty="0"/>
              <a:t>EARTHQUAKES – Review sheet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124200"/>
            <a:ext cx="83820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541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5400" b="1" dirty="0">
                <a:solidFill>
                  <a:schemeClr val="tx1"/>
                </a:solidFill>
              </a:rPr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b="1" dirty="0"/>
              <a:t>EARTHQUAKES – review sheet</a:t>
            </a:r>
          </a:p>
        </p:txBody>
      </p:sp>
      <p:pic>
        <p:nvPicPr>
          <p:cNvPr id="4" name="Picture 3" descr="http://dmca.gov.ms/wp-content/uploads/2009/11/mercalli-scale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209800"/>
            <a:ext cx="4064952" cy="44496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81826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EARTHQUAKES – Depth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200" y="2057400"/>
            <a:ext cx="8153400" cy="3949891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SHALLOW: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less than 70 km </a:t>
            </a:r>
            <a:r>
              <a:rPr lang="en-US" sz="2400" dirty="0"/>
              <a:t>of surface – more common; </a:t>
            </a:r>
            <a:r>
              <a:rPr lang="en-US" sz="2400" b="1" dirty="0">
                <a:solidFill>
                  <a:srgbClr val="FF0000"/>
                </a:solidFill>
              </a:rPr>
              <a:t>Most</a:t>
            </a:r>
            <a:r>
              <a:rPr lang="en-US" sz="2400" dirty="0"/>
              <a:t> damage; </a:t>
            </a:r>
            <a:r>
              <a:rPr lang="en-US" sz="2400" b="1" dirty="0">
                <a:solidFill>
                  <a:srgbClr val="FF0000"/>
                </a:solidFill>
              </a:rPr>
              <a:t>Closest</a:t>
            </a:r>
            <a:r>
              <a:rPr lang="en-US" sz="2400" dirty="0"/>
              <a:t> to the surface; Occur at </a:t>
            </a:r>
            <a:r>
              <a:rPr lang="en-US" sz="2400" b="1" dirty="0">
                <a:solidFill>
                  <a:srgbClr val="FF0000"/>
                </a:solidFill>
              </a:rPr>
              <a:t>all</a:t>
            </a:r>
            <a:r>
              <a:rPr lang="en-US" sz="2400" dirty="0"/>
              <a:t> boundaries.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INTERMEDIATE</a:t>
            </a:r>
            <a:r>
              <a:rPr lang="en-US" sz="2400" dirty="0">
                <a:solidFill>
                  <a:srgbClr val="7030A0"/>
                </a:solidFill>
              </a:rPr>
              <a:t>: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70 – 300 </a:t>
            </a:r>
            <a:r>
              <a:rPr lang="en-US" sz="2400" dirty="0"/>
              <a:t>km deep; Occur at </a:t>
            </a:r>
            <a:r>
              <a:rPr lang="en-US" sz="2400" b="1" dirty="0">
                <a:solidFill>
                  <a:srgbClr val="FF0000"/>
                </a:solidFill>
              </a:rPr>
              <a:t>convergent</a:t>
            </a:r>
            <a:r>
              <a:rPr lang="en-US" sz="2400" dirty="0"/>
              <a:t> boundaries.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DEEP: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Over 300 </a:t>
            </a:r>
            <a:r>
              <a:rPr lang="en-US" sz="2400" dirty="0"/>
              <a:t>km; usually at subduction zones (</a:t>
            </a:r>
            <a:r>
              <a:rPr lang="en-US" sz="2400" b="1" dirty="0">
                <a:solidFill>
                  <a:srgbClr val="FF0000"/>
                </a:solidFill>
              </a:rPr>
              <a:t>convergent</a:t>
            </a:r>
            <a:r>
              <a:rPr lang="en-US" sz="2400" dirty="0"/>
              <a:t> boundaries). 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970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EARTHQUAKES – Depth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799" y="2190750"/>
            <a:ext cx="7430401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5569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EARTHQUAKES – Epicenter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124075"/>
            <a:ext cx="7772400" cy="3733800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Energy</a:t>
            </a:r>
            <a:r>
              <a:rPr lang="en-US" dirty="0"/>
              <a:t> released (elastic potential) as fault blocks move.</a:t>
            </a:r>
          </a:p>
          <a:p>
            <a:pPr>
              <a:buNone/>
            </a:pPr>
            <a:r>
              <a:rPr lang="en-US" dirty="0"/>
              <a:t>Energy moves in </a:t>
            </a:r>
            <a:r>
              <a:rPr lang="en-US" b="1" dirty="0">
                <a:solidFill>
                  <a:srgbClr val="FF0000"/>
                </a:solidFill>
              </a:rPr>
              <a:t>vibrations</a:t>
            </a:r>
            <a:r>
              <a:rPr lang="en-US" dirty="0"/>
              <a:t> called seismic waves.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Body</a:t>
            </a:r>
            <a:r>
              <a:rPr lang="en-US" b="1" dirty="0"/>
              <a:t> waves:</a:t>
            </a:r>
          </a:p>
          <a:p>
            <a:r>
              <a:rPr lang="en-US" dirty="0"/>
              <a:t>P waves</a:t>
            </a:r>
          </a:p>
          <a:p>
            <a:pPr lvl="1"/>
            <a:r>
              <a:rPr lang="en-US" dirty="0"/>
              <a:t>Arrive </a:t>
            </a:r>
            <a:r>
              <a:rPr lang="en-US" b="1" dirty="0">
                <a:solidFill>
                  <a:srgbClr val="FF0000"/>
                </a:solidFill>
              </a:rPr>
              <a:t>first</a:t>
            </a:r>
            <a:r>
              <a:rPr lang="en-US" dirty="0"/>
              <a:t>; Compression waves</a:t>
            </a:r>
          </a:p>
          <a:p>
            <a:r>
              <a:rPr lang="en-US" dirty="0"/>
              <a:t>S waves</a:t>
            </a:r>
          </a:p>
          <a:p>
            <a:pPr lvl="1"/>
            <a:r>
              <a:rPr lang="en-US" dirty="0"/>
              <a:t>Arrive </a:t>
            </a:r>
            <a:r>
              <a:rPr lang="en-US" b="1" dirty="0">
                <a:solidFill>
                  <a:srgbClr val="FF0000"/>
                </a:solidFill>
              </a:rPr>
              <a:t>second</a:t>
            </a:r>
            <a:r>
              <a:rPr lang="en-US" dirty="0"/>
              <a:t>; Transverse waves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Surface</a:t>
            </a:r>
            <a:r>
              <a:rPr lang="en-US" b="1" dirty="0"/>
              <a:t> waves:</a:t>
            </a:r>
          </a:p>
          <a:p>
            <a:r>
              <a:rPr lang="en-US" dirty="0"/>
              <a:t>Most </a:t>
            </a:r>
            <a:r>
              <a:rPr lang="en-US" b="1" dirty="0">
                <a:solidFill>
                  <a:srgbClr val="FF0000"/>
                </a:solidFill>
              </a:rPr>
              <a:t>damaging; </a:t>
            </a:r>
            <a:r>
              <a:rPr lang="en-US" dirty="0"/>
              <a:t>Rayleigh and Love waves</a:t>
            </a:r>
          </a:p>
        </p:txBody>
      </p:sp>
    </p:spTree>
    <p:extLst>
      <p:ext uri="{BB962C8B-B14F-4D97-AF65-F5344CB8AC3E}">
        <p14:creationId xmlns:p14="http://schemas.microsoft.com/office/powerpoint/2010/main" val="20068181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EARTHQUAKES – Epicenter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133600"/>
            <a:ext cx="5267325" cy="374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8552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EARTHQUAKES – Epicenter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286000"/>
            <a:ext cx="7620000" cy="380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5920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EARTHQUAKES – Epicenter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2362200"/>
            <a:ext cx="7239000" cy="384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9541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5400" b="1" dirty="0">
                <a:solidFill>
                  <a:schemeClr val="tx1"/>
                </a:solidFill>
              </a:rPr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b="1" dirty="0"/>
              <a:t>EARTHQUAKES – review sheet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343150"/>
            <a:ext cx="7227888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4281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EARTHQUAKES – Hazards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944" y="2228850"/>
            <a:ext cx="6996112" cy="430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4275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EARTHQUAKES – HAZARDS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381000" y="2209800"/>
            <a:ext cx="8305800" cy="3581400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>
                <a:solidFill>
                  <a:srgbClr val="7030A0"/>
                </a:solidFill>
              </a:rPr>
              <a:t>TSUNAMI</a:t>
            </a:r>
          </a:p>
          <a:p>
            <a:r>
              <a:rPr lang="en-US" sz="2800" dirty="0"/>
              <a:t>Gigantic </a:t>
            </a:r>
            <a:r>
              <a:rPr lang="en-US" sz="2800" b="1" dirty="0">
                <a:solidFill>
                  <a:srgbClr val="FF0000"/>
                </a:solidFill>
              </a:rPr>
              <a:t>ocean</a:t>
            </a:r>
            <a:r>
              <a:rPr lang="en-US" sz="2800" dirty="0"/>
              <a:t> waves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Severe</a:t>
            </a:r>
            <a:r>
              <a:rPr lang="en-US" sz="2800" dirty="0"/>
              <a:t> ground shaking may cause tsunamis.</a:t>
            </a:r>
          </a:p>
          <a:p>
            <a:r>
              <a:rPr lang="en-US" sz="2800" dirty="0"/>
              <a:t>When the waves enter shallow water, they may </a:t>
            </a:r>
            <a:r>
              <a:rPr lang="en-US" sz="2800" b="1" dirty="0">
                <a:solidFill>
                  <a:srgbClr val="FF0000"/>
                </a:solidFill>
              </a:rPr>
              <a:t>rise</a:t>
            </a:r>
            <a:r>
              <a:rPr lang="en-US" sz="2800" dirty="0"/>
              <a:t> to several feet or, in rare cases, tens of feet, striking the coast with devastating force. </a:t>
            </a:r>
          </a:p>
          <a:p>
            <a:r>
              <a:rPr lang="en-US" sz="2800" dirty="0"/>
              <a:t>Formed after:</a:t>
            </a:r>
          </a:p>
          <a:p>
            <a:pPr lvl="1"/>
            <a:r>
              <a:rPr lang="en-US" sz="2400" dirty="0"/>
              <a:t>volcanic eruption</a:t>
            </a:r>
          </a:p>
          <a:p>
            <a:pPr lvl="1"/>
            <a:r>
              <a:rPr lang="en-US" sz="2400" dirty="0"/>
              <a:t>submarine earthquake</a:t>
            </a:r>
          </a:p>
          <a:p>
            <a:pPr lvl="1"/>
            <a:r>
              <a:rPr lang="en-US" sz="2400" dirty="0"/>
              <a:t>landslide</a:t>
            </a:r>
          </a:p>
        </p:txBody>
      </p:sp>
    </p:spTree>
    <p:extLst>
      <p:ext uri="{BB962C8B-B14F-4D97-AF65-F5344CB8AC3E}">
        <p14:creationId xmlns:p14="http://schemas.microsoft.com/office/powerpoint/2010/main" val="9731638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EARTHQUAKES – HAZARDS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838200" y="2514600"/>
            <a:ext cx="7772400" cy="2362200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>
                <a:solidFill>
                  <a:srgbClr val="7030A0"/>
                </a:solidFill>
              </a:rPr>
              <a:t>LANDSLIDE</a:t>
            </a:r>
          </a:p>
          <a:p>
            <a:r>
              <a:rPr lang="en-US" dirty="0"/>
              <a:t>Seismic waves </a:t>
            </a:r>
            <a:r>
              <a:rPr lang="en-US" b="1" dirty="0">
                <a:solidFill>
                  <a:srgbClr val="FF0000"/>
                </a:solidFill>
              </a:rPr>
              <a:t>destabilize</a:t>
            </a:r>
            <a:r>
              <a:rPr lang="en-US" dirty="0"/>
              <a:t> cliffs and steep slopes.</a:t>
            </a:r>
          </a:p>
          <a:p>
            <a:r>
              <a:rPr lang="en-US" dirty="0"/>
              <a:t>Can cause </a:t>
            </a:r>
            <a:r>
              <a:rPr lang="en-US" b="1" dirty="0">
                <a:solidFill>
                  <a:srgbClr val="FF0000"/>
                </a:solidFill>
              </a:rPr>
              <a:t>landslides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rockfalls</a:t>
            </a:r>
            <a:r>
              <a:rPr lang="en-US" dirty="0"/>
              <a:t>.</a:t>
            </a:r>
          </a:p>
          <a:p>
            <a:pPr>
              <a:buNone/>
            </a:pPr>
            <a:endParaRPr 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1100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5400" b="1" dirty="0">
                <a:solidFill>
                  <a:schemeClr val="tx1"/>
                </a:solidFill>
              </a:rPr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b="1" dirty="0"/>
              <a:t>EARTHQUAKES – review sheet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686050"/>
            <a:ext cx="6722689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7750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VOLCANOES - Define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133600"/>
            <a:ext cx="763905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0267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VOLCANOES – Where do they form?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362200"/>
            <a:ext cx="7529512" cy="427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7636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VOLCANOES – Where do they form?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7" y="2133600"/>
            <a:ext cx="7858125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0509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VOLCANOES – Where do they form?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2209800"/>
            <a:ext cx="5105400" cy="335476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2400" b="1" dirty="0"/>
              <a:t>Hot Spots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Areas of volcanism </a:t>
            </a:r>
            <a:r>
              <a:rPr lang="en-US" sz="2400" b="1" dirty="0">
                <a:solidFill>
                  <a:srgbClr val="FF0000"/>
                </a:solidFill>
              </a:rPr>
              <a:t>within</a:t>
            </a:r>
            <a:r>
              <a:rPr lang="en-US" sz="2400" dirty="0"/>
              <a:t> tectonic plates.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Mantle </a:t>
            </a:r>
            <a:r>
              <a:rPr lang="en-US" sz="2400" b="1" dirty="0">
                <a:solidFill>
                  <a:srgbClr val="FF0000"/>
                </a:solidFill>
              </a:rPr>
              <a:t>plumes</a:t>
            </a:r>
            <a:r>
              <a:rPr lang="en-US" sz="2400" dirty="0"/>
              <a:t> develop and hot spots form </a:t>
            </a:r>
            <a:r>
              <a:rPr lang="en-US" sz="2400" b="1" dirty="0">
                <a:solidFill>
                  <a:srgbClr val="FF0000"/>
                </a:solidFill>
              </a:rPr>
              <a:t>above</a:t>
            </a:r>
            <a:r>
              <a:rPr lang="en-US" sz="2400" dirty="0"/>
              <a:t> plumes.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Rock </a:t>
            </a:r>
            <a:r>
              <a:rPr lang="en-US" sz="2400" b="1" dirty="0">
                <a:solidFill>
                  <a:srgbClr val="FF0000"/>
                </a:solidFill>
              </a:rPr>
              <a:t>melts</a:t>
            </a:r>
            <a:r>
              <a:rPr lang="en-US" sz="2400" dirty="0"/>
              <a:t>, lava </a:t>
            </a:r>
            <a:r>
              <a:rPr lang="en-US" sz="2400" b="1" dirty="0">
                <a:solidFill>
                  <a:srgbClr val="FF0000"/>
                </a:solidFill>
              </a:rPr>
              <a:t>forms</a:t>
            </a:r>
            <a:r>
              <a:rPr lang="en-US" sz="2400" dirty="0"/>
              <a:t>.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Some not associated with plate boundaries.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74783" y="3291713"/>
            <a:ext cx="3469217" cy="153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4774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12954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VOLCANOES - Types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9600" y="1905000"/>
            <a:ext cx="624840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Composite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/>
              <a:t>Built with </a:t>
            </a:r>
            <a:r>
              <a:rPr lang="en-US" sz="2400" b="1" dirty="0">
                <a:solidFill>
                  <a:srgbClr val="FF0000"/>
                </a:solidFill>
              </a:rPr>
              <a:t>layers</a:t>
            </a:r>
            <a:r>
              <a:rPr lang="en-US" sz="2400" dirty="0"/>
              <a:t> of lava flows.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FF0000"/>
                </a:solidFill>
              </a:rPr>
              <a:t>Steep-sided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rgbClr val="FF0000"/>
                </a:solidFill>
              </a:rPr>
              <a:t>symmetrical</a:t>
            </a:r>
            <a:r>
              <a:rPr lang="en-US" sz="2400" dirty="0"/>
              <a:t> cones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FF0000"/>
                </a:solidFill>
              </a:rPr>
              <a:t>Alternates</a:t>
            </a:r>
            <a:r>
              <a:rPr lang="en-US" sz="2400" dirty="0"/>
              <a:t> eruptive explosions and quieter lava flows.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b="1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Cinder Cone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/>
              <a:t>From </a:t>
            </a:r>
            <a:r>
              <a:rPr lang="en-US" sz="2400" b="1" dirty="0">
                <a:solidFill>
                  <a:srgbClr val="FF0000"/>
                </a:solidFill>
              </a:rPr>
              <a:t>explosive</a:t>
            </a:r>
            <a:r>
              <a:rPr lang="en-US" sz="2400" dirty="0"/>
              <a:t> eruptions.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/>
              <a:t>Made of </a:t>
            </a:r>
            <a:r>
              <a:rPr lang="en-US" sz="2400" b="1" dirty="0">
                <a:solidFill>
                  <a:srgbClr val="FF0000"/>
                </a:solidFill>
              </a:rPr>
              <a:t>pyroclastic</a:t>
            </a:r>
            <a:r>
              <a:rPr lang="en-US" sz="2400" dirty="0"/>
              <a:t> materials.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FF0000"/>
                </a:solidFill>
              </a:rPr>
              <a:t>Steep</a:t>
            </a:r>
            <a:r>
              <a:rPr lang="en-US" sz="2400" dirty="0"/>
              <a:t> sides and a bowl-shaped crater.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/>
              <a:t>Most </a:t>
            </a:r>
            <a:r>
              <a:rPr lang="en-US" sz="2400" b="1" dirty="0">
                <a:solidFill>
                  <a:srgbClr val="FF0000"/>
                </a:solidFill>
              </a:rPr>
              <a:t>common</a:t>
            </a:r>
            <a:r>
              <a:rPr lang="en-US" sz="2400" dirty="0"/>
              <a:t> type of volcano.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2011204"/>
            <a:ext cx="2600325" cy="16859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799" y="3962400"/>
            <a:ext cx="2524125" cy="187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2690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VOLCANOES - Types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9600" y="2057400"/>
            <a:ext cx="4038600" cy="212365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Shield 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Built from </a:t>
            </a:r>
            <a:r>
              <a:rPr lang="en-US" sz="2400" b="1" dirty="0">
                <a:solidFill>
                  <a:srgbClr val="FF0000"/>
                </a:solidFill>
              </a:rPr>
              <a:t>fluid</a:t>
            </a:r>
            <a:r>
              <a:rPr lang="en-US" sz="2400" dirty="0"/>
              <a:t> lava flows.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Gently </a:t>
            </a:r>
            <a:r>
              <a:rPr lang="en-US" sz="2400" b="1" dirty="0">
                <a:solidFill>
                  <a:srgbClr val="FF0000"/>
                </a:solidFill>
              </a:rPr>
              <a:t>sloping</a:t>
            </a:r>
            <a:r>
              <a:rPr lang="en-US" sz="2400" dirty="0"/>
              <a:t> sides.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Broad</a:t>
            </a:r>
            <a:r>
              <a:rPr lang="en-US" sz="2400" dirty="0"/>
              <a:t> base.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4267200"/>
            <a:ext cx="6667500" cy="24479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2057400"/>
            <a:ext cx="3333750" cy="213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5323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5400" b="1" dirty="0">
                <a:solidFill>
                  <a:schemeClr val="tx1"/>
                </a:solidFill>
              </a:rPr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b="1" dirty="0"/>
              <a:t>VOLCANOES – review sheet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3" y="2590800"/>
            <a:ext cx="8929687" cy="161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327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VOLCANOES - Terminology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450" y="1981200"/>
            <a:ext cx="6515100" cy="479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6492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VOLCANOES - Terminology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780256" y="2057400"/>
            <a:ext cx="7583488" cy="468910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Vent</a:t>
            </a:r>
            <a:r>
              <a:rPr lang="en-US" sz="2800" b="1" dirty="0"/>
              <a:t> </a:t>
            </a:r>
            <a:r>
              <a:rPr lang="en-US" sz="2800" dirty="0"/>
              <a:t>– an opening in a volcano connecting the magma to the surface.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Side Vent </a:t>
            </a:r>
            <a:r>
              <a:rPr lang="en-US" sz="2800" dirty="0"/>
              <a:t>- magma reaching the surface through another opening.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Magma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Plume</a:t>
            </a:r>
            <a:r>
              <a:rPr lang="en-US" sz="2800" b="1" dirty="0"/>
              <a:t> or Chamber </a:t>
            </a:r>
            <a:r>
              <a:rPr lang="en-US" sz="2800" dirty="0"/>
              <a:t>- large underground pool of molten rock sitting underneath the Earth’s crust.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Crater</a:t>
            </a:r>
            <a:r>
              <a:rPr lang="en-US" sz="2800" b="1" dirty="0"/>
              <a:t> – </a:t>
            </a:r>
            <a:r>
              <a:rPr lang="en-US" sz="2800" dirty="0"/>
              <a:t>a bowl shaped area that forms around a volcano’s central opening.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Lava flow </a:t>
            </a:r>
            <a:r>
              <a:rPr lang="en-US" sz="2800" dirty="0"/>
              <a:t>– magma that flows onto Earth’s surfaces.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Conduit or </a:t>
            </a:r>
            <a:r>
              <a:rPr lang="en-US" sz="2800" dirty="0">
                <a:solidFill>
                  <a:schemeClr val="tx1"/>
                </a:solidFill>
              </a:rPr>
              <a:t>Pipe – the channel from the magma chamber </a:t>
            </a:r>
            <a:r>
              <a:rPr lang="en-US" sz="2800" dirty="0"/>
              <a:t>to the vent to bring the magma to the surface.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231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5400" b="1" dirty="0">
                <a:solidFill>
                  <a:schemeClr val="tx1"/>
                </a:solidFill>
              </a:rPr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b="1" dirty="0"/>
              <a:t>VOLCANOES – review sheet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08" y="2733675"/>
            <a:ext cx="8882383" cy="178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2787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VOLCANOES – Formation of Magma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57400"/>
            <a:ext cx="8239125" cy="444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1690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5400" b="1" dirty="0">
                <a:solidFill>
                  <a:schemeClr val="tx1"/>
                </a:solidFill>
              </a:rPr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b="1" dirty="0"/>
              <a:t>VOLCANOES – review sheet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667000"/>
            <a:ext cx="8534401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8626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VOLCANOES – Formation of Magma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497306" y="2130809"/>
            <a:ext cx="4103723" cy="2441191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800" b="1" dirty="0"/>
              <a:t>More viscous lavas:</a:t>
            </a:r>
          </a:p>
          <a:p>
            <a:pPr marL="228600" indent="-228600"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Higher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tx1"/>
                </a:solidFill>
              </a:rPr>
              <a:t>silica</a:t>
            </a:r>
            <a:r>
              <a:rPr lang="en-US" sz="2400" dirty="0"/>
              <a:t> content.</a:t>
            </a:r>
          </a:p>
          <a:p>
            <a:pPr marL="228600" indent="-228600">
              <a:spcBef>
                <a:spcPts val="0"/>
              </a:spcBef>
            </a:pPr>
            <a:r>
              <a:rPr lang="en-US" sz="2400" dirty="0"/>
              <a:t> More </a:t>
            </a:r>
            <a:r>
              <a:rPr lang="en-US" sz="2400" b="1" dirty="0">
                <a:solidFill>
                  <a:srgbClr val="FF0000"/>
                </a:solidFill>
              </a:rPr>
              <a:t>explosive</a:t>
            </a:r>
            <a:r>
              <a:rPr lang="en-US" sz="2400" dirty="0"/>
              <a:t> eruptions.</a:t>
            </a:r>
          </a:p>
          <a:p>
            <a:pPr marL="228600" indent="-228600">
              <a:spcBef>
                <a:spcPts val="0"/>
              </a:spcBef>
            </a:pPr>
            <a:r>
              <a:rPr lang="en-US" sz="2400" dirty="0"/>
              <a:t> Flow </a:t>
            </a:r>
            <a:r>
              <a:rPr lang="en-US" sz="2400" b="1" dirty="0">
                <a:solidFill>
                  <a:srgbClr val="FF0000"/>
                </a:solidFill>
              </a:rPr>
              <a:t>slower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rgbClr val="FF0000"/>
                </a:solidFill>
              </a:rPr>
              <a:t>thicker.</a:t>
            </a:r>
          </a:p>
          <a:p>
            <a:pPr marL="228600" indent="-228600">
              <a:spcBef>
                <a:spcPts val="0"/>
              </a:spcBef>
            </a:pPr>
            <a:r>
              <a:rPr lang="en-US" sz="2400" dirty="0"/>
              <a:t> A’a lava</a:t>
            </a:r>
          </a:p>
          <a:p>
            <a:pPr marL="228600" indent="-228600">
              <a:spcBef>
                <a:spcPts val="0"/>
              </a:spcBef>
            </a:pPr>
            <a:r>
              <a:rPr lang="en-US" sz="2400" dirty="0"/>
              <a:t> Felsic composition</a:t>
            </a:r>
          </a:p>
          <a:p>
            <a:pPr marL="0" indent="0">
              <a:spcBef>
                <a:spcPts val="0"/>
              </a:spcBef>
              <a:buNone/>
            </a:pPr>
            <a:endParaRPr lang="en-US" sz="2800" dirty="0"/>
          </a:p>
          <a:p>
            <a:pPr>
              <a:spcBef>
                <a:spcPts val="0"/>
              </a:spcBef>
              <a:buNone/>
            </a:pP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717335" y="2130809"/>
            <a:ext cx="4198065" cy="244119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</a:pPr>
            <a:r>
              <a:rPr lang="en-US" sz="2800" b="1" kern="0" dirty="0"/>
              <a:t>Less viscous lavas:</a:t>
            </a:r>
          </a:p>
          <a:p>
            <a:pPr marL="228600" indent="-228600">
              <a:spcBef>
                <a:spcPts val="0"/>
              </a:spcBef>
            </a:pPr>
            <a:r>
              <a:rPr lang="en-US" sz="2400" b="1" kern="0" dirty="0"/>
              <a:t> </a:t>
            </a:r>
            <a:r>
              <a:rPr lang="en-US" sz="2400" b="1" kern="0" dirty="0">
                <a:solidFill>
                  <a:srgbClr val="FF0000"/>
                </a:solidFill>
              </a:rPr>
              <a:t>Low</a:t>
            </a:r>
            <a:r>
              <a:rPr lang="en-US" sz="2400" kern="0" dirty="0"/>
              <a:t> silica content.</a:t>
            </a:r>
          </a:p>
          <a:p>
            <a:pPr marL="228600" indent="-228600">
              <a:spcBef>
                <a:spcPts val="0"/>
              </a:spcBef>
            </a:pPr>
            <a:r>
              <a:rPr lang="en-US" sz="2400" kern="0" dirty="0"/>
              <a:t> Lava tends to </a:t>
            </a:r>
            <a:r>
              <a:rPr lang="en-US" sz="2400" b="1" kern="0" dirty="0">
                <a:solidFill>
                  <a:srgbClr val="FF0000"/>
                </a:solidFill>
              </a:rPr>
              <a:t>ooze</a:t>
            </a:r>
            <a:r>
              <a:rPr lang="en-US" sz="2400" kern="0" dirty="0"/>
              <a:t> out.</a:t>
            </a:r>
          </a:p>
          <a:p>
            <a:pPr marL="228600" indent="-228600">
              <a:spcBef>
                <a:spcPts val="0"/>
              </a:spcBef>
            </a:pPr>
            <a:r>
              <a:rPr lang="en-US" sz="2400" kern="0" dirty="0"/>
              <a:t> Flow </a:t>
            </a:r>
            <a:r>
              <a:rPr lang="en-US" sz="2400" b="1" kern="0" dirty="0">
                <a:solidFill>
                  <a:srgbClr val="FF0000"/>
                </a:solidFill>
              </a:rPr>
              <a:t>faster</a:t>
            </a:r>
            <a:r>
              <a:rPr lang="en-US" sz="2400" kern="0" dirty="0"/>
              <a:t> and </a:t>
            </a:r>
            <a:r>
              <a:rPr lang="en-US" sz="2400" b="1" kern="0" dirty="0">
                <a:solidFill>
                  <a:srgbClr val="FF0000"/>
                </a:solidFill>
              </a:rPr>
              <a:t>thinner.</a:t>
            </a:r>
          </a:p>
          <a:p>
            <a:pPr marL="228600" indent="-228600">
              <a:spcBef>
                <a:spcPts val="0"/>
              </a:spcBef>
            </a:pPr>
            <a:r>
              <a:rPr lang="en-US" sz="2400" kern="0" dirty="0"/>
              <a:t> Pahoehoe lava</a:t>
            </a:r>
          </a:p>
          <a:p>
            <a:pPr marL="228600" indent="-228600">
              <a:spcBef>
                <a:spcPts val="0"/>
              </a:spcBef>
            </a:pPr>
            <a:r>
              <a:rPr lang="en-US" sz="2400" kern="0" dirty="0"/>
              <a:t> Mafic composition</a:t>
            </a:r>
          </a:p>
          <a:p>
            <a:pPr marL="0" indent="0">
              <a:spcBef>
                <a:spcPts val="0"/>
              </a:spcBef>
              <a:buFontTx/>
              <a:buNone/>
            </a:pPr>
            <a:endParaRPr lang="en-US" sz="2800" kern="0" dirty="0"/>
          </a:p>
          <a:p>
            <a:pPr>
              <a:spcBef>
                <a:spcPts val="0"/>
              </a:spcBef>
              <a:buFontTx/>
              <a:buNone/>
            </a:pPr>
            <a:endParaRPr lang="en-US" kern="0" dirty="0"/>
          </a:p>
          <a:p>
            <a:pPr>
              <a:spcBef>
                <a:spcPts val="0"/>
              </a:spcBef>
            </a:pPr>
            <a:endParaRPr lang="en-US" kern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4789164"/>
            <a:ext cx="3033426" cy="18859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4781933"/>
            <a:ext cx="2229912" cy="1893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15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VOLCANOES – Formation of Magma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2209800"/>
            <a:ext cx="8001000" cy="9079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>
                <a:solidFill>
                  <a:srgbClr val="7030A0"/>
                </a:solidFill>
              </a:rPr>
              <a:t>Volcanic Gases: </a:t>
            </a:r>
          </a:p>
          <a:p>
            <a:pPr>
              <a:spcBef>
                <a:spcPts val="600"/>
              </a:spcBef>
            </a:pPr>
            <a:r>
              <a:rPr lang="en-US" sz="2400" b="1" dirty="0">
                <a:solidFill>
                  <a:srgbClr val="FF0000"/>
                </a:solidFill>
              </a:rPr>
              <a:t>Water</a:t>
            </a:r>
            <a:r>
              <a:rPr lang="en-US" sz="2400" dirty="0"/>
              <a:t> vapor and </a:t>
            </a:r>
            <a:r>
              <a:rPr lang="en-US" sz="2400" b="1" dirty="0">
                <a:solidFill>
                  <a:srgbClr val="FF0000"/>
                </a:solidFill>
              </a:rPr>
              <a:t>Carbon Dioxide </a:t>
            </a:r>
            <a:r>
              <a:rPr lang="en-US" sz="2400" dirty="0"/>
              <a:t>are the most common.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3276600"/>
            <a:ext cx="5815012" cy="288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9291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5400" b="1" dirty="0">
                <a:solidFill>
                  <a:schemeClr val="tx1"/>
                </a:solidFill>
              </a:rPr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b="1" dirty="0"/>
              <a:t>VOLCANOES – review sheet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708" y="2638425"/>
            <a:ext cx="6946583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82926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VOLCANOES – Rocks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2" descr="http://00.edu-cdn.com/files/512001_513000/512569/fire-rocks-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790700"/>
            <a:ext cx="4008372" cy="2895600"/>
          </a:xfrm>
          <a:prstGeom prst="rect">
            <a:avLst/>
          </a:prstGeom>
          <a:noFill/>
        </p:spPr>
      </p:pic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981200"/>
            <a:ext cx="4117848" cy="31242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Small</a:t>
            </a:r>
            <a:r>
              <a:rPr lang="en-US" sz="2800" dirty="0"/>
              <a:t> crystals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Quickly</a:t>
            </a:r>
            <a:r>
              <a:rPr lang="en-US" dirty="0"/>
              <a:t> cools.</a:t>
            </a:r>
          </a:p>
          <a:p>
            <a:pPr lvl="1"/>
            <a:r>
              <a:rPr lang="en-US" dirty="0"/>
              <a:t>Usually </a:t>
            </a:r>
            <a:r>
              <a:rPr lang="en-US" b="1" dirty="0">
                <a:solidFill>
                  <a:srgbClr val="FF0000"/>
                </a:solidFill>
              </a:rPr>
              <a:t>extrusive.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Large</a:t>
            </a:r>
            <a:r>
              <a:rPr lang="en-US" sz="2800" dirty="0"/>
              <a:t> Crystals</a:t>
            </a:r>
          </a:p>
          <a:p>
            <a:pPr lvl="1"/>
            <a:r>
              <a:rPr lang="en-US" dirty="0"/>
              <a:t>Cools </a:t>
            </a:r>
            <a:r>
              <a:rPr lang="en-US" b="1" dirty="0">
                <a:solidFill>
                  <a:srgbClr val="FF0000"/>
                </a:solidFill>
              </a:rPr>
              <a:t>slowly.</a:t>
            </a:r>
          </a:p>
          <a:p>
            <a:pPr lvl="1"/>
            <a:r>
              <a:rPr lang="en-US" dirty="0"/>
              <a:t>Usually </a:t>
            </a:r>
            <a:r>
              <a:rPr lang="en-US" b="1" dirty="0">
                <a:solidFill>
                  <a:srgbClr val="FF0000"/>
                </a:solidFill>
              </a:rPr>
              <a:t>intrusive.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5124450"/>
            <a:ext cx="2066925" cy="1600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799" y="5105400"/>
            <a:ext cx="1933575" cy="1623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0602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VOLCANOES – Rocks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3425" y="1381125"/>
            <a:ext cx="4317023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533400" y="2076360"/>
            <a:ext cx="383637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Mafic</a:t>
            </a:r>
            <a:r>
              <a:rPr lang="en-US" dirty="0"/>
              <a:t> 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High amounts of iron (Fe) and magnesium (Mg).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High melting point.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Intermediate</a:t>
            </a:r>
            <a:r>
              <a:rPr lang="en-US" dirty="0"/>
              <a:t> 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Mixed Composition.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Unusual process of formation.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Felsic</a:t>
            </a:r>
            <a:endParaRPr lang="en-US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High amounts of silicon (Si), sodium (Na), aluminum (Al), and potassium, (K).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Low melting point.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4833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"/>
            <a:ext cx="82296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6725" y="11811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VOLCANOES – Rocks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600075" y="1752600"/>
            <a:ext cx="8077200" cy="3048000"/>
          </a:xfrm>
        </p:spPr>
        <p:txBody>
          <a:bodyPr>
            <a:normAutofit fontScale="92500" lnSpcReduction="10000"/>
          </a:bodyPr>
          <a:lstStyle/>
          <a:p>
            <a:r>
              <a:rPr lang="en-US" sz="3000" b="1" dirty="0"/>
              <a:t>Mafic:  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Scoria</a:t>
            </a:r>
            <a:r>
              <a:rPr lang="en-US" sz="2400" b="1" dirty="0"/>
              <a:t> </a:t>
            </a:r>
            <a:r>
              <a:rPr lang="en-US" sz="2400" dirty="0"/>
              <a:t>– darker color, </a:t>
            </a:r>
            <a:r>
              <a:rPr lang="en-US" sz="2400" u="sng" dirty="0"/>
              <a:t>gassy</a:t>
            </a:r>
            <a:r>
              <a:rPr lang="en-US" sz="2400" dirty="0"/>
              <a:t> with lots of air bubbles – cooler formation temperature – cools quickly</a:t>
            </a:r>
          </a:p>
          <a:p>
            <a:r>
              <a:rPr lang="en-US" sz="3000" b="1" dirty="0"/>
              <a:t>Felsic: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Pumice</a:t>
            </a:r>
            <a:r>
              <a:rPr lang="en-US" sz="2400" b="1" dirty="0"/>
              <a:t> </a:t>
            </a:r>
            <a:r>
              <a:rPr lang="en-US" sz="2400" dirty="0"/>
              <a:t>– light, </a:t>
            </a:r>
            <a:r>
              <a:rPr lang="en-US" sz="2400" u="sng" dirty="0"/>
              <a:t>gassy</a:t>
            </a:r>
            <a:r>
              <a:rPr lang="en-US" sz="2400" dirty="0"/>
              <a:t> with lots of air bubbles – cooler formation temperature – cools quickly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Obsidian</a:t>
            </a:r>
            <a:r>
              <a:rPr lang="en-US" sz="2400" dirty="0"/>
              <a:t> – dark, </a:t>
            </a:r>
            <a:r>
              <a:rPr lang="en-US" sz="2400" u="sng" dirty="0"/>
              <a:t>no gas bubbles </a:t>
            </a:r>
            <a:r>
              <a:rPr lang="en-US" sz="2400" dirty="0"/>
              <a:t>– hotter formation temperature – cools slowly</a:t>
            </a:r>
          </a:p>
          <a:p>
            <a:endParaRPr lang="en-US" dirty="0"/>
          </a:p>
        </p:txBody>
      </p:sp>
      <p:pic>
        <p:nvPicPr>
          <p:cNvPr id="6" name="Picture 1" descr="image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4800600"/>
            <a:ext cx="4724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98604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VOLCANOES – Rocks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3557255"/>
              </p:ext>
            </p:extLst>
          </p:nvPr>
        </p:nvGraphicFramePr>
        <p:xfrm>
          <a:off x="546815" y="1981200"/>
          <a:ext cx="8159035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Bitmap Image" r:id="rId3" imgW="5819048" imgH="3266667" progId="PBrush">
                  <p:embed/>
                </p:oleObj>
              </mc:Choice>
              <mc:Fallback>
                <p:oleObj name="Bitmap Image" r:id="rId3" imgW="5819048" imgH="3266667" progId="PBrush">
                  <p:embed/>
                  <p:pic>
                    <p:nvPicPr>
                      <p:cNvPr id="125953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815" y="1981200"/>
                        <a:ext cx="8159035" cy="457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34970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VOLCANOES – Rocks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612" y="2228850"/>
            <a:ext cx="6962775" cy="434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9704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5400" b="1" dirty="0">
                <a:solidFill>
                  <a:schemeClr val="tx1"/>
                </a:solidFill>
              </a:rPr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b="1" dirty="0"/>
              <a:t>VOLCANOES – review sheet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012" y="2686050"/>
            <a:ext cx="6657975" cy="307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8583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5400" b="1" dirty="0">
                <a:solidFill>
                  <a:schemeClr val="tx1"/>
                </a:solidFill>
              </a:rPr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b="1" dirty="0"/>
              <a:t>VOLCANOES – review sheet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86050"/>
            <a:ext cx="8029983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1761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19100" y="1905000"/>
            <a:ext cx="8229600" cy="1371600"/>
          </a:xfrm>
        </p:spPr>
        <p:txBody>
          <a:bodyPr/>
          <a:lstStyle/>
          <a:p>
            <a:pPr lvl="0"/>
            <a:r>
              <a:rPr lang="en-US" sz="2800" dirty="0"/>
              <a:t>Test is 40 multiple choice questions – you will be bubbling in an answer sheet just like before.</a:t>
            </a:r>
          </a:p>
          <a:p>
            <a:pPr lvl="0"/>
            <a:r>
              <a:rPr lang="en-US" sz="2800" dirty="0"/>
              <a:t>There is some extra credit on the back.</a:t>
            </a:r>
          </a:p>
          <a:p>
            <a:pPr lvl="0"/>
            <a:r>
              <a:rPr lang="en-US" sz="2800" dirty="0">
                <a:hlinkClick r:id="rId2"/>
              </a:rPr>
              <a:t>QUIZLET test review: </a:t>
            </a:r>
            <a:endParaRPr lang="en-US" sz="2800" dirty="0"/>
          </a:p>
          <a:p>
            <a:pPr marL="0" lvl="0" indent="0">
              <a:buNone/>
            </a:pPr>
            <a:r>
              <a:rPr lang="en-US" sz="2800" dirty="0"/>
              <a:t>	</a:t>
            </a:r>
            <a:r>
              <a:rPr lang="en-US" dirty="0"/>
              <a:t>https://quizlet.com/_2nbqb4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153172573"/>
      </p:ext>
    </p:extLst>
  </p:cSld>
  <p:clrMapOvr>
    <a:masterClrMapping/>
  </p:clrMapOvr>
</p:sld>
</file>

<file path=ppt/theme/theme1.xml><?xml version="1.0" encoding="utf-8"?>
<a:theme xmlns:a="http://schemas.openxmlformats.org/drawingml/2006/main" name="Mountain Top">
  <a:themeElements>
    <a:clrScheme name="Mountain Top 9">
      <a:dk1>
        <a:srgbClr val="000000"/>
      </a:dk1>
      <a:lt1>
        <a:srgbClr val="FFFFFF"/>
      </a:lt1>
      <a:dk2>
        <a:srgbClr val="FFFFAF"/>
      </a:dk2>
      <a:lt2>
        <a:srgbClr val="676597"/>
      </a:lt2>
      <a:accent1>
        <a:srgbClr val="66CCFF"/>
      </a:accent1>
      <a:accent2>
        <a:srgbClr val="CCECFF"/>
      </a:accent2>
      <a:accent3>
        <a:srgbClr val="FFFFFF"/>
      </a:accent3>
      <a:accent4>
        <a:srgbClr val="000000"/>
      </a:accent4>
      <a:accent5>
        <a:srgbClr val="B8E2FF"/>
      </a:accent5>
      <a:accent6>
        <a:srgbClr val="B9D6E7"/>
      </a:accent6>
      <a:hlink>
        <a:srgbClr val="6600CC"/>
      </a:hlink>
      <a:folHlink>
        <a:srgbClr val="008080"/>
      </a:folHlink>
    </a:clrScheme>
    <a:fontScheme name="Mountain To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2589</TotalTime>
  <Words>1334</Words>
  <Application>Microsoft Office PowerPoint</Application>
  <PresentationFormat>On-screen Show (4:3)</PresentationFormat>
  <Paragraphs>292</Paragraphs>
  <Slides>58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2" baseType="lpstr">
      <vt:lpstr>Arial</vt:lpstr>
      <vt:lpstr>Wingdings</vt:lpstr>
      <vt:lpstr>Mountain Top</vt:lpstr>
      <vt:lpstr>Bitmap Image</vt:lpstr>
      <vt:lpstr>TEST 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PowerPoint Presentation</vt:lpstr>
      <vt:lpstr>PowerPoint Presentation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</vt:vector>
  </TitlesOfParts>
  <Company>Forsyth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Geologic Time</dc:title>
  <dc:creator>fcss</dc:creator>
  <cp:lastModifiedBy>Nancy</cp:lastModifiedBy>
  <cp:revision>133</cp:revision>
  <dcterms:created xsi:type="dcterms:W3CDTF">2006-01-18T21:55:01Z</dcterms:created>
  <dcterms:modified xsi:type="dcterms:W3CDTF">2016-10-16T03:17:02Z</dcterms:modified>
</cp:coreProperties>
</file>