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handoutMasterIdLst>
    <p:handoutMasterId r:id="rId39"/>
  </p:handoutMasterIdLst>
  <p:sldIdLst>
    <p:sldId id="283" r:id="rId2"/>
    <p:sldId id="288" r:id="rId3"/>
    <p:sldId id="297" r:id="rId4"/>
    <p:sldId id="298" r:id="rId5"/>
    <p:sldId id="261" r:id="rId6"/>
    <p:sldId id="301" r:id="rId7"/>
    <p:sldId id="302" r:id="rId8"/>
    <p:sldId id="303" r:id="rId9"/>
    <p:sldId id="305" r:id="rId10"/>
    <p:sldId id="304" r:id="rId11"/>
    <p:sldId id="299" r:id="rId12"/>
    <p:sldId id="309" r:id="rId13"/>
    <p:sldId id="321" r:id="rId14"/>
    <p:sldId id="306" r:id="rId15"/>
    <p:sldId id="310" r:id="rId16"/>
    <p:sldId id="307" r:id="rId17"/>
    <p:sldId id="313" r:id="rId18"/>
    <p:sldId id="311" r:id="rId19"/>
    <p:sldId id="308" r:id="rId20"/>
    <p:sldId id="312" r:id="rId21"/>
    <p:sldId id="300" r:id="rId22"/>
    <p:sldId id="314" r:id="rId23"/>
    <p:sldId id="315" r:id="rId24"/>
    <p:sldId id="318" r:id="rId25"/>
    <p:sldId id="319" r:id="rId26"/>
    <p:sldId id="316" r:id="rId27"/>
    <p:sldId id="320" r:id="rId28"/>
    <p:sldId id="317" r:id="rId29"/>
    <p:sldId id="322" r:id="rId30"/>
    <p:sldId id="323" r:id="rId31"/>
    <p:sldId id="324" r:id="rId32"/>
    <p:sldId id="325" r:id="rId33"/>
    <p:sldId id="328" r:id="rId34"/>
    <p:sldId id="326" r:id="rId35"/>
    <p:sldId id="329" r:id="rId36"/>
    <p:sldId id="327" r:id="rId37"/>
    <p:sldId id="330" r:id="rId38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EBB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0" autoAdjust="0"/>
    <p:restoredTop sz="94660" autoAdjust="0"/>
  </p:normalViewPr>
  <p:slideViewPr>
    <p:cSldViewPr>
      <p:cViewPr varScale="1">
        <p:scale>
          <a:sx n="101" d="100"/>
          <a:sy n="101" d="100"/>
        </p:scale>
        <p:origin x="121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8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3C8D369-1ED1-436F-810F-CD941CDBCB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7547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2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1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7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8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6646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647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1F084-F881-4F88-AA82-61ED2DB072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5ED14-5C44-4FC2-A470-992A1ACDD9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B5DC7-7C17-43C2-8327-A6978F76E7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712149-4A52-4069-867A-FDA58BDB26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22C6E5-4333-4E72-9156-1651BBE2F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C0B26-8986-4702-A3DA-90C7005299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1DF84-B591-4188-A0A2-97F3519A43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92D93E-0051-4A30-9C2F-4652658266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02C5A-5759-4AF7-82FD-F469C50503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5DFAC0-93F6-4B39-9898-28D30895BC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376E2-EC0F-4F4E-B259-73E1375F51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915BC2-B287-4F1B-B4DC-D0C58F43AF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D662A9-F758-4002-9F59-052B951BAE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F42E1E-135E-43D9-9B98-ABCFDB1A4B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B74A2-4DFE-492E-ADD7-304F174477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5603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04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5605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1028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25607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42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25609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610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611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612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613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25614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029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25616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17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18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19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20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21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5622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1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624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25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26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130FCD0B-D781-4EFD-B61D-D3C6A87912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quizlet.com/_2jxrc5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solidFill>
                  <a:schemeClr val="tx1"/>
                </a:solidFill>
              </a:rPr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 up review sheet.</a:t>
            </a:r>
          </a:p>
        </p:txBody>
      </p:sp>
    </p:spTree>
    <p:extLst>
      <p:ext uri="{BB962C8B-B14F-4D97-AF65-F5344CB8AC3E}">
        <p14:creationId xmlns:p14="http://schemas.microsoft.com/office/powerpoint/2010/main" val="1957022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71500"/>
            <a:ext cx="8534400" cy="1143000"/>
          </a:xfrm>
        </p:spPr>
        <p:txBody>
          <a:bodyPr/>
          <a:lstStyle/>
          <a:p>
            <a:pPr algn="l"/>
            <a:r>
              <a:rPr lang="en-US" sz="5400" b="1" dirty="0">
                <a:solidFill>
                  <a:schemeClr val="tx1"/>
                </a:solidFill>
              </a:rPr>
              <a:t>REVIEW VOCABULARY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1981200"/>
            <a:ext cx="7933765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617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71500"/>
            <a:ext cx="8534400" cy="1143000"/>
          </a:xfrm>
        </p:spPr>
        <p:txBody>
          <a:bodyPr/>
          <a:lstStyle/>
          <a:p>
            <a:pPr algn="l"/>
            <a:r>
              <a:rPr lang="en-US" sz="5400" b="1" dirty="0">
                <a:solidFill>
                  <a:schemeClr val="tx1"/>
                </a:solidFill>
              </a:rPr>
              <a:t>REVIEW VOCABULARY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981200"/>
            <a:ext cx="6391275" cy="461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962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71500"/>
            <a:ext cx="8534400" cy="1143000"/>
          </a:xfrm>
        </p:spPr>
        <p:txBody>
          <a:bodyPr/>
          <a:lstStyle/>
          <a:p>
            <a:pPr algn="l"/>
            <a:r>
              <a:rPr lang="en-US" sz="5400" b="1" dirty="0">
                <a:solidFill>
                  <a:schemeClr val="tx1"/>
                </a:solidFill>
              </a:rPr>
              <a:t>REVIEW VOCABULARY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133600"/>
            <a:ext cx="7079472" cy="33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280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4648200"/>
          </a:xfrm>
        </p:spPr>
        <p:txBody>
          <a:bodyPr/>
          <a:lstStyle/>
          <a:p>
            <a:r>
              <a:rPr lang="en-US" sz="2400" b="1" dirty="0"/>
              <a:t>Rock Cycle (Identify the transformations and major reservoirs that make up the rock cycle)</a:t>
            </a:r>
            <a:endParaRPr lang="en-US" sz="2400" dirty="0"/>
          </a:p>
          <a:p>
            <a:pPr marL="0" lvl="0" indent="0">
              <a:buNone/>
            </a:pPr>
            <a:r>
              <a:rPr lang="en-US" sz="2800" b="1" dirty="0"/>
              <a:t>Igneous Rock</a:t>
            </a:r>
            <a:endParaRPr lang="en-US" sz="2800" dirty="0"/>
          </a:p>
          <a:p>
            <a:pPr lvl="1"/>
            <a:r>
              <a:rPr lang="en-US" dirty="0"/>
              <a:t>Formed by the cooling and hardening of </a:t>
            </a:r>
            <a:r>
              <a:rPr lang="en-US" b="1" dirty="0">
                <a:solidFill>
                  <a:srgbClr val="FF0000"/>
                </a:solidFill>
              </a:rPr>
              <a:t>magma</a:t>
            </a:r>
            <a:r>
              <a:rPr lang="en-US" dirty="0"/>
              <a:t> or any type of rock</a:t>
            </a:r>
          </a:p>
          <a:p>
            <a:pPr lvl="1"/>
            <a:r>
              <a:rPr lang="en-US" i="1" dirty="0"/>
              <a:t>Extrusive </a:t>
            </a:r>
            <a:r>
              <a:rPr lang="en-US" dirty="0"/>
              <a:t>– formed </a:t>
            </a:r>
            <a:r>
              <a:rPr lang="en-US" b="1" dirty="0">
                <a:solidFill>
                  <a:srgbClr val="FF0000"/>
                </a:solidFill>
              </a:rPr>
              <a:t>above</a:t>
            </a:r>
            <a:r>
              <a:rPr lang="en-US" dirty="0"/>
              <a:t> ground</a:t>
            </a:r>
          </a:p>
          <a:p>
            <a:pPr lvl="1"/>
            <a:r>
              <a:rPr lang="en-US" i="1" dirty="0"/>
              <a:t>Intrusive</a:t>
            </a:r>
            <a:r>
              <a:rPr lang="en-US" dirty="0"/>
              <a:t> – formed </a:t>
            </a:r>
            <a:r>
              <a:rPr lang="en-US" b="1" dirty="0">
                <a:solidFill>
                  <a:srgbClr val="FF0000"/>
                </a:solidFill>
              </a:rPr>
              <a:t>below</a:t>
            </a:r>
            <a:r>
              <a:rPr lang="en-US" dirty="0"/>
              <a:t> ground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4648200"/>
          </a:xfrm>
        </p:spPr>
        <p:txBody>
          <a:bodyPr/>
          <a:lstStyle/>
          <a:p>
            <a:r>
              <a:rPr lang="en-US" sz="2400" b="1" dirty="0"/>
              <a:t>Rock Cycle (Identify the transformations and major reservoirs that make up the rock cycle)</a:t>
            </a:r>
            <a:endParaRPr lang="en-US" sz="2400" dirty="0"/>
          </a:p>
          <a:p>
            <a:pPr marL="0" lvl="0" indent="0">
              <a:buNone/>
            </a:pPr>
            <a:r>
              <a:rPr lang="en-US" sz="2800" b="1" dirty="0"/>
              <a:t>Sedimentary Rock	</a:t>
            </a:r>
            <a:endParaRPr lang="en-US" sz="2800" dirty="0"/>
          </a:p>
          <a:p>
            <a:pPr lvl="1"/>
            <a:r>
              <a:rPr lang="en-US" dirty="0"/>
              <a:t>Occurs when rock is weathered, eroded, </a:t>
            </a:r>
            <a:r>
              <a:rPr lang="en-US" b="1" dirty="0">
                <a:solidFill>
                  <a:srgbClr val="FF0000"/>
                </a:solidFill>
              </a:rPr>
              <a:t>transported</a:t>
            </a:r>
            <a:r>
              <a:rPr lang="en-US" dirty="0"/>
              <a:t> and cementation occurs.</a:t>
            </a:r>
          </a:p>
          <a:p>
            <a:pPr lvl="1"/>
            <a:r>
              <a:rPr lang="en-US" dirty="0"/>
              <a:t>Formed when sediment is deposited and becomes tightly </a:t>
            </a:r>
            <a:r>
              <a:rPr lang="en-US" b="1" dirty="0">
                <a:solidFill>
                  <a:srgbClr val="FF0000"/>
                </a:solidFill>
              </a:rPr>
              <a:t>compacted.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Fossils</a:t>
            </a:r>
            <a:r>
              <a:rPr lang="en-US" dirty="0"/>
              <a:t>, remains of an animal or plant, are found in this type of rock</a:t>
            </a:r>
          </a:p>
          <a:p>
            <a:pPr lvl="1"/>
            <a:r>
              <a:rPr lang="en-US" dirty="0"/>
              <a:t>Can be </a:t>
            </a:r>
            <a:r>
              <a:rPr lang="en-US" i="1" dirty="0"/>
              <a:t>Clastic, Chemical </a:t>
            </a:r>
            <a:r>
              <a:rPr lang="en-US" dirty="0"/>
              <a:t>or</a:t>
            </a:r>
            <a:r>
              <a:rPr lang="en-US" i="1" dirty="0"/>
              <a:t> Organic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727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46482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Metamorphic Rock</a:t>
            </a:r>
            <a:endParaRPr lang="en-US" sz="2800" dirty="0"/>
          </a:p>
          <a:p>
            <a:pPr lvl="0"/>
            <a:r>
              <a:rPr lang="en-US" sz="2800" dirty="0"/>
              <a:t>Formed when igneous, sedimentary, or other metamorphic rocks undergo a physical and/or chemical change due to extreme </a:t>
            </a:r>
            <a:r>
              <a:rPr lang="en-US" sz="2800" b="1" dirty="0">
                <a:solidFill>
                  <a:srgbClr val="FF0000"/>
                </a:solidFill>
              </a:rPr>
              <a:t>heat and  pressure.</a:t>
            </a:r>
          </a:p>
          <a:p>
            <a:pPr lvl="0"/>
            <a:r>
              <a:rPr lang="en-US" sz="2800" dirty="0"/>
              <a:t>Large </a:t>
            </a:r>
            <a:r>
              <a:rPr lang="en-US" sz="2800" b="1" dirty="0">
                <a:solidFill>
                  <a:srgbClr val="FF0000"/>
                </a:solidFill>
              </a:rPr>
              <a:t>crystals</a:t>
            </a:r>
            <a:r>
              <a:rPr lang="en-US" sz="2800" dirty="0"/>
              <a:t> in rocks indicate formations under higher pressure and temperature</a:t>
            </a:r>
          </a:p>
          <a:p>
            <a:r>
              <a:rPr lang="en-US" sz="2800" dirty="0"/>
              <a:t> and a slow cool rate</a:t>
            </a:r>
          </a:p>
          <a:p>
            <a:pPr lvl="0"/>
            <a:r>
              <a:rPr lang="en-US" sz="2800" dirty="0"/>
              <a:t>Can be </a:t>
            </a:r>
            <a:r>
              <a:rPr lang="en-US" sz="2800" i="1" dirty="0"/>
              <a:t>Foliated</a:t>
            </a:r>
            <a:r>
              <a:rPr lang="en-US" sz="2800" dirty="0"/>
              <a:t> or </a:t>
            </a:r>
            <a:r>
              <a:rPr lang="en-US" sz="2800" b="1" i="1" dirty="0">
                <a:solidFill>
                  <a:srgbClr val="FF0000"/>
                </a:solidFill>
              </a:rPr>
              <a:t>Non-Foliated.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415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4648200"/>
          </a:xfrm>
        </p:spPr>
        <p:txBody>
          <a:bodyPr/>
          <a:lstStyle/>
          <a:p>
            <a:r>
              <a:rPr lang="en-US" sz="2400" b="1" dirty="0"/>
              <a:t>Rock Cycle (Identify the transformations and major reservoirs that make up the rock cycle)</a:t>
            </a:r>
          </a:p>
          <a:p>
            <a:pPr lvl="0"/>
            <a:r>
              <a:rPr lang="en-US" sz="2800" dirty="0"/>
              <a:t>Rocks often contain minerals called </a:t>
            </a:r>
            <a:r>
              <a:rPr lang="en-US" sz="2800" b="1" dirty="0"/>
              <a:t>geothermometers</a:t>
            </a:r>
            <a:endParaRPr lang="en-US" sz="2800" dirty="0"/>
          </a:p>
          <a:p>
            <a:pPr lvl="1"/>
            <a:r>
              <a:rPr lang="en-US" dirty="0"/>
              <a:t>Their presence defines a minimum </a:t>
            </a:r>
            <a:r>
              <a:rPr lang="en-US" b="1" dirty="0">
                <a:solidFill>
                  <a:srgbClr val="FF0000"/>
                </a:solidFill>
              </a:rPr>
              <a:t>temperature</a:t>
            </a:r>
            <a:r>
              <a:rPr lang="en-US" dirty="0"/>
              <a:t> a rock must have achieved in order to complete the metamorphic process</a:t>
            </a:r>
          </a:p>
          <a:p>
            <a:pPr lvl="1"/>
            <a:r>
              <a:rPr lang="en-US" dirty="0"/>
              <a:t> Staurolite and hornblende are two examples of these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648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2261" y="1600200"/>
            <a:ext cx="5579477" cy="492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657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4343400" cy="4648200"/>
          </a:xfrm>
        </p:spPr>
        <p:txBody>
          <a:bodyPr/>
          <a:lstStyle/>
          <a:p>
            <a:r>
              <a:rPr lang="en-US" sz="2800" dirty="0"/>
              <a:t>Be able to answer questions based on the rock cycle diagram to the right.</a:t>
            </a:r>
          </a:p>
          <a:p>
            <a:pPr marL="0" indent="0">
              <a:buNone/>
            </a:pPr>
            <a:r>
              <a:rPr lang="en-US" sz="2800" dirty="0"/>
              <a:t>A.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B.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C.      </a:t>
            </a:r>
          </a:p>
          <a:p>
            <a:endParaRPr lang="en-US" sz="2400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00600" y="1143000"/>
            <a:ext cx="4110038" cy="40630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9854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676400"/>
            <a:ext cx="8229600" cy="3505200"/>
          </a:xfrm>
        </p:spPr>
        <p:txBody>
          <a:bodyPr/>
          <a:lstStyle/>
          <a:p>
            <a:r>
              <a:rPr lang="en-US" sz="2800" b="1" dirty="0"/>
              <a:t>SES2.</a:t>
            </a:r>
            <a:r>
              <a:rPr lang="en-US" sz="2800" dirty="0"/>
              <a:t> </a:t>
            </a:r>
            <a:r>
              <a:rPr lang="en-US" sz="2800" b="1" dirty="0"/>
              <a:t>Students will understand how plate tectonics creates certain geologic features, materials, and hazards.</a:t>
            </a:r>
            <a:r>
              <a:rPr lang="en-US" sz="2800" dirty="0"/>
              <a:t> </a:t>
            </a:r>
          </a:p>
          <a:p>
            <a:r>
              <a:rPr lang="en-US" sz="2800" b="1" dirty="0"/>
              <a:t>a. Plate tectonics: convergent, divergent, transform boundaries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56549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676400"/>
            <a:ext cx="8229600" cy="762000"/>
          </a:xfrm>
        </p:spPr>
        <p:txBody>
          <a:bodyPr/>
          <a:lstStyle/>
          <a:p>
            <a:r>
              <a:rPr lang="en-US" sz="2800" b="1" dirty="0"/>
              <a:t>Which boundary is this?</a:t>
            </a:r>
            <a:endParaRPr lang="en-US" sz="2000" dirty="0"/>
          </a:p>
        </p:txBody>
      </p:sp>
      <p:pic>
        <p:nvPicPr>
          <p:cNvPr id="4" name="Picture 3" descr="https://lh6.googleusercontent.com/lxO8ZaI5ZeIlR38OZvKPH_xSwtEeZ-dZQLmgKFezVAqLpEJtVZY_90g41fz4o8F_3jhoLo-UqiiR60RyRAm7COZhfgrQP8VBCg-lTU6UqHTjg5DZ3mncWN1Kyro_vL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8916" y="2514600"/>
            <a:ext cx="5226168" cy="2267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957397"/>
              </p:ext>
            </p:extLst>
          </p:nvPr>
        </p:nvGraphicFramePr>
        <p:xfrm>
          <a:off x="609601" y="5182235"/>
          <a:ext cx="7848599" cy="7839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9493">
                  <a:extLst>
                    <a:ext uri="{9D8B030D-6E8A-4147-A177-3AD203B41FA5}">
                      <a16:colId xmlns:a16="http://schemas.microsoft.com/office/drawing/2014/main" val="2510282479"/>
                    </a:ext>
                  </a:extLst>
                </a:gridCol>
                <a:gridCol w="1467189">
                  <a:extLst>
                    <a:ext uri="{9D8B030D-6E8A-4147-A177-3AD203B41FA5}">
                      <a16:colId xmlns:a16="http://schemas.microsoft.com/office/drawing/2014/main" val="3986420978"/>
                    </a:ext>
                  </a:extLst>
                </a:gridCol>
                <a:gridCol w="1571238">
                  <a:extLst>
                    <a:ext uri="{9D8B030D-6E8A-4147-A177-3AD203B41FA5}">
                      <a16:colId xmlns:a16="http://schemas.microsoft.com/office/drawing/2014/main" val="1207185616"/>
                    </a:ext>
                  </a:extLst>
                </a:gridCol>
                <a:gridCol w="1571238">
                  <a:extLst>
                    <a:ext uri="{9D8B030D-6E8A-4147-A177-3AD203B41FA5}">
                      <a16:colId xmlns:a16="http://schemas.microsoft.com/office/drawing/2014/main" val="3804717030"/>
                    </a:ext>
                  </a:extLst>
                </a:gridCol>
                <a:gridCol w="2049441">
                  <a:extLst>
                    <a:ext uri="{9D8B030D-6E8A-4147-A177-3AD203B41FA5}">
                      <a16:colId xmlns:a16="http://schemas.microsoft.com/office/drawing/2014/main" val="2388492605"/>
                    </a:ext>
                  </a:extLst>
                </a:gridCol>
              </a:tblGrid>
              <a:tr h="2463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Boundary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Force</a:t>
                      </a:r>
                      <a:endParaRPr lang="en-US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Stress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Fault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Landforms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90155491"/>
                  </a:ext>
                </a:extLst>
              </a:tr>
              <a:tr h="4921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Divergent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Constructive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Tension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Normal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Rift Valleys and Mid-Ocean Ridges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27145134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618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chemeClr val="tx1"/>
                </a:solidFill>
              </a:rPr>
              <a:t>DIVERGENT PLATE BOUNDARIES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862" y="1879600"/>
            <a:ext cx="6010275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739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676400"/>
            <a:ext cx="8229600" cy="3505200"/>
          </a:xfrm>
        </p:spPr>
        <p:txBody>
          <a:bodyPr/>
          <a:lstStyle/>
          <a:p>
            <a:pPr lvl="0"/>
            <a:r>
              <a:rPr lang="en-US" b="1" dirty="0"/>
              <a:t>Divergent Boundary</a:t>
            </a:r>
            <a:endParaRPr lang="en-US" sz="4800" dirty="0"/>
          </a:p>
          <a:p>
            <a:pPr lvl="1"/>
            <a:r>
              <a:rPr lang="en-US" dirty="0"/>
              <a:t>Plates are </a:t>
            </a:r>
            <a:r>
              <a:rPr lang="en-US" b="1" dirty="0">
                <a:solidFill>
                  <a:srgbClr val="FF0000"/>
                </a:solidFill>
              </a:rPr>
              <a:t>pulling away </a:t>
            </a:r>
            <a:r>
              <a:rPr lang="en-US" dirty="0"/>
              <a:t>from each other.</a:t>
            </a:r>
            <a:endParaRPr lang="en-US" sz="4400" dirty="0"/>
          </a:p>
          <a:p>
            <a:pPr lvl="1"/>
            <a:r>
              <a:rPr lang="en-US" b="1" dirty="0"/>
              <a:t>Constructive</a:t>
            </a:r>
            <a:r>
              <a:rPr lang="en-US" dirty="0"/>
              <a:t> force – </a:t>
            </a:r>
            <a:r>
              <a:rPr lang="en-US" b="1" dirty="0">
                <a:solidFill>
                  <a:srgbClr val="FF0000"/>
                </a:solidFill>
              </a:rPr>
              <a:t>new crust </a:t>
            </a:r>
            <a:r>
              <a:rPr lang="en-US" dirty="0"/>
              <a:t>forms.</a:t>
            </a:r>
            <a:endParaRPr lang="en-US" sz="4400" dirty="0"/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Tension</a:t>
            </a:r>
            <a:r>
              <a:rPr lang="en-US" dirty="0"/>
              <a:t> stress associated with this boundary.</a:t>
            </a:r>
          </a:p>
          <a:p>
            <a:pPr lvl="1"/>
            <a:r>
              <a:rPr lang="en-US" b="1" dirty="0"/>
              <a:t>Rift Valleys, Fault Block Mountains </a:t>
            </a:r>
            <a:r>
              <a:rPr lang="en-US" dirty="0"/>
              <a:t>and </a:t>
            </a:r>
            <a:r>
              <a:rPr lang="en-US" b="1" dirty="0"/>
              <a:t>Mid-ocean ridges</a:t>
            </a:r>
            <a:r>
              <a:rPr lang="en-US" dirty="0"/>
              <a:t> are features associated with </a:t>
            </a:r>
            <a:r>
              <a:rPr lang="en-US" b="1" dirty="0">
                <a:solidFill>
                  <a:srgbClr val="FF0000"/>
                </a:solidFill>
              </a:rPr>
              <a:t>divergent</a:t>
            </a:r>
            <a:r>
              <a:rPr lang="en-US" dirty="0"/>
              <a:t> boundaries.</a:t>
            </a:r>
            <a:endParaRPr lang="en-US" sz="4800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82055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676400"/>
            <a:ext cx="8229600" cy="762000"/>
          </a:xfrm>
        </p:spPr>
        <p:txBody>
          <a:bodyPr/>
          <a:lstStyle/>
          <a:p>
            <a:r>
              <a:rPr lang="en-US" sz="2800" b="1" dirty="0"/>
              <a:t>Which boundary is this?</a:t>
            </a:r>
            <a:endParaRPr lang="en-US" sz="2000" dirty="0"/>
          </a:p>
        </p:txBody>
      </p:sp>
      <p:pic>
        <p:nvPicPr>
          <p:cNvPr id="6" name="Picture 5" descr="https://lh5.googleusercontent.com/e2oE-Mb5dmccMHNgtfm4kKtvi2QJrghjkamk2BV407CBNfdY98J9rTbXrEuA-4PdqqeuprL4LNAxNwPU2p_JytWRu5_pIpEqo3wEqY1Jt-0qFiw8Ylf-X_3sfX2_Mx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438400"/>
            <a:ext cx="5403219" cy="2114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033943"/>
              </p:ext>
            </p:extLst>
          </p:nvPr>
        </p:nvGraphicFramePr>
        <p:xfrm>
          <a:off x="914400" y="5010468"/>
          <a:ext cx="7632699" cy="7839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9199">
                  <a:extLst>
                    <a:ext uri="{9D8B030D-6E8A-4147-A177-3AD203B41FA5}">
                      <a16:colId xmlns:a16="http://schemas.microsoft.com/office/drawing/2014/main" val="3907089279"/>
                    </a:ext>
                  </a:extLst>
                </a:gridCol>
                <a:gridCol w="1364403">
                  <a:extLst>
                    <a:ext uri="{9D8B030D-6E8A-4147-A177-3AD203B41FA5}">
                      <a16:colId xmlns:a16="http://schemas.microsoft.com/office/drawing/2014/main" val="3806482584"/>
                    </a:ext>
                  </a:extLst>
                </a:gridCol>
                <a:gridCol w="1528016">
                  <a:extLst>
                    <a:ext uri="{9D8B030D-6E8A-4147-A177-3AD203B41FA5}">
                      <a16:colId xmlns:a16="http://schemas.microsoft.com/office/drawing/2014/main" val="2795176622"/>
                    </a:ext>
                  </a:extLst>
                </a:gridCol>
                <a:gridCol w="1528016">
                  <a:extLst>
                    <a:ext uri="{9D8B030D-6E8A-4147-A177-3AD203B41FA5}">
                      <a16:colId xmlns:a16="http://schemas.microsoft.com/office/drawing/2014/main" val="2748754557"/>
                    </a:ext>
                  </a:extLst>
                </a:gridCol>
                <a:gridCol w="1993065">
                  <a:extLst>
                    <a:ext uri="{9D8B030D-6E8A-4147-A177-3AD203B41FA5}">
                      <a16:colId xmlns:a16="http://schemas.microsoft.com/office/drawing/2014/main" val="2192560655"/>
                    </a:ext>
                  </a:extLst>
                </a:gridCol>
              </a:tblGrid>
              <a:tr h="2463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Boundary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Force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Stress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Fault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Landforms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90461886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Convergent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Destructive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Compression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Reverse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Ocean Trenches and Mountains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8371596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134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19050"/>
            <a:ext cx="82296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066800"/>
            <a:ext cx="8229600" cy="3505200"/>
          </a:xfrm>
        </p:spPr>
        <p:txBody>
          <a:bodyPr/>
          <a:lstStyle/>
          <a:p>
            <a:pPr marL="228600" lvl="2" indent="0">
              <a:buNone/>
            </a:pPr>
            <a:r>
              <a:rPr lang="en-US" sz="2800" b="1" dirty="0"/>
              <a:t>Convergent Boundary</a:t>
            </a:r>
          </a:p>
          <a:p>
            <a:pPr lvl="1"/>
            <a:r>
              <a:rPr lang="en-US" dirty="0"/>
              <a:t>Crust Interactions:</a:t>
            </a:r>
          </a:p>
          <a:p>
            <a:pPr lvl="2"/>
            <a:r>
              <a:rPr lang="en-US" sz="2800" dirty="0"/>
              <a:t>Oceanic crust </a:t>
            </a:r>
            <a:r>
              <a:rPr lang="en-US" sz="2800" b="1" dirty="0">
                <a:solidFill>
                  <a:srgbClr val="FF0000"/>
                </a:solidFill>
              </a:rPr>
              <a:t>subducts</a:t>
            </a:r>
            <a:r>
              <a:rPr lang="en-US" sz="2800" dirty="0"/>
              <a:t> under a continental crust</a:t>
            </a:r>
          </a:p>
          <a:p>
            <a:pPr lvl="2"/>
            <a:r>
              <a:rPr lang="en-US" sz="2800" dirty="0"/>
              <a:t>Ocean-ocean crust – one </a:t>
            </a:r>
            <a:r>
              <a:rPr lang="en-US" sz="2800" b="1" dirty="0">
                <a:solidFill>
                  <a:srgbClr val="FF0000"/>
                </a:solidFill>
              </a:rPr>
              <a:t>subducts</a:t>
            </a:r>
            <a:r>
              <a:rPr lang="en-US" sz="2800" dirty="0"/>
              <a:t> under the other</a:t>
            </a:r>
          </a:p>
          <a:p>
            <a:pPr lvl="2"/>
            <a:r>
              <a:rPr lang="en-US" sz="2800" dirty="0"/>
              <a:t>Continental-continental crust </a:t>
            </a:r>
            <a:r>
              <a:rPr lang="en-US" sz="2800" b="1" dirty="0">
                <a:solidFill>
                  <a:srgbClr val="FF0000"/>
                </a:solidFill>
              </a:rPr>
              <a:t>collides</a:t>
            </a:r>
            <a:r>
              <a:rPr lang="en-US" sz="2800" dirty="0"/>
              <a:t> to form mountains</a:t>
            </a:r>
          </a:p>
          <a:p>
            <a:pPr lvl="1"/>
            <a:endParaRPr lang="en-US" sz="4400" b="1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13931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19050"/>
            <a:ext cx="82296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066800"/>
            <a:ext cx="8229600" cy="3505200"/>
          </a:xfrm>
        </p:spPr>
        <p:txBody>
          <a:bodyPr/>
          <a:lstStyle/>
          <a:p>
            <a:pPr marL="228600" lvl="2" indent="0">
              <a:buNone/>
            </a:pPr>
            <a:r>
              <a:rPr lang="en-US" sz="2800" b="1" dirty="0"/>
              <a:t>Convergent Boundary</a:t>
            </a:r>
          </a:p>
          <a:p>
            <a:pPr lvl="1"/>
            <a:r>
              <a:rPr lang="en-US" b="1" dirty="0"/>
              <a:t>Destructive force</a:t>
            </a:r>
            <a:r>
              <a:rPr lang="en-US" dirty="0"/>
              <a:t> – plates </a:t>
            </a:r>
            <a:r>
              <a:rPr lang="en-US" b="1" dirty="0">
                <a:solidFill>
                  <a:srgbClr val="FF0000"/>
                </a:solidFill>
              </a:rPr>
              <a:t>destroyed</a:t>
            </a:r>
            <a:r>
              <a:rPr lang="en-US" dirty="0"/>
              <a:t> as they </a:t>
            </a:r>
            <a:r>
              <a:rPr lang="en-US" b="1" dirty="0"/>
              <a:t>subduct.</a:t>
            </a:r>
            <a:endParaRPr lang="en-US" dirty="0"/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Compression</a:t>
            </a:r>
            <a:r>
              <a:rPr lang="en-US" dirty="0"/>
              <a:t> stress associated with this boundary</a:t>
            </a:r>
          </a:p>
          <a:p>
            <a:pPr lvl="1"/>
            <a:r>
              <a:rPr lang="en-US" b="1" dirty="0"/>
              <a:t>Folded Mountains, Island arcs </a:t>
            </a:r>
            <a:r>
              <a:rPr lang="en-US" dirty="0"/>
              <a:t>and </a:t>
            </a:r>
            <a:r>
              <a:rPr lang="en-US" b="1" dirty="0"/>
              <a:t>Ocean Trenches</a:t>
            </a:r>
            <a:r>
              <a:rPr lang="en-US" dirty="0"/>
              <a:t> are features associated with </a:t>
            </a:r>
            <a:r>
              <a:rPr lang="en-US" b="1" dirty="0">
                <a:solidFill>
                  <a:srgbClr val="FF0000"/>
                </a:solidFill>
              </a:rPr>
              <a:t>convergent</a:t>
            </a:r>
            <a:r>
              <a:rPr lang="en-US" dirty="0"/>
              <a:t> boundaries</a:t>
            </a:r>
          </a:p>
          <a:p>
            <a:pPr lvl="1"/>
            <a:endParaRPr lang="en-US" sz="4400" b="1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569609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676400"/>
            <a:ext cx="8229600" cy="762000"/>
          </a:xfrm>
        </p:spPr>
        <p:txBody>
          <a:bodyPr/>
          <a:lstStyle/>
          <a:p>
            <a:r>
              <a:rPr lang="en-US" sz="2800" b="1" dirty="0"/>
              <a:t>Which boundary is this?</a:t>
            </a:r>
            <a:endParaRPr lang="en-US" sz="2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786574"/>
              </p:ext>
            </p:extLst>
          </p:nvPr>
        </p:nvGraphicFramePr>
        <p:xfrm>
          <a:off x="914400" y="5010468"/>
          <a:ext cx="7632699" cy="7511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9199">
                  <a:extLst>
                    <a:ext uri="{9D8B030D-6E8A-4147-A177-3AD203B41FA5}">
                      <a16:colId xmlns:a16="http://schemas.microsoft.com/office/drawing/2014/main" val="3907089279"/>
                    </a:ext>
                  </a:extLst>
                </a:gridCol>
                <a:gridCol w="1364403">
                  <a:extLst>
                    <a:ext uri="{9D8B030D-6E8A-4147-A177-3AD203B41FA5}">
                      <a16:colId xmlns:a16="http://schemas.microsoft.com/office/drawing/2014/main" val="3806482584"/>
                    </a:ext>
                  </a:extLst>
                </a:gridCol>
                <a:gridCol w="1528016">
                  <a:extLst>
                    <a:ext uri="{9D8B030D-6E8A-4147-A177-3AD203B41FA5}">
                      <a16:colId xmlns:a16="http://schemas.microsoft.com/office/drawing/2014/main" val="2795176622"/>
                    </a:ext>
                  </a:extLst>
                </a:gridCol>
                <a:gridCol w="1528016">
                  <a:extLst>
                    <a:ext uri="{9D8B030D-6E8A-4147-A177-3AD203B41FA5}">
                      <a16:colId xmlns:a16="http://schemas.microsoft.com/office/drawing/2014/main" val="2748754557"/>
                    </a:ext>
                  </a:extLst>
                </a:gridCol>
                <a:gridCol w="1993065">
                  <a:extLst>
                    <a:ext uri="{9D8B030D-6E8A-4147-A177-3AD203B41FA5}">
                      <a16:colId xmlns:a16="http://schemas.microsoft.com/office/drawing/2014/main" val="2192560655"/>
                    </a:ext>
                  </a:extLst>
                </a:gridCol>
              </a:tblGrid>
              <a:tr h="2463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Boundary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Force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Stress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Fault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Landforms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90461886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Transform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Neutral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Shear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Strike-Slip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Offset geology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837159680"/>
                  </a:ext>
                </a:extLst>
              </a:tr>
            </a:tbl>
          </a:graphicData>
        </a:graphic>
      </p:graphicFrame>
      <p:pic>
        <p:nvPicPr>
          <p:cNvPr id="7" name="Picture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2362200"/>
            <a:ext cx="5274068" cy="2133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867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676400"/>
            <a:ext cx="8229600" cy="3505200"/>
          </a:xfrm>
        </p:spPr>
        <p:txBody>
          <a:bodyPr/>
          <a:lstStyle/>
          <a:p>
            <a:r>
              <a:rPr lang="en-US" b="1" dirty="0"/>
              <a:t>Transform Boundary</a:t>
            </a:r>
            <a:endParaRPr lang="en-US" dirty="0"/>
          </a:p>
          <a:p>
            <a:pPr lvl="1"/>
            <a:r>
              <a:rPr lang="en-US" dirty="0"/>
              <a:t>Two plates </a:t>
            </a:r>
            <a:r>
              <a:rPr lang="en-US" b="1" dirty="0">
                <a:solidFill>
                  <a:srgbClr val="FF0000"/>
                </a:solidFill>
              </a:rPr>
              <a:t>slide along </a:t>
            </a:r>
            <a:r>
              <a:rPr lang="en-US" dirty="0"/>
              <a:t>past each other in opposing directions 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Sheer</a:t>
            </a:r>
            <a:r>
              <a:rPr lang="en-US" b="1" dirty="0"/>
              <a:t> </a:t>
            </a:r>
            <a:r>
              <a:rPr lang="en-US" dirty="0"/>
              <a:t>stress associated with this boundary</a:t>
            </a:r>
            <a:endParaRPr lang="en-US" sz="4400" dirty="0"/>
          </a:p>
          <a:p>
            <a:pPr lvl="1"/>
            <a:r>
              <a:rPr lang="en-US" dirty="0"/>
              <a:t>Neither a constructive or destructive force</a:t>
            </a:r>
            <a:endParaRPr lang="en-US" sz="4400" dirty="0"/>
          </a:p>
          <a:p>
            <a:pPr lvl="1"/>
            <a:r>
              <a:rPr lang="en-US" b="1" dirty="0"/>
              <a:t>Offset Spreading (or Offset Geology) </a:t>
            </a:r>
            <a:r>
              <a:rPr lang="en-US" dirty="0"/>
              <a:t>is</a:t>
            </a:r>
            <a:r>
              <a:rPr lang="en-US" sz="4400" dirty="0"/>
              <a:t> </a:t>
            </a:r>
            <a:r>
              <a:rPr lang="en-US" dirty="0"/>
              <a:t>a feature associated with a </a:t>
            </a:r>
            <a:r>
              <a:rPr lang="en-US" b="1" dirty="0">
                <a:solidFill>
                  <a:srgbClr val="FF0000"/>
                </a:solidFill>
              </a:rPr>
              <a:t>transform</a:t>
            </a:r>
            <a:r>
              <a:rPr lang="en-US" b="1" dirty="0"/>
              <a:t> </a:t>
            </a:r>
            <a:r>
              <a:rPr lang="en-US" dirty="0"/>
              <a:t>boundary</a:t>
            </a:r>
            <a:endParaRPr lang="en-US" sz="48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107011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295400"/>
            <a:ext cx="8229600" cy="1524000"/>
          </a:xfrm>
        </p:spPr>
        <p:txBody>
          <a:bodyPr/>
          <a:lstStyle/>
          <a:p>
            <a:pPr lvl="0"/>
            <a:r>
              <a:rPr lang="en-US" sz="2400" dirty="0"/>
              <a:t>Understand the geological formations found in figure </a:t>
            </a:r>
            <a:r>
              <a:rPr lang="en-US" sz="2400" b="1" dirty="0"/>
              <a:t>D (Seafloor Spreading)</a:t>
            </a:r>
            <a:endParaRPr lang="en-US" sz="2400" dirty="0"/>
          </a:p>
          <a:p>
            <a:pPr lvl="0"/>
            <a:r>
              <a:rPr lang="en-US" sz="2400" b="1" dirty="0"/>
              <a:t>Expect to see letters in different places on your test</a:t>
            </a:r>
            <a:endParaRPr lang="en-US" sz="2400" dirty="0"/>
          </a:p>
          <a:p>
            <a:pPr lvl="1"/>
            <a:endParaRPr lang="en-US" sz="4400" dirty="0"/>
          </a:p>
        </p:txBody>
      </p:sp>
      <p:pic>
        <p:nvPicPr>
          <p:cNvPr id="4" name="Picture 3" descr="E:\Test 2 Illustrations\Slide1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8" t="17453" r="5190" b="27358"/>
          <a:stretch/>
        </p:blipFill>
        <p:spPr bwMode="auto">
          <a:xfrm>
            <a:off x="1554383" y="2819400"/>
            <a:ext cx="6035233" cy="30168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50850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295400"/>
            <a:ext cx="8229600" cy="4419600"/>
          </a:xfrm>
        </p:spPr>
        <p:txBody>
          <a:bodyPr/>
          <a:lstStyle/>
          <a:p>
            <a:pPr lvl="0"/>
            <a:r>
              <a:rPr lang="en-US" sz="2400" dirty="0"/>
              <a:t>Understand the geological formations found in figure </a:t>
            </a:r>
            <a:r>
              <a:rPr lang="en-US" sz="2400" b="1" dirty="0"/>
              <a:t>D (Seafloor Spreading)</a:t>
            </a:r>
            <a:endParaRPr lang="en-US" sz="2400" dirty="0"/>
          </a:p>
          <a:p>
            <a:pPr marL="457200" lvl="0" indent="-457200">
              <a:buNone/>
            </a:pPr>
            <a:r>
              <a:rPr lang="en-US" sz="2400" b="1" dirty="0">
                <a:solidFill>
                  <a:srgbClr val="FF0000"/>
                </a:solidFill>
              </a:rPr>
              <a:t>A</a:t>
            </a:r>
            <a:r>
              <a:rPr lang="en-US" sz="2400" dirty="0"/>
              <a:t> - New seafloor moves away from the ridge</a:t>
            </a:r>
          </a:p>
          <a:p>
            <a:pPr marL="457200" lvl="0" indent="-457200">
              <a:buNone/>
            </a:pPr>
            <a:r>
              <a:rPr lang="en-US" sz="2400" b="1" dirty="0">
                <a:solidFill>
                  <a:srgbClr val="FF0000"/>
                </a:solidFill>
              </a:rPr>
              <a:t>B</a:t>
            </a:r>
            <a:r>
              <a:rPr lang="en-US" sz="2400" dirty="0"/>
              <a:t> - Old crust collides with other plates, sinking into the Earth’s interior at ocean trenches</a:t>
            </a:r>
          </a:p>
          <a:p>
            <a:pPr marL="457200" indent="-457200">
              <a:buNone/>
            </a:pPr>
            <a:r>
              <a:rPr lang="en-US" sz="2400" b="1" dirty="0">
                <a:solidFill>
                  <a:srgbClr val="FF0000"/>
                </a:solidFill>
              </a:rPr>
              <a:t>C</a:t>
            </a:r>
            <a:r>
              <a:rPr lang="en-US" sz="2400" dirty="0"/>
              <a:t> - Molten rock pushes sideways in both directions as it rises, moving outward from the ocean ridge</a:t>
            </a:r>
          </a:p>
          <a:p>
            <a:pPr marL="457200" lvl="0" indent="-457200">
              <a:buNone/>
            </a:pPr>
            <a:r>
              <a:rPr lang="en-US" sz="2400" b="1" dirty="0">
                <a:solidFill>
                  <a:srgbClr val="FF0000"/>
                </a:solidFill>
              </a:rPr>
              <a:t>D</a:t>
            </a:r>
            <a:r>
              <a:rPr lang="en-US" sz="2400" dirty="0"/>
              <a:t> - Hot, molten rock is forced upward toward the seafloor at mid-ocean ridge</a:t>
            </a:r>
          </a:p>
          <a:p>
            <a:pPr lvl="0"/>
            <a:r>
              <a:rPr lang="en-US" sz="2400" b="1" dirty="0">
                <a:solidFill>
                  <a:srgbClr val="FF0000"/>
                </a:solidFill>
              </a:rPr>
              <a:t>Geomagnetism</a:t>
            </a:r>
            <a:r>
              <a:rPr lang="en-US" sz="2400" dirty="0"/>
              <a:t> is evidence for this – parallel bands of rock on each side of a ridge of alternating magnetism</a:t>
            </a:r>
          </a:p>
          <a:p>
            <a:pPr lvl="1"/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697434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295400"/>
            <a:ext cx="8229600" cy="2057400"/>
          </a:xfrm>
        </p:spPr>
        <p:txBody>
          <a:bodyPr/>
          <a:lstStyle/>
          <a:p>
            <a:pPr marL="114300" lvl="1" indent="0">
              <a:buNone/>
            </a:pPr>
            <a:r>
              <a:rPr lang="en-US" b="1" dirty="0"/>
              <a:t>SES2b. Relate modern and ancient geologic features to each kind of plate tectonic setting.</a:t>
            </a:r>
          </a:p>
          <a:p>
            <a:pPr marL="114300" lvl="1" indent="0">
              <a:buNone/>
            </a:pPr>
            <a:r>
              <a:rPr lang="en-US" dirty="0"/>
              <a:t>Be able to answer questions based on figure </a:t>
            </a:r>
            <a:r>
              <a:rPr lang="en-US" b="1" dirty="0"/>
              <a:t>E</a:t>
            </a:r>
            <a:r>
              <a:rPr lang="en-US" dirty="0"/>
              <a:t> – what are the plates doing? </a:t>
            </a:r>
          </a:p>
          <a:p>
            <a:pPr marL="457200" lvl="1" indent="0">
              <a:buNone/>
            </a:pPr>
            <a:endParaRPr lang="en-US" sz="4400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048000"/>
            <a:ext cx="3113722" cy="25425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Straight Arrow Connector 2"/>
          <p:cNvCxnSpPr/>
          <p:nvPr/>
        </p:nvCxnSpPr>
        <p:spPr bwMode="auto">
          <a:xfrm>
            <a:off x="6096000" y="4114800"/>
            <a:ext cx="304800" cy="533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 flipH="1" flipV="1">
            <a:off x="6476047" y="4762500"/>
            <a:ext cx="271939" cy="533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0541024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295400"/>
            <a:ext cx="8229600" cy="4419600"/>
          </a:xfrm>
        </p:spPr>
        <p:txBody>
          <a:bodyPr/>
          <a:lstStyle/>
          <a:p>
            <a:pPr lvl="0"/>
            <a:r>
              <a:rPr lang="en-US" sz="2400" b="1" dirty="0">
                <a:solidFill>
                  <a:srgbClr val="7030A0"/>
                </a:solidFill>
              </a:rPr>
              <a:t>Divergent Boundary</a:t>
            </a:r>
            <a:endParaRPr lang="en-US" sz="2400" dirty="0">
              <a:solidFill>
                <a:srgbClr val="7030A0"/>
              </a:solidFill>
            </a:endParaRPr>
          </a:p>
          <a:p>
            <a:pPr lvl="1"/>
            <a:r>
              <a:rPr lang="en-US" sz="2400" b="1" dirty="0"/>
              <a:t>Rift Valleys, Fault Block Mountains </a:t>
            </a:r>
            <a:r>
              <a:rPr lang="en-US" sz="2400" dirty="0"/>
              <a:t>and </a:t>
            </a:r>
            <a:r>
              <a:rPr lang="en-US" sz="2400" b="1" dirty="0"/>
              <a:t>mid-ocean ridges</a:t>
            </a:r>
            <a:r>
              <a:rPr lang="en-US" sz="2400" dirty="0"/>
              <a:t> are features associated with </a:t>
            </a:r>
            <a:r>
              <a:rPr lang="en-US" sz="2400" b="1" dirty="0"/>
              <a:t>divergent</a:t>
            </a:r>
            <a:r>
              <a:rPr lang="en-US" sz="2400" dirty="0"/>
              <a:t> boundaries.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981325"/>
            <a:ext cx="3305203" cy="25050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2895600"/>
            <a:ext cx="3786809" cy="24003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8952" y="5024438"/>
            <a:ext cx="293370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7908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295400"/>
            <a:ext cx="8229600" cy="1981200"/>
          </a:xfrm>
        </p:spPr>
        <p:txBody>
          <a:bodyPr/>
          <a:lstStyle/>
          <a:p>
            <a:pPr lvl="0"/>
            <a:r>
              <a:rPr lang="en-US" sz="2400" b="1" dirty="0">
                <a:solidFill>
                  <a:srgbClr val="7030A0"/>
                </a:solidFill>
              </a:rPr>
              <a:t>Convergent Boundary</a:t>
            </a:r>
            <a:endParaRPr lang="en-US" sz="2400" dirty="0">
              <a:solidFill>
                <a:srgbClr val="7030A0"/>
              </a:solidFill>
            </a:endParaRPr>
          </a:p>
          <a:p>
            <a:pPr lvl="1"/>
            <a:r>
              <a:rPr lang="en-US" sz="2400" b="1" dirty="0"/>
              <a:t>Folded Mountains, Volcanic island arcs </a:t>
            </a:r>
            <a:r>
              <a:rPr lang="en-US" sz="2400" dirty="0"/>
              <a:t>and </a:t>
            </a:r>
            <a:r>
              <a:rPr lang="en-US" sz="2400" b="1" dirty="0"/>
              <a:t>Ocean Trenches</a:t>
            </a:r>
            <a:r>
              <a:rPr lang="en-US" sz="2400" dirty="0"/>
              <a:t> are features associated with </a:t>
            </a:r>
            <a:r>
              <a:rPr lang="en-US" sz="2400" b="1" dirty="0"/>
              <a:t>convergent</a:t>
            </a:r>
            <a:r>
              <a:rPr lang="en-US" sz="2400" dirty="0"/>
              <a:t> boundaries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048000"/>
            <a:ext cx="3038475" cy="18192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0381" y="4752975"/>
            <a:ext cx="3038475" cy="18859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8362" y="3048000"/>
            <a:ext cx="2867025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7073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295400"/>
            <a:ext cx="8229600" cy="4419600"/>
          </a:xfrm>
        </p:spPr>
        <p:txBody>
          <a:bodyPr/>
          <a:lstStyle/>
          <a:p>
            <a:pPr lvl="0"/>
            <a:r>
              <a:rPr lang="en-US" sz="2400" b="1" dirty="0">
                <a:solidFill>
                  <a:srgbClr val="7030A0"/>
                </a:solidFill>
              </a:rPr>
              <a:t>Transform Boundary</a:t>
            </a:r>
            <a:endParaRPr lang="en-US" sz="2400" dirty="0">
              <a:solidFill>
                <a:srgbClr val="7030A0"/>
              </a:solidFill>
            </a:endParaRPr>
          </a:p>
          <a:p>
            <a:pPr lvl="1"/>
            <a:r>
              <a:rPr lang="en-US" sz="2400" b="1" dirty="0"/>
              <a:t>Offset Spreading (or Offset Geology) </a:t>
            </a:r>
            <a:r>
              <a:rPr lang="en-US" sz="2400" dirty="0"/>
              <a:t>is a feature associated with transform boundaries.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276600"/>
            <a:ext cx="3738563" cy="19933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3251842"/>
            <a:ext cx="3562350" cy="2018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7395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1295400"/>
            <a:ext cx="4191000" cy="4419600"/>
          </a:xfrm>
        </p:spPr>
        <p:txBody>
          <a:bodyPr/>
          <a:lstStyle/>
          <a:p>
            <a:pPr lvl="0"/>
            <a:r>
              <a:rPr lang="en-US" sz="2400" dirty="0"/>
              <a:t>The shape and appearance of mountains are clues to their ages</a:t>
            </a:r>
          </a:p>
          <a:p>
            <a:pPr lvl="1"/>
            <a:r>
              <a:rPr lang="en-US" sz="2400" b="1" dirty="0"/>
              <a:t>Appalachian Mountains</a:t>
            </a:r>
            <a:endParaRPr lang="en-US" sz="2400" dirty="0"/>
          </a:p>
          <a:p>
            <a:pPr lvl="2"/>
            <a:r>
              <a:rPr lang="en-US" dirty="0"/>
              <a:t>Rounded and weathered peaks indicate great age</a:t>
            </a:r>
          </a:p>
          <a:p>
            <a:pPr lvl="2"/>
            <a:r>
              <a:rPr lang="en-US" dirty="0"/>
              <a:t>They formed around 480 million years ago when ancient plates collided</a:t>
            </a:r>
          </a:p>
          <a:p>
            <a:pPr marL="457200" lvl="1" indent="0">
              <a:buNone/>
            </a:pPr>
            <a:endParaRPr lang="en-US" sz="4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776412"/>
            <a:ext cx="4362450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4783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295400"/>
            <a:ext cx="8229600" cy="4419600"/>
          </a:xfrm>
        </p:spPr>
        <p:txBody>
          <a:bodyPr/>
          <a:lstStyle/>
          <a:p>
            <a:pPr marL="400050" lvl="1"/>
            <a:r>
              <a:rPr lang="en-US" sz="2400" b="1" dirty="0"/>
              <a:t>Rocky Mountains                            </a:t>
            </a:r>
            <a:endParaRPr lang="en-US" sz="2400" dirty="0"/>
          </a:p>
          <a:p>
            <a:pPr marL="685800" lvl="2"/>
            <a:r>
              <a:rPr lang="en-US" dirty="0"/>
              <a:t>High, jagged peaks indicate fairly young mountains</a:t>
            </a:r>
          </a:p>
          <a:p>
            <a:pPr marL="685800" lvl="2"/>
            <a:r>
              <a:rPr lang="en-US" dirty="0"/>
              <a:t>Formed between 55-80 million years ago at divergent boundary</a:t>
            </a:r>
          </a:p>
          <a:p>
            <a:pPr marL="400050" lvl="1"/>
            <a:r>
              <a:rPr lang="en-US" sz="2400" b="1" dirty="0"/>
              <a:t>Himalayan Mountains</a:t>
            </a:r>
            <a:endParaRPr lang="en-US" sz="2400" dirty="0"/>
          </a:p>
          <a:p>
            <a:pPr marL="685800" lvl="2"/>
            <a:r>
              <a:rPr lang="en-US" dirty="0"/>
              <a:t>Youngest mountain range on planet—still forming</a:t>
            </a:r>
          </a:p>
          <a:p>
            <a:pPr marL="685800" lvl="2"/>
            <a:r>
              <a:rPr lang="en-US" dirty="0"/>
              <a:t>Result of collision of                                                Eurasian Plate and                                                 Indo-Australian Plate</a:t>
            </a:r>
          </a:p>
          <a:p>
            <a:pPr marL="457200" lvl="1" indent="0">
              <a:buNone/>
            </a:pPr>
            <a:endParaRPr lang="en-US" sz="4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4087415"/>
            <a:ext cx="4081462" cy="269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0787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295400"/>
            <a:ext cx="8229600" cy="1828800"/>
          </a:xfrm>
        </p:spPr>
        <p:txBody>
          <a:bodyPr/>
          <a:lstStyle/>
          <a:p>
            <a:pPr marL="114300" lvl="1" indent="0">
              <a:buNone/>
            </a:pPr>
            <a:r>
              <a:rPr lang="en-US" dirty="0"/>
              <a:t>Be able to identify the four types of mountains in the illustrations below—label </a:t>
            </a:r>
          </a:p>
          <a:p>
            <a:pPr marL="628650" lvl="1" indent="-514350">
              <a:buAutoNum type="alphaUcParenBoth"/>
            </a:pPr>
            <a:r>
              <a:rPr lang="en-US" dirty="0"/>
              <a:t>Dome</a:t>
            </a:r>
          </a:p>
          <a:p>
            <a:pPr marL="628650" lvl="1" indent="-514350">
              <a:buAutoNum type="alphaUcParenBoth"/>
            </a:pPr>
            <a:r>
              <a:rPr lang="en-US" dirty="0"/>
              <a:t>Fault block</a:t>
            </a:r>
          </a:p>
          <a:p>
            <a:pPr marL="628650" lvl="1" indent="-514350">
              <a:buAutoNum type="alphaUcParenBoth"/>
            </a:pPr>
            <a:r>
              <a:rPr lang="en-US" dirty="0"/>
              <a:t>Folded </a:t>
            </a:r>
          </a:p>
          <a:p>
            <a:pPr marL="628650" lvl="1" indent="-514350">
              <a:buAutoNum type="alphaUcParenBoth"/>
            </a:pPr>
            <a:r>
              <a:rPr lang="en-US" dirty="0"/>
              <a:t>Volcano</a:t>
            </a:r>
          </a:p>
          <a:p>
            <a:pPr marL="457200" lvl="1" indent="0">
              <a:buNone/>
            </a:pPr>
            <a:endParaRPr lang="en-US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2581275"/>
            <a:ext cx="3467100" cy="15811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850" y="4333875"/>
            <a:ext cx="3771900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9813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295400"/>
            <a:ext cx="8229600" cy="1143000"/>
          </a:xfrm>
        </p:spPr>
        <p:txBody>
          <a:bodyPr/>
          <a:lstStyle/>
          <a:p>
            <a:pPr marL="114300" lvl="1" indent="0">
              <a:buNone/>
            </a:pPr>
            <a:r>
              <a:rPr lang="en-US" sz="2000" dirty="0"/>
              <a:t>Understand the diagram </a:t>
            </a:r>
            <a:r>
              <a:rPr lang="en-US" sz="2000" b="1" dirty="0"/>
              <a:t>F</a:t>
            </a:r>
            <a:r>
              <a:rPr lang="en-US" sz="2000" dirty="0"/>
              <a:t> below with respect to the colliding of continental and oceanic plates.  Pay careful attention to arrows and names of the plates.</a:t>
            </a:r>
          </a:p>
          <a:p>
            <a:pPr marL="457200" lvl="1" indent="0">
              <a:buNone/>
            </a:pPr>
            <a:endParaRPr lang="en-US" sz="4400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514600"/>
            <a:ext cx="7753350" cy="4191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113135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295400"/>
            <a:ext cx="8382000" cy="4419600"/>
          </a:xfrm>
        </p:spPr>
        <p:txBody>
          <a:bodyPr/>
          <a:lstStyle/>
          <a:p>
            <a:pPr lvl="0"/>
            <a:r>
              <a:rPr lang="en-US" dirty="0"/>
              <a:t>In diagram </a:t>
            </a:r>
            <a:r>
              <a:rPr lang="en-US" b="1" dirty="0"/>
              <a:t>G</a:t>
            </a:r>
            <a:r>
              <a:rPr lang="en-US" dirty="0"/>
              <a:t>, you must understand</a:t>
            </a:r>
            <a:endParaRPr lang="en-US" sz="4800" dirty="0"/>
          </a:p>
          <a:p>
            <a:pPr lvl="1"/>
            <a:r>
              <a:rPr lang="en-US" dirty="0"/>
              <a:t>The plates are moving </a:t>
            </a:r>
            <a:r>
              <a:rPr lang="en-US" b="1" dirty="0">
                <a:solidFill>
                  <a:srgbClr val="FF0000"/>
                </a:solidFill>
              </a:rPr>
              <a:t>together.</a:t>
            </a:r>
            <a:endParaRPr lang="en-US" sz="4400" b="1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This is an example of a </a:t>
            </a:r>
            <a:r>
              <a:rPr lang="en-US" b="1" dirty="0">
                <a:solidFill>
                  <a:srgbClr val="FF0000"/>
                </a:solidFill>
              </a:rPr>
              <a:t>convergent</a:t>
            </a:r>
            <a:r>
              <a:rPr lang="en-US" dirty="0"/>
              <a:t> boundary</a:t>
            </a:r>
            <a:endParaRPr lang="en-US" sz="4400" dirty="0"/>
          </a:p>
          <a:p>
            <a:pPr lvl="1"/>
            <a:r>
              <a:rPr lang="en-US" dirty="0"/>
              <a:t>Features formed include </a:t>
            </a:r>
            <a:r>
              <a:rPr lang="en-US" b="1" dirty="0">
                <a:solidFill>
                  <a:srgbClr val="FF0000"/>
                </a:solidFill>
              </a:rPr>
              <a:t>Fault Block </a:t>
            </a:r>
            <a:r>
              <a:rPr lang="en-US" dirty="0"/>
              <a:t>Mountains</a:t>
            </a:r>
            <a:endParaRPr lang="en-US" sz="4400" dirty="0"/>
          </a:p>
          <a:p>
            <a:pPr lvl="1"/>
            <a:r>
              <a:rPr lang="en-US" dirty="0"/>
              <a:t>Stress associated with this is </a:t>
            </a:r>
            <a:r>
              <a:rPr lang="en-US" b="1" dirty="0">
                <a:solidFill>
                  <a:srgbClr val="FF0000"/>
                </a:solidFill>
              </a:rPr>
              <a:t>compression.</a:t>
            </a:r>
            <a:endParaRPr lang="en-US" sz="9600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0532" y="4633912"/>
            <a:ext cx="4822936" cy="21097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864194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143000"/>
            <a:ext cx="5562600" cy="4419600"/>
          </a:xfrm>
        </p:spPr>
        <p:txBody>
          <a:bodyPr/>
          <a:lstStyle/>
          <a:p>
            <a:pPr lvl="0"/>
            <a:r>
              <a:rPr lang="en-US" sz="2800" dirty="0"/>
              <a:t>The faults shown in the northwest part of Georgia on the map </a:t>
            </a:r>
            <a:r>
              <a:rPr lang="en-US" sz="2800" b="1" dirty="0"/>
              <a:t>H</a:t>
            </a:r>
            <a:r>
              <a:rPr lang="en-US" sz="2800" dirty="0"/>
              <a:t> are convergent and we have the foothills of the Appalachian Mountains   </a:t>
            </a:r>
          </a:p>
          <a:p>
            <a:pPr lvl="0"/>
            <a:r>
              <a:rPr lang="en-US" sz="2800" dirty="0"/>
              <a:t>If the faults were </a:t>
            </a:r>
            <a:r>
              <a:rPr lang="en-US" sz="2800" b="1" dirty="0">
                <a:solidFill>
                  <a:srgbClr val="FF0000"/>
                </a:solidFill>
              </a:rPr>
              <a:t>divergent</a:t>
            </a:r>
            <a:r>
              <a:rPr lang="en-US" sz="2800" dirty="0"/>
              <a:t>, we would have a </a:t>
            </a:r>
            <a:r>
              <a:rPr lang="en-US" sz="2800" b="1" dirty="0"/>
              <a:t>rift valley and/or fault block mountains.</a:t>
            </a:r>
            <a:endParaRPr lang="en-US" sz="2800" dirty="0"/>
          </a:p>
          <a:p>
            <a:pPr lvl="0"/>
            <a:r>
              <a:rPr lang="en-US" sz="2800" dirty="0"/>
              <a:t>If the faults were </a:t>
            </a:r>
            <a:r>
              <a:rPr lang="en-US" sz="2800" b="1" dirty="0">
                <a:solidFill>
                  <a:srgbClr val="FF0000"/>
                </a:solidFill>
              </a:rPr>
              <a:t>transform</a:t>
            </a:r>
            <a:r>
              <a:rPr lang="en-US" sz="2800" dirty="0"/>
              <a:t> we would have offset geological features</a:t>
            </a:r>
          </a:p>
          <a:p>
            <a:pPr marL="457200" lvl="1" indent="0">
              <a:buNone/>
            </a:pPr>
            <a:endParaRPr lang="en-US" sz="4400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8052" y="1752600"/>
            <a:ext cx="3164523" cy="30718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14781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295400"/>
            <a:ext cx="8229600" cy="4419600"/>
          </a:xfrm>
        </p:spPr>
        <p:txBody>
          <a:bodyPr/>
          <a:lstStyle/>
          <a:p>
            <a:pPr marL="457200" lvl="1" indent="0">
              <a:buNone/>
            </a:pPr>
            <a:r>
              <a:rPr lang="en-US" b="1" dirty="0"/>
              <a:t>SES2. d. Tectonic settings with production of rocks and mineral resources</a:t>
            </a:r>
            <a:endParaRPr lang="en-US" dirty="0"/>
          </a:p>
          <a:p>
            <a:pPr lvl="0"/>
            <a:r>
              <a:rPr lang="en-US" sz="2800" dirty="0"/>
              <a:t>Earth's major ore deposits occur at </a:t>
            </a:r>
            <a:r>
              <a:rPr lang="en-US" sz="2800" b="1" dirty="0">
                <a:solidFill>
                  <a:srgbClr val="FF0000"/>
                </a:solidFill>
              </a:rPr>
              <a:t>convergent</a:t>
            </a:r>
            <a:r>
              <a:rPr lang="en-US" sz="2800" dirty="0"/>
              <a:t> boundaries</a:t>
            </a:r>
          </a:p>
          <a:p>
            <a:pPr lvl="1"/>
            <a:r>
              <a:rPr lang="en-US" dirty="0"/>
              <a:t>These are destructive forces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9705674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295400"/>
            <a:ext cx="8229600" cy="4419600"/>
          </a:xfrm>
        </p:spPr>
        <p:txBody>
          <a:bodyPr/>
          <a:lstStyle/>
          <a:p>
            <a:pPr lvl="0"/>
            <a:r>
              <a:rPr lang="en-US" sz="2800" dirty="0"/>
              <a:t>Be able to answer questions based on diagram </a:t>
            </a:r>
            <a:r>
              <a:rPr lang="en-US" sz="2800" b="1" dirty="0"/>
              <a:t>I</a:t>
            </a:r>
            <a:r>
              <a:rPr lang="en-US" sz="2800" dirty="0"/>
              <a:t> related to the locations.</a:t>
            </a:r>
          </a:p>
          <a:p>
            <a:r>
              <a:rPr lang="en-US" sz="2800" dirty="0"/>
              <a:t>Minerals and ores are found relative to tectonic boundaries.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sz="4400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8820" y="3200400"/>
            <a:ext cx="7025878" cy="3200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248076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295400"/>
            <a:ext cx="8229600" cy="4419600"/>
          </a:xfrm>
        </p:spPr>
        <p:txBody>
          <a:bodyPr/>
          <a:lstStyle/>
          <a:p>
            <a:pPr lvl="0"/>
            <a:r>
              <a:rPr lang="en-US" dirty="0"/>
              <a:t>Metamorphism most often occurs along a </a:t>
            </a:r>
            <a:r>
              <a:rPr lang="en-US" b="1" dirty="0">
                <a:solidFill>
                  <a:srgbClr val="FF0000"/>
                </a:solidFill>
              </a:rPr>
              <a:t>convergent</a:t>
            </a:r>
            <a:r>
              <a:rPr lang="en-US" dirty="0"/>
              <a:t> boundary </a:t>
            </a:r>
            <a:endParaRPr lang="en-US" sz="4000" dirty="0"/>
          </a:p>
          <a:p>
            <a:pPr lvl="0"/>
            <a:r>
              <a:rPr lang="en-US" dirty="0"/>
              <a:t>Manganese nodules are most often found along a </a:t>
            </a:r>
            <a:r>
              <a:rPr lang="en-US" b="1" dirty="0">
                <a:solidFill>
                  <a:srgbClr val="FF0000"/>
                </a:solidFill>
              </a:rPr>
              <a:t>divergent</a:t>
            </a:r>
            <a:r>
              <a:rPr lang="en-US" dirty="0"/>
              <a:t> boundary</a:t>
            </a:r>
            <a:r>
              <a:rPr lang="en-US" sz="4000" dirty="0"/>
              <a:t> </a:t>
            </a:r>
            <a:r>
              <a:rPr lang="en-US" dirty="0"/>
              <a:t>on oceanic crusts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9747237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295400"/>
            <a:ext cx="8229600" cy="1371600"/>
          </a:xfrm>
        </p:spPr>
        <p:txBody>
          <a:bodyPr/>
          <a:lstStyle/>
          <a:p>
            <a:pPr lvl="0"/>
            <a:r>
              <a:rPr lang="en-US" sz="2400" dirty="0"/>
              <a:t>Using figure </a:t>
            </a:r>
            <a:r>
              <a:rPr lang="en-US" sz="2400" b="1" dirty="0"/>
              <a:t>J </a:t>
            </a:r>
            <a:r>
              <a:rPr lang="en-US" sz="2400" dirty="0"/>
              <a:t>be able to answer the following questions.  Pay attention to the arrows indicating the movement of the plates.</a:t>
            </a:r>
          </a:p>
          <a:p>
            <a:pPr marL="457200" lvl="1" indent="0">
              <a:buNone/>
            </a:pPr>
            <a:endParaRPr lang="en-US" sz="4400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514600"/>
            <a:ext cx="7753350" cy="4191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668893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295400"/>
            <a:ext cx="8229600" cy="4419600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Convergent</a:t>
            </a:r>
            <a:r>
              <a:rPr lang="en-US" dirty="0"/>
              <a:t> Boundaries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dirty="0"/>
              <a:t>Most likely place to find gold and </a:t>
            </a:r>
            <a:r>
              <a:rPr lang="en-US" sz="2800" b="1" dirty="0">
                <a:solidFill>
                  <a:srgbClr val="FF0000"/>
                </a:solidFill>
              </a:rPr>
              <a:t>felsic</a:t>
            </a:r>
            <a:r>
              <a:rPr lang="en-US" sz="2800" dirty="0"/>
              <a:t> minerals.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Divergent</a:t>
            </a:r>
            <a:r>
              <a:rPr lang="en-US" dirty="0"/>
              <a:t> Boundaries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dirty="0"/>
              <a:t>Most likely place to find sulfur and </a:t>
            </a:r>
            <a:r>
              <a:rPr lang="en-US" sz="2800" b="1" dirty="0">
                <a:solidFill>
                  <a:srgbClr val="FF0000"/>
                </a:solidFill>
              </a:rPr>
              <a:t>mafic</a:t>
            </a:r>
            <a:r>
              <a:rPr lang="en-US" sz="2800" dirty="0"/>
              <a:t> minerals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Transform</a:t>
            </a:r>
            <a:r>
              <a:rPr lang="en-US" dirty="0"/>
              <a:t> Boundaries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dirty="0"/>
              <a:t>San Andreas Fault in </a:t>
            </a:r>
            <a:r>
              <a:rPr lang="en-US" sz="2800" b="1" dirty="0">
                <a:solidFill>
                  <a:srgbClr val="FF0000"/>
                </a:solidFill>
              </a:rPr>
              <a:t>California</a:t>
            </a:r>
            <a:r>
              <a:rPr lang="en-US" sz="2800" dirty="0"/>
              <a:t> is an example. </a:t>
            </a:r>
          </a:p>
          <a:p>
            <a:pPr marL="457200" lvl="1" indent="0">
              <a:buNone/>
            </a:pPr>
            <a:endParaRPr lang="en-US" sz="4400" dirty="0"/>
          </a:p>
        </p:txBody>
      </p:sp>
      <p:cxnSp>
        <p:nvCxnSpPr>
          <p:cNvPr id="3" name="Straight Arrow Connector 2"/>
          <p:cNvCxnSpPr/>
          <p:nvPr/>
        </p:nvCxnSpPr>
        <p:spPr bwMode="auto">
          <a:xfrm>
            <a:off x="5410200" y="1600200"/>
            <a:ext cx="914400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" name="Straight Arrow Connector 5"/>
          <p:cNvCxnSpPr/>
          <p:nvPr/>
        </p:nvCxnSpPr>
        <p:spPr bwMode="auto">
          <a:xfrm flipH="1">
            <a:off x="6705600" y="1600200"/>
            <a:ext cx="914400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H="1">
            <a:off x="5334000" y="3048000"/>
            <a:ext cx="914400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>
            <a:off x="6705600" y="3048000"/>
            <a:ext cx="990600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flipH="1">
            <a:off x="5562600" y="4114800"/>
            <a:ext cx="838200" cy="3810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6553200" y="4229100"/>
            <a:ext cx="838200" cy="3810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6477000" y="1295400"/>
            <a:ext cx="0" cy="5334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6633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6477000" y="2781300"/>
            <a:ext cx="0" cy="5334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6633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 flipH="1">
            <a:off x="5715000" y="4000499"/>
            <a:ext cx="1485900" cy="723902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6633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6283605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19100" y="1905000"/>
            <a:ext cx="8229600" cy="1371600"/>
          </a:xfrm>
        </p:spPr>
        <p:txBody>
          <a:bodyPr/>
          <a:lstStyle/>
          <a:p>
            <a:pPr lvl="0"/>
            <a:r>
              <a:rPr lang="en-US" sz="2800" dirty="0"/>
              <a:t>Test is 40 multiple choice questions – you will be bubbling in an answer sheet.</a:t>
            </a:r>
          </a:p>
          <a:p>
            <a:pPr lvl="0"/>
            <a:r>
              <a:rPr lang="en-US" sz="2800" dirty="0"/>
              <a:t>There is some extra credit.</a:t>
            </a:r>
          </a:p>
          <a:p>
            <a:pPr lvl="0"/>
            <a:r>
              <a:rPr lang="en-US" sz="2800" dirty="0">
                <a:hlinkClick r:id="rId2"/>
              </a:rPr>
              <a:t>QUIZLET test review: </a:t>
            </a:r>
            <a:endParaRPr lang="en-US" sz="2800" dirty="0"/>
          </a:p>
          <a:p>
            <a:pPr marL="0" lvl="0" indent="0">
              <a:buNone/>
            </a:pPr>
            <a:r>
              <a:rPr lang="en-US" sz="2800" dirty="0"/>
              <a:t>	https://quizlet.com/_2jxrc5</a:t>
            </a:r>
          </a:p>
          <a:p>
            <a:pPr marL="457200" lvl="1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153172573"/>
      </p:ext>
    </p:extLst>
  </p:cSld>
  <p:clrMapOvr>
    <a:masterClrMapping/>
  </p:clrMapOvr>
</p:sld>
</file>

<file path=ppt/theme/theme1.xml><?xml version="1.0" encoding="utf-8"?>
<a:theme xmlns:a="http://schemas.openxmlformats.org/drawingml/2006/main" name="Mountain Top">
  <a:themeElements>
    <a:clrScheme name="Mountain Top 9">
      <a:dk1>
        <a:srgbClr val="000000"/>
      </a:dk1>
      <a:lt1>
        <a:srgbClr val="FFFFFF"/>
      </a:lt1>
      <a:dk2>
        <a:srgbClr val="FFFFAF"/>
      </a:dk2>
      <a:lt2>
        <a:srgbClr val="676597"/>
      </a:lt2>
      <a:accent1>
        <a:srgbClr val="66CCFF"/>
      </a:accent1>
      <a:accent2>
        <a:srgbClr val="CCECFF"/>
      </a:accent2>
      <a:accent3>
        <a:srgbClr val="FFFFFF"/>
      </a:accent3>
      <a:accent4>
        <a:srgbClr val="000000"/>
      </a:accent4>
      <a:accent5>
        <a:srgbClr val="B8E2FF"/>
      </a:accent5>
      <a:accent6>
        <a:srgbClr val="B9D6E7"/>
      </a:accent6>
      <a:hlink>
        <a:srgbClr val="6600CC"/>
      </a:hlink>
      <a:folHlink>
        <a:srgbClr val="008080"/>
      </a:folHlink>
    </a:clrScheme>
    <a:fontScheme name="Mountain To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1969</TotalTime>
  <Words>925</Words>
  <Application>Microsoft Office PowerPoint</Application>
  <PresentationFormat>On-screen Show (4:3)</PresentationFormat>
  <Paragraphs>176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Times New Roman</vt:lpstr>
      <vt:lpstr>Mountain Top</vt:lpstr>
      <vt:lpstr>DO NOW</vt:lpstr>
      <vt:lpstr>REVIEW VOCABULARY</vt:lpstr>
      <vt:lpstr>REVIEW VOCABULARY</vt:lpstr>
      <vt:lpstr>REVIEW VOCABULARY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DIVERGENT PLATE BOUNDARIES 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</vt:vector>
  </TitlesOfParts>
  <Company>Forsyth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Geologic Time</dc:title>
  <dc:creator>fcss</dc:creator>
  <cp:lastModifiedBy>Nancy</cp:lastModifiedBy>
  <cp:revision>104</cp:revision>
  <dcterms:created xsi:type="dcterms:W3CDTF">2006-01-18T21:55:01Z</dcterms:created>
  <dcterms:modified xsi:type="dcterms:W3CDTF">2016-09-27T00:50:37Z</dcterms:modified>
</cp:coreProperties>
</file>