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78" r:id="rId5"/>
    <p:sldId id="279" r:id="rId6"/>
    <p:sldId id="280" r:id="rId7"/>
    <p:sldId id="281" r:id="rId8"/>
    <p:sldId id="289" r:id="rId9"/>
    <p:sldId id="282" r:id="rId10"/>
    <p:sldId id="283" r:id="rId11"/>
    <p:sldId id="284" r:id="rId12"/>
    <p:sldId id="285" r:id="rId13"/>
    <p:sldId id="307" r:id="rId14"/>
    <p:sldId id="310" r:id="rId15"/>
    <p:sldId id="326" r:id="rId16"/>
    <p:sldId id="286" r:id="rId17"/>
    <p:sldId id="287" r:id="rId18"/>
    <p:sldId id="288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2" r:id="rId30"/>
    <p:sldId id="303" r:id="rId31"/>
    <p:sldId id="300" r:id="rId32"/>
    <p:sldId id="301" r:id="rId33"/>
    <p:sldId id="304" r:id="rId34"/>
    <p:sldId id="305" r:id="rId35"/>
    <p:sldId id="311" r:id="rId36"/>
    <p:sldId id="306" r:id="rId37"/>
    <p:sldId id="312" r:id="rId38"/>
    <p:sldId id="313" r:id="rId39"/>
    <p:sldId id="308" r:id="rId40"/>
    <p:sldId id="314" r:id="rId41"/>
    <p:sldId id="315" r:id="rId42"/>
    <p:sldId id="316" r:id="rId43"/>
    <p:sldId id="317" r:id="rId44"/>
    <p:sldId id="325" r:id="rId45"/>
    <p:sldId id="318" r:id="rId46"/>
    <p:sldId id="309" r:id="rId47"/>
    <p:sldId id="319" r:id="rId48"/>
    <p:sldId id="321" r:id="rId49"/>
    <p:sldId id="320" r:id="rId50"/>
    <p:sldId id="322" r:id="rId51"/>
    <p:sldId id="323" r:id="rId52"/>
    <p:sldId id="258" r:id="rId53"/>
    <p:sldId id="261" r:id="rId54"/>
    <p:sldId id="262" r:id="rId55"/>
    <p:sldId id="263" r:id="rId56"/>
    <p:sldId id="274" r:id="rId57"/>
    <p:sldId id="264" r:id="rId58"/>
    <p:sldId id="273" r:id="rId59"/>
    <p:sldId id="260" r:id="rId60"/>
    <p:sldId id="275" r:id="rId61"/>
    <p:sldId id="270" r:id="rId62"/>
    <p:sldId id="268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4/13/2017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png@01D060C4.66CECDB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7.png"/><Relationship Id="rId4" Type="http://schemas.openxmlformats.org/officeDocument/2006/relationships/package" Target="../embeddings/Microsoft_Word_Document1.docx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9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7162800" cy="1229911"/>
          </a:xfrm>
        </p:spPr>
        <p:txBody>
          <a:bodyPr/>
          <a:lstStyle/>
          <a:p>
            <a:r>
              <a:rPr lang="en-US" dirty="0"/>
              <a:t>What to expect, what to know…</a:t>
            </a:r>
          </a:p>
        </p:txBody>
      </p:sp>
      <p:pic>
        <p:nvPicPr>
          <p:cNvPr id="14338" name="Picture 2" descr="http://lake.k12.fl.us/cms/lib05/FL01000799/centricity/domain/2075/test_anxie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2857500" cy="3314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1295400"/>
            <a:ext cx="5486400" cy="5181600"/>
          </a:xfrm>
        </p:spPr>
        <p:txBody>
          <a:bodyPr>
            <a:normAutofit/>
          </a:bodyPr>
          <a:lstStyle/>
          <a:p>
            <a:r>
              <a:rPr lang="en-US" sz="1800" b="1" dirty="0"/>
              <a:t>SES5. Students will investigate the interaction of insolation and Earth systems to produce weather and climate. </a:t>
            </a:r>
            <a:endParaRPr lang="en-US" sz="1800" dirty="0"/>
          </a:p>
          <a:p>
            <a:r>
              <a:rPr lang="en-US" sz="1800" dirty="0"/>
              <a:t>d. Describe how temperature and precipitation produce the pattern of climate regions (classes) on Earth. </a:t>
            </a:r>
          </a:p>
          <a:p>
            <a:r>
              <a:rPr lang="en-US" sz="1800" dirty="0"/>
              <a:t>e. Describe the hazards associated with extreme weather events and climate change (e.g., hurricanes, tornadoes, El Niño/La Niña, global warming). </a:t>
            </a:r>
          </a:p>
          <a:p>
            <a:r>
              <a:rPr lang="en-US" sz="1800" dirty="0"/>
              <a:t>f. Relate changes in global climate to variation in Earth/Sun relationships and to natural and anthropogenic modification of atmospheric composition.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</a:t>
            </a:r>
          </a:p>
        </p:txBody>
      </p:sp>
      <p:sp>
        <p:nvSpPr>
          <p:cNvPr id="28674" name="AutoShape 2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09800"/>
            <a:ext cx="2946400" cy="2755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8"/>
            <a:ext cx="3962400" cy="4525963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>
                <a:latin typeface="Verdana" charset="0"/>
              </a:rPr>
              <a:t>Earth </a:t>
            </a:r>
            <a:r>
              <a:rPr lang="en-US" sz="2400" b="1" dirty="0">
                <a:latin typeface="Verdana" charset="0"/>
              </a:rPr>
              <a:t>tilts 23.5 degrees </a:t>
            </a:r>
            <a:r>
              <a:rPr lang="en-US" sz="2400" b="0" dirty="0">
                <a:latin typeface="Verdana" charset="0"/>
              </a:rPr>
              <a:t>on its axis.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>
                <a:latin typeface="Verdana" charset="0"/>
              </a:rPr>
              <a:t>Different </a:t>
            </a:r>
            <a:r>
              <a:rPr lang="en-US" sz="2400" b="1" dirty="0">
                <a:latin typeface="Verdana" charset="0"/>
              </a:rPr>
              <a:t>hemispheres</a:t>
            </a:r>
            <a:r>
              <a:rPr lang="en-US" sz="2400" b="0" dirty="0">
                <a:latin typeface="Verdana" charset="0"/>
              </a:rPr>
              <a:t> receive </a:t>
            </a:r>
            <a:r>
              <a:rPr lang="en-US" sz="2400" b="1" dirty="0">
                <a:latin typeface="Verdana" charset="0"/>
              </a:rPr>
              <a:t>more or less </a:t>
            </a:r>
            <a:r>
              <a:rPr lang="en-US" sz="2400" b="0" dirty="0">
                <a:latin typeface="Verdana" charset="0"/>
              </a:rPr>
              <a:t>direct sunlight as Earth </a:t>
            </a:r>
            <a:r>
              <a:rPr lang="en-US" sz="2400" b="1" dirty="0">
                <a:latin typeface="Verdana" charset="0"/>
              </a:rPr>
              <a:t>orbits</a:t>
            </a:r>
            <a:r>
              <a:rPr lang="en-US" sz="2400" b="0" dirty="0">
                <a:latin typeface="Verdana" charset="0"/>
              </a:rPr>
              <a:t> the Sun.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>
                <a:latin typeface="Verdana" charset="0"/>
              </a:rPr>
              <a:t>Northern and Southern hemispheres </a:t>
            </a:r>
            <a:r>
              <a:rPr lang="en-US" sz="2400" b="1" dirty="0">
                <a:latin typeface="Verdana" charset="0"/>
              </a:rPr>
              <a:t>seasons</a:t>
            </a:r>
            <a:r>
              <a:rPr lang="en-US" sz="2400" b="0" dirty="0">
                <a:latin typeface="Verdana" charset="0"/>
              </a:rPr>
              <a:t> are </a:t>
            </a:r>
            <a:r>
              <a:rPr lang="en-US" sz="2400" b="1" dirty="0">
                <a:latin typeface="Verdana" charset="0"/>
              </a:rPr>
              <a:t>reversed.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1800" b="0" dirty="0">
              <a:solidFill>
                <a:schemeClr val="tx1"/>
              </a:solidFill>
              <a:latin typeface="Verdana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b="0" dirty="0">
              <a:solidFill>
                <a:schemeClr val="tx1"/>
              </a:solidFill>
              <a:latin typeface="Verdan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054" y="1828800"/>
            <a:ext cx="371574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7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8724" y="1505744"/>
            <a:ext cx="6848475" cy="44767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68639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4" descr="http://www.bio.miami.edu/dana/pix/globalseaso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17638"/>
            <a:ext cx="6328595" cy="5148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0695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458200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7030A0"/>
                </a:solidFill>
              </a:rPr>
              <a:t>Photoperiods:</a:t>
            </a:r>
          </a:p>
          <a:p>
            <a:r>
              <a:rPr lang="en-US" b="1" dirty="0"/>
              <a:t>Amount of daylight </a:t>
            </a:r>
            <a:r>
              <a:rPr lang="en-US" dirty="0"/>
              <a:t>on a given day</a:t>
            </a:r>
          </a:p>
          <a:p>
            <a:r>
              <a:rPr lang="en-US" b="1" dirty="0"/>
              <a:t>All places </a:t>
            </a:r>
            <a:r>
              <a:rPr lang="en-US" dirty="0"/>
              <a:t>– 12 hours day and night on Equinoxes.</a:t>
            </a:r>
          </a:p>
          <a:p>
            <a:r>
              <a:rPr lang="en-US" dirty="0"/>
              <a:t>Farther away from equator has </a:t>
            </a:r>
            <a:r>
              <a:rPr lang="en-US" b="1" dirty="0"/>
              <a:t>longer </a:t>
            </a:r>
            <a:r>
              <a:rPr lang="en-US" dirty="0"/>
              <a:t>days</a:t>
            </a:r>
            <a:r>
              <a:rPr lang="en-US" b="1" dirty="0"/>
              <a:t> </a:t>
            </a:r>
            <a:r>
              <a:rPr lang="en-US" dirty="0"/>
              <a:t>in summer, </a:t>
            </a:r>
            <a:r>
              <a:rPr lang="en-US" b="1" dirty="0"/>
              <a:t>shorter </a:t>
            </a:r>
            <a:r>
              <a:rPr lang="en-US" dirty="0"/>
              <a:t>days</a:t>
            </a:r>
            <a:r>
              <a:rPr lang="en-US" b="1" dirty="0"/>
              <a:t> </a:t>
            </a:r>
            <a:r>
              <a:rPr lang="en-US" dirty="0"/>
              <a:t>in winter</a:t>
            </a:r>
          </a:p>
          <a:p>
            <a:endParaRPr lang="en-US" dirty="0"/>
          </a:p>
        </p:txBody>
      </p:sp>
      <p:pic>
        <p:nvPicPr>
          <p:cNvPr id="5" name="Picture 7" descr="http://www.paulnoll.com/Oregon/Birds/climate-day-length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1" y="4191000"/>
            <a:ext cx="4190998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467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659" y="1524000"/>
            <a:ext cx="7976681" cy="762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 descr="cid:image002.png@01D060C4.66CECDB0"/>
          <p:cNvPicPr/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1905000" y="2743200"/>
            <a:ext cx="5105400" cy="2706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9858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286000"/>
            <a:ext cx="6997893" cy="233759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95839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295400"/>
            <a:ext cx="6910183" cy="517119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91097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503" y="1295400"/>
            <a:ext cx="7414993" cy="50720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5214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934" y="1417638"/>
            <a:ext cx="7272132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27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295400"/>
            <a:ext cx="7157340" cy="51482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885132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109728" indent="0" algn="ctr">
              <a:buNone/>
            </a:pPr>
            <a:r>
              <a:rPr lang="en-US" dirty="0"/>
              <a:t>CLIMATE ZONES SUMMARY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6934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554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676400"/>
            <a:ext cx="2606168" cy="1676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0"/>
            <a:ext cx="3061207" cy="2579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34" y="365918"/>
            <a:ext cx="3360241" cy="29868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856891"/>
            <a:ext cx="2918826" cy="231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00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5200" y="533400"/>
            <a:ext cx="4911999" cy="57291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199" y="1905000"/>
            <a:ext cx="2778399" cy="381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>
            <a:normAutofit fontScale="925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3"/>
              <a:buNone/>
            </a:pPr>
            <a:r>
              <a:rPr lang="en-US" b="1" dirty="0"/>
              <a:t>Characteristics:</a:t>
            </a:r>
          </a:p>
          <a:p>
            <a:r>
              <a:rPr lang="en-US" b="1" dirty="0"/>
              <a:t>Distinct</a:t>
            </a:r>
            <a:r>
              <a:rPr lang="en-US" dirty="0"/>
              <a:t> temperature characteristics and range</a:t>
            </a:r>
          </a:p>
          <a:p>
            <a:r>
              <a:rPr lang="en-US" b="1" dirty="0"/>
              <a:t>Varying</a:t>
            </a:r>
            <a:r>
              <a:rPr lang="en-US" dirty="0"/>
              <a:t> climates due to precipitation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7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48" y="2057400"/>
            <a:ext cx="8940794" cy="201850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842879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395867"/>
            <a:ext cx="7026699" cy="49958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479428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36" y="1828800"/>
            <a:ext cx="7857128" cy="23677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044910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356" y="1417638"/>
            <a:ext cx="7063287" cy="49196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811416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599" y="1219200"/>
            <a:ext cx="6487463" cy="5181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304920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4" descr="http://www.globalchange.umich.edu/gctext/George%20Kling/Unit%204.3_files/image004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23999"/>
            <a:ext cx="4505325" cy="4276725"/>
          </a:xfrm>
          <a:prstGeom prst="rect">
            <a:avLst/>
          </a:prstGeom>
          <a:noFill/>
        </p:spPr>
      </p:pic>
      <p:pic>
        <p:nvPicPr>
          <p:cNvPr id="5" name="Picture 2" descr="http://www.learner.org/jnorth/images/graphics/weather/climate_zones_glo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288" y="1833562"/>
            <a:ext cx="3877312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262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600200"/>
            <a:ext cx="6726876" cy="233918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042458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10" y="4267200"/>
            <a:ext cx="3724990" cy="2209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26" y="1295400"/>
            <a:ext cx="4260974" cy="24719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905000"/>
            <a:ext cx="3124200" cy="399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65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86000"/>
            <a:ext cx="8436041" cy="14136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832662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752600"/>
            <a:ext cx="8100646" cy="609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438400"/>
            <a:ext cx="296381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7375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267" y="1524000"/>
            <a:ext cx="7327465" cy="504183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798543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1.  Continental Drift</a:t>
            </a:r>
          </a:p>
          <a:p>
            <a:pPr marL="573088" indent="-255588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Change impact of ocean and atmosphere currents.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2.  Volcanoes</a:t>
            </a:r>
          </a:p>
          <a:p>
            <a:pPr marL="573088" indent="-255588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Ash reflects sunlight back to space – leads to COOLING (reduced temperatures).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7030A0"/>
                </a:solidFill>
              </a:rPr>
              <a:t>3.  Sunspot Activity</a:t>
            </a:r>
          </a:p>
          <a:p>
            <a:pPr marL="573088" indent="-255588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11 Year Sunspot Cycle</a:t>
            </a:r>
          </a:p>
          <a:p>
            <a:pPr marL="573088" indent="-255588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Low activity = colder</a:t>
            </a:r>
          </a:p>
          <a:p>
            <a:pPr marL="573088" indent="-255588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Example: Maunder Minimum </a:t>
            </a:r>
          </a:p>
          <a:p>
            <a:pPr marL="803275"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</a:t>
            </a:r>
            <a:r>
              <a:rPr lang="en-US" b="1" dirty="0">
                <a:solidFill>
                  <a:srgbClr val="7030A0"/>
                </a:solidFill>
              </a:rPr>
              <a:t>Maunder Minimum </a:t>
            </a:r>
            <a:r>
              <a:rPr lang="en-US" dirty="0"/>
              <a:t>is the name used for the period starting in about 1645 and continuing to about 1715 when sunspots became exceedingly rare, as noted by solar observers of the time.</a:t>
            </a:r>
            <a:endParaRPr lang="en-US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509" y="2209800"/>
            <a:ext cx="4216121" cy="71951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09" y="3276600"/>
            <a:ext cx="8336691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26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572000" cy="48432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a typeface="Lucida Grande"/>
                <a:cs typeface="Lucida Grande"/>
              </a:rPr>
              <a:t>Milankovitch Cycles</a:t>
            </a:r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 are cycles of Climate Change:</a:t>
            </a:r>
          </a:p>
          <a:p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100,000 year variations.</a:t>
            </a:r>
          </a:p>
          <a:p>
            <a:r>
              <a:rPr lang="en-US" sz="2800" dirty="0"/>
              <a:t>Orbital changes produce climate shifts</a:t>
            </a:r>
          </a:p>
          <a:p>
            <a:pPr lvl="1"/>
            <a:r>
              <a:rPr lang="en-US" sz="2400" b="1" dirty="0"/>
              <a:t>Orbital eccentricity </a:t>
            </a:r>
            <a:r>
              <a:rPr lang="en-US" sz="2400" dirty="0"/>
              <a:t>(shape of the orbit)</a:t>
            </a:r>
          </a:p>
          <a:p>
            <a:pPr lvl="1"/>
            <a:r>
              <a:rPr lang="en-US" sz="2400" b="1" dirty="0"/>
              <a:t>Earth’s tilt </a:t>
            </a:r>
            <a:r>
              <a:rPr lang="en-US" sz="2400" dirty="0"/>
              <a:t>– varies between 22.2° and 24.5° </a:t>
            </a:r>
          </a:p>
          <a:p>
            <a:pPr lvl="1"/>
            <a:r>
              <a:rPr lang="en-US" sz="2400" b="1" dirty="0"/>
              <a:t>Axis precession </a:t>
            </a:r>
            <a:r>
              <a:rPr lang="en-US" sz="2400" dirty="0"/>
              <a:t>– </a:t>
            </a:r>
            <a:r>
              <a:rPr lang="en-US" sz="2400" b="1" dirty="0"/>
              <a:t>wobble </a:t>
            </a:r>
            <a:r>
              <a:rPr lang="en-US" sz="2400" dirty="0"/>
              <a:t>variations from spin (like a spinning top wobbles)</a:t>
            </a:r>
          </a:p>
          <a:p>
            <a:endParaRPr lang="en-US" sz="2800" dirty="0">
              <a:solidFill>
                <a:srgbClr val="000000"/>
              </a:solidFill>
              <a:ea typeface="Lucida Grande"/>
              <a:cs typeface="Lucida Grande"/>
            </a:endParaRPr>
          </a:p>
          <a:p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225" y="1481328"/>
            <a:ext cx="30765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891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71" y="1905000"/>
            <a:ext cx="9106229" cy="94694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988971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3962400" cy="467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Anthropogenic</a:t>
            </a:r>
            <a:r>
              <a:rPr lang="en-US" sz="2400" dirty="0"/>
              <a:t> means human caused.</a:t>
            </a:r>
          </a:p>
          <a:p>
            <a:r>
              <a:rPr lang="en-US" sz="2400" b="1" dirty="0">
                <a:solidFill>
                  <a:srgbClr val="7030A0"/>
                </a:solidFill>
              </a:rPr>
              <a:t>Burning fossil fuels</a:t>
            </a:r>
            <a:r>
              <a:rPr lang="en-US" sz="2400" dirty="0">
                <a:solidFill>
                  <a:srgbClr val="7030A0"/>
                </a:solidFill>
              </a:rPr>
              <a:t>:</a:t>
            </a:r>
          </a:p>
          <a:p>
            <a:pPr lvl="1"/>
            <a:r>
              <a:rPr lang="en-US" sz="2400" dirty="0"/>
              <a:t>Releases CO</a:t>
            </a:r>
            <a:r>
              <a:rPr lang="en-US" sz="2400" baseline="-25000" dirty="0"/>
              <a:t>2</a:t>
            </a:r>
            <a:r>
              <a:rPr lang="en-US" sz="2400" dirty="0"/>
              <a:t> and other greenhouse gases into atmosphere</a:t>
            </a:r>
          </a:p>
          <a:p>
            <a:pPr lvl="1"/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greenhouse gas – increases temperature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24400" y="1417638"/>
            <a:ext cx="4038600" cy="46783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OCEAN ACIDIFICATION</a:t>
            </a:r>
          </a:p>
          <a:p>
            <a:r>
              <a:rPr lang="en-US" sz="2400" dirty="0"/>
              <a:t>Carbon Dioxide in atmosphere is </a:t>
            </a:r>
            <a:r>
              <a:rPr lang="en-US" sz="2400" b="1" dirty="0">
                <a:solidFill>
                  <a:srgbClr val="FF0000"/>
                </a:solidFill>
              </a:rPr>
              <a:t>absorbed</a:t>
            </a:r>
            <a:r>
              <a:rPr lang="en-US" sz="2400" dirty="0"/>
              <a:t> by ocean water.</a:t>
            </a:r>
          </a:p>
          <a:p>
            <a:r>
              <a:rPr lang="en-US" sz="2400" dirty="0"/>
              <a:t>Chemical reactions take place producing </a:t>
            </a:r>
            <a:r>
              <a:rPr lang="en-US" sz="2400" b="1" dirty="0">
                <a:solidFill>
                  <a:srgbClr val="FF0000"/>
                </a:solidFill>
              </a:rPr>
              <a:t>carbonic acid</a:t>
            </a:r>
            <a:r>
              <a:rPr lang="en-US" sz="2400" dirty="0"/>
              <a:t>.</a:t>
            </a:r>
          </a:p>
          <a:p>
            <a:r>
              <a:rPr lang="en-US" sz="2400" dirty="0"/>
              <a:t>Ocean acidity up </a:t>
            </a:r>
            <a:r>
              <a:rPr lang="en-US" sz="2400" b="1" dirty="0">
                <a:solidFill>
                  <a:srgbClr val="FF0000"/>
                </a:solidFill>
              </a:rPr>
              <a:t>30% </a:t>
            </a:r>
            <a:r>
              <a:rPr lang="en-US" sz="2400" dirty="0"/>
              <a:t>since 1850.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Damages</a:t>
            </a:r>
            <a:r>
              <a:rPr lang="en-US" sz="2400" dirty="0"/>
              <a:t> corals and other life forms.</a:t>
            </a:r>
          </a:p>
        </p:txBody>
      </p:sp>
    </p:spTree>
    <p:extLst>
      <p:ext uri="{BB962C8B-B14F-4D97-AF65-F5344CB8AC3E}">
        <p14:creationId xmlns:p14="http://schemas.microsoft.com/office/powerpoint/2010/main" val="288368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8392438" cy="914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827282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834" y="1295400"/>
            <a:ext cx="6890332" cy="532549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02239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417638"/>
            <a:ext cx="7400861" cy="47672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3589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295400"/>
            <a:ext cx="6529034" cy="528581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7155221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779" y="1524000"/>
            <a:ext cx="8235762" cy="301545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53000"/>
            <a:ext cx="846328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31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175" y="1520031"/>
            <a:ext cx="7867650" cy="44481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292137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76400"/>
            <a:ext cx="6807890" cy="108029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931910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295400"/>
            <a:ext cx="6394835" cy="51436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668033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346" y="1407590"/>
            <a:ext cx="6323308" cy="49958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22087521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78047"/>
            <a:ext cx="8229600" cy="43321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2723542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752600"/>
            <a:ext cx="9051010" cy="11390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72920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219200"/>
            <a:ext cx="6242763" cy="49958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577619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0" y="685800"/>
            <a:ext cx="4998631" cy="603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77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679" y="1676400"/>
            <a:ext cx="8810642" cy="16343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1757365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417638"/>
            <a:ext cx="6064845" cy="492231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82568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9119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1" y="1228915"/>
            <a:ext cx="6172200" cy="4525963"/>
          </a:xfr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pPr marL="109728" indent="0">
              <a:buNone/>
            </a:pPr>
            <a:r>
              <a:rPr lang="en-US" b="1" dirty="0"/>
              <a:t>HURRICANE DAMAGE</a:t>
            </a:r>
          </a:p>
          <a:p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473947" y="1676400"/>
            <a:ext cx="6155454" cy="5105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800" b="1" dirty="0">
                <a:solidFill>
                  <a:srgbClr val="FF0000"/>
                </a:solidFill>
              </a:rPr>
              <a:t>Wind</a:t>
            </a:r>
            <a:r>
              <a:rPr lang="en-US" sz="2800" b="1" dirty="0"/>
              <a:t> </a:t>
            </a:r>
            <a:r>
              <a:rPr lang="en-US" sz="2800" dirty="0"/>
              <a:t>damage:  </a:t>
            </a:r>
          </a:p>
          <a:p>
            <a:pPr lvl="1"/>
            <a:r>
              <a:rPr lang="en-US" sz="2800" dirty="0"/>
              <a:t>Can destroy buildings and homes</a:t>
            </a:r>
          </a:p>
          <a:p>
            <a:pPr lvl="1"/>
            <a:r>
              <a:rPr lang="en-US" sz="2800" dirty="0"/>
              <a:t>Debris becomes flying missiles in hurricanes.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Flood</a:t>
            </a:r>
            <a:r>
              <a:rPr lang="en-US" sz="2800" b="1" dirty="0"/>
              <a:t> </a:t>
            </a:r>
            <a:r>
              <a:rPr lang="en-US" sz="2800" dirty="0"/>
              <a:t>damage:</a:t>
            </a:r>
          </a:p>
          <a:p>
            <a:pPr lvl="1"/>
            <a:r>
              <a:rPr lang="en-US" sz="2800" dirty="0"/>
              <a:t>Torrential rains often in excess of six inches destructive floods.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Storm surge </a:t>
            </a:r>
            <a:r>
              <a:rPr lang="en-US" sz="2800" dirty="0"/>
              <a:t>damage:  </a:t>
            </a:r>
          </a:p>
          <a:p>
            <a:pPr lvl="1"/>
            <a:r>
              <a:rPr lang="en-US" sz="2800" dirty="0"/>
              <a:t>Accounts for </a:t>
            </a:r>
            <a:r>
              <a:rPr lang="en-US" sz="2800" b="1" dirty="0">
                <a:solidFill>
                  <a:srgbClr val="FF0000"/>
                </a:solidFill>
              </a:rPr>
              <a:t>90% </a:t>
            </a:r>
            <a:r>
              <a:rPr lang="en-US" sz="2800" dirty="0"/>
              <a:t>of all hurricane deaths</a:t>
            </a:r>
          </a:p>
          <a:p>
            <a:pPr lvl="1"/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733800"/>
            <a:ext cx="3230309" cy="21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4" name="Picture 3" descr="http://static.trunity.net/images/162441/750x313/scale/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98981"/>
            <a:ext cx="7620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52950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0"/>
            <a:ext cx="8315174" cy="15581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52800"/>
            <a:ext cx="855105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564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25190"/>
            <a:ext cx="8229600" cy="36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670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261872"/>
          </a:xfrm>
        </p:spPr>
        <p:txBody>
          <a:bodyPr/>
          <a:lstStyle/>
          <a:p>
            <a:pPr marL="573088" indent="-463550">
              <a:buNone/>
            </a:pPr>
            <a:r>
              <a:rPr lang="en-US" dirty="0"/>
              <a:t>9. Understand that</a:t>
            </a:r>
            <a:r>
              <a:rPr lang="en-US" b="1" dirty="0"/>
              <a:t> </a:t>
            </a:r>
            <a:r>
              <a:rPr lang="en-US" dirty="0"/>
              <a:t>more __________________ in the atmosphere can affect global warming.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093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BUBBLES!</a:t>
            </a:r>
          </a:p>
          <a:p>
            <a:pPr>
              <a:buNone/>
            </a:pPr>
            <a:r>
              <a:rPr lang="en-US" dirty="0"/>
              <a:t>40 Multiple Choice Questions </a:t>
            </a:r>
          </a:p>
          <a:p>
            <a:pPr>
              <a:buNone/>
            </a:pPr>
            <a:r>
              <a:rPr lang="en-US" dirty="0"/>
              <a:t>2.5 points each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TEST FORMAT</a:t>
            </a:r>
          </a:p>
        </p:txBody>
      </p:sp>
      <p:pic>
        <p:nvPicPr>
          <p:cNvPr id="4" name="Picture 2" descr="http://ts3.mm.bing.net/th?id=H.4676881210934246&amp;pid=1.7&amp;w=186&amp;h=171&amp;c=7&amp;rs=1&amp;url=http%3a%2f%2fbestclipartblog.com%2f32-test-clip-art.htm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438400"/>
            <a:ext cx="3315366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1524000"/>
            <a:ext cx="34290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Seasons:</a:t>
            </a:r>
          </a:p>
          <a:p>
            <a:r>
              <a:rPr lang="en-US" dirty="0"/>
              <a:t>Summer?</a:t>
            </a:r>
          </a:p>
          <a:p>
            <a:r>
              <a:rPr lang="en-US" dirty="0"/>
              <a:t>Winter?</a:t>
            </a:r>
          </a:p>
          <a:p>
            <a:r>
              <a:rPr lang="en-US" dirty="0"/>
              <a:t>Spring?</a:t>
            </a:r>
          </a:p>
          <a:p>
            <a:r>
              <a:rPr lang="en-US" dirty="0"/>
              <a:t>Fall?</a:t>
            </a:r>
          </a:p>
          <a:p>
            <a:pPr marL="109728" indent="0">
              <a:buNone/>
            </a:pPr>
            <a:r>
              <a:rPr lang="en-US" dirty="0"/>
              <a:t>How can you tell?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ILLUSTRATIONS IN THE 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2057400"/>
            <a:ext cx="4596384" cy="205729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600200"/>
            <a:ext cx="41148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What are Monsoons?</a:t>
            </a:r>
          </a:p>
          <a:p>
            <a:pPr>
              <a:buNone/>
            </a:pPr>
            <a:r>
              <a:rPr lang="en-US" b="1" dirty="0"/>
              <a:t>What causes Monsoons?</a:t>
            </a:r>
          </a:p>
          <a:p>
            <a:pPr>
              <a:buNone/>
            </a:pPr>
            <a:r>
              <a:rPr lang="en-US" b="1" dirty="0"/>
              <a:t>When is the wet season?  Why?</a:t>
            </a:r>
          </a:p>
          <a:p>
            <a:pPr>
              <a:buNone/>
            </a:pPr>
            <a:r>
              <a:rPr lang="en-US" b="1" dirty="0"/>
              <a:t>When is the dry season?  Why?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371600"/>
            <a:ext cx="2712720" cy="501005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00600" y="1905000"/>
            <a:ext cx="3733800" cy="4724399"/>
          </a:xfrm>
        </p:spPr>
        <p:txBody>
          <a:bodyPr>
            <a:normAutofit/>
          </a:bodyPr>
          <a:lstStyle/>
          <a:p>
            <a:r>
              <a:rPr lang="en-US" dirty="0"/>
              <a:t>How is the climate between Newfoundland and England different?</a:t>
            </a:r>
          </a:p>
          <a:p>
            <a:r>
              <a:rPr lang="en-US" dirty="0"/>
              <a:t>WHY is it different?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40386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71600" y="1905000"/>
            <a:ext cx="3581400" cy="38862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b="1" dirty="0"/>
              <a:t>What are </a:t>
            </a:r>
            <a:r>
              <a:rPr lang="en-US" b="1" dirty="0" err="1"/>
              <a:t>climatographs</a:t>
            </a:r>
            <a:r>
              <a:rPr lang="en-US" b="1" dirty="0"/>
              <a:t>?</a:t>
            </a:r>
          </a:p>
          <a:p>
            <a:pPr marL="109728" indent="0">
              <a:buNone/>
            </a:pPr>
            <a:r>
              <a:rPr lang="en-US" b="1" dirty="0"/>
              <a:t>What information is shown?</a:t>
            </a:r>
          </a:p>
          <a:p>
            <a:pPr marL="109728" indent="0">
              <a:buNone/>
            </a:pPr>
            <a:r>
              <a:rPr lang="en-US" b="1" dirty="0"/>
              <a:t>How do you read them?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6" name="Picture 5" descr="Climate graph for the Sahara Dese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828800"/>
            <a:ext cx="2247900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886200"/>
            <a:ext cx="2352675" cy="188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30731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3352800"/>
            <a:ext cx="7467600" cy="251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What are photoperiods?</a:t>
            </a:r>
          </a:p>
          <a:p>
            <a:pPr>
              <a:buNone/>
            </a:pPr>
            <a:r>
              <a:rPr lang="en-US" dirty="0"/>
              <a:t>How do they change each season?</a:t>
            </a:r>
          </a:p>
          <a:p>
            <a:pPr>
              <a:buNone/>
            </a:pPr>
            <a:r>
              <a:rPr lang="en-US" dirty="0"/>
              <a:t>What can you tell about the seasons from the information given about photoperiods?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388710"/>
              </p:ext>
            </p:extLst>
          </p:nvPr>
        </p:nvGraphicFramePr>
        <p:xfrm>
          <a:off x="457200" y="1752600"/>
          <a:ext cx="839724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ocument" r:id="rId4" imgW="6997442" imgH="952465" progId="Word.Document.12">
                  <p:embed/>
                </p:oleObj>
              </mc:Choice>
              <mc:Fallback>
                <p:oleObj name="Document" r:id="rId4" imgW="6997442" imgH="95246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52600"/>
                        <a:ext cx="839724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ILLUSTRATIONS IN THE TEST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4876800"/>
            <a:ext cx="655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Climate:  How does temperature change with latitude?  How does precipitation change with latitude?</a:t>
            </a:r>
          </a:p>
        </p:txBody>
      </p:sp>
      <p:pic>
        <p:nvPicPr>
          <p:cNvPr id="8" name="Picture 2" descr="http://www.roperld.com/science/graphics/TempVSLatitu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2029516" cy="2971800"/>
          </a:xfrm>
          <a:prstGeom prst="rect">
            <a:avLst/>
          </a:prstGeom>
          <a:noFill/>
        </p:spPr>
      </p:pic>
      <p:pic>
        <p:nvPicPr>
          <p:cNvPr id="9" name="Picture 4" descr="http://www.roperld.com/science/graphics/PrecipVSLatitud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447800"/>
            <a:ext cx="1920159" cy="2895600"/>
          </a:xfrm>
          <a:prstGeom prst="rect">
            <a:avLst/>
          </a:prstGeom>
          <a:noFill/>
        </p:spPr>
      </p:pic>
      <p:pic>
        <p:nvPicPr>
          <p:cNvPr id="10" name="Picture 4" descr="http://www.globalchange.umich.edu/gctext/George%20Kling/Unit%204.3_files/image00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524000"/>
            <a:ext cx="2970103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267200"/>
            <a:ext cx="8001000" cy="1143000"/>
          </a:xfrm>
        </p:spPr>
        <p:txBody>
          <a:bodyPr>
            <a:normAutofit/>
          </a:bodyPr>
          <a:lstStyle/>
          <a:p>
            <a:r>
              <a:rPr lang="en-US" dirty="0"/>
              <a:t>Can you answer questions about hurricanes from this chart?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CHARTS IN THE TEST</a:t>
            </a:r>
          </a:p>
        </p:txBody>
      </p:sp>
      <p:pic>
        <p:nvPicPr>
          <p:cNvPr id="6" name="Picture 5" descr="http://static.trunity.net/images/162441/750x313/scale/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5305425" cy="254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4495800"/>
            <a:ext cx="7315200" cy="978091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dirty="0"/>
              <a:t>What does this chart indicate about temperature &amp; CO</a:t>
            </a:r>
            <a:r>
              <a:rPr lang="en-US" baseline="-25000" dirty="0"/>
              <a:t>2</a:t>
            </a:r>
            <a:r>
              <a:rPr lang="en-US" dirty="0"/>
              <a:t> levels?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ILLUSTRATIONS IN THE TEST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00200"/>
            <a:ext cx="5014913" cy="2843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1294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81000"/>
            <a:ext cx="74980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After the Test	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83862"/>
            <a:ext cx="4572000" cy="5181600"/>
          </a:xfrm>
          <a:prstGeom prst="rect">
            <a:avLst/>
          </a:prstGeom>
        </p:spPr>
        <p:txBody>
          <a:bodyPr/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 on Article Summary #9 or other missing work.</a:t>
            </a:r>
          </a:p>
        </p:txBody>
      </p:sp>
      <p:pic>
        <p:nvPicPr>
          <p:cNvPr id="6" name="Picture 2" descr="http://ts2.mm.bing.net/th?id=H.5066340225057137&amp;w=248&amp;h=188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86000"/>
            <a:ext cx="331713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962400" cy="4538472"/>
          </a:xfrm>
        </p:spPr>
        <p:txBody>
          <a:bodyPr>
            <a:normAutofit/>
          </a:bodyPr>
          <a:lstStyle/>
          <a:p>
            <a:r>
              <a:rPr lang="en-US" dirty="0"/>
              <a:t>KNOW the study guide.</a:t>
            </a:r>
          </a:p>
          <a:p>
            <a:r>
              <a:rPr lang="en-US" dirty="0"/>
              <a:t>Review the online materials – PowerPoints.</a:t>
            </a:r>
          </a:p>
          <a:p>
            <a:r>
              <a:rPr lang="en-US" dirty="0"/>
              <a:t>Look over your notes and Reviews.</a:t>
            </a:r>
          </a:p>
          <a:p>
            <a:r>
              <a:rPr lang="en-US" dirty="0"/>
              <a:t>BE SURE TO STUDY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 DO</a:t>
            </a:r>
            <a:endParaRPr lang="en-US" sz="4800" dirty="0"/>
          </a:p>
        </p:txBody>
      </p:sp>
      <p:pic>
        <p:nvPicPr>
          <p:cNvPr id="29698" name="Picture 2" descr="https://campusconnect.uwp.edu/images/W460xL600/0/noshadow/Event/ce887b284df7457e83159e1e139e6f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00200"/>
            <a:ext cx="3764096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716</TotalTime>
  <Words>682</Words>
  <Application>Microsoft Office PowerPoint</Application>
  <PresentationFormat>On-screen Show (4:3)</PresentationFormat>
  <Paragraphs>142</Paragraphs>
  <Slides>62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Concourse</vt:lpstr>
      <vt:lpstr>Document</vt:lpstr>
      <vt:lpstr>Unit 9 Review</vt:lpstr>
      <vt:lpstr>Standards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TEST FORMAT</vt:lpstr>
      <vt:lpstr>ILLUSTRATIONS IN THE TEST</vt:lpstr>
      <vt:lpstr>ILLUSTRATIONS IN THE TEST</vt:lpstr>
      <vt:lpstr>ILLUSTRATIONS IN THE TEST</vt:lpstr>
      <vt:lpstr>ILLUSTRATIONS IN THE TEST</vt:lpstr>
      <vt:lpstr>ILLUSTRATIONS IN THE TEST</vt:lpstr>
      <vt:lpstr>ILLUSTRATIONS IN THE TEST</vt:lpstr>
      <vt:lpstr>CHARTS IN THE TEST</vt:lpstr>
      <vt:lpstr>ILLUSTRATIONS IN THE TEST</vt:lpstr>
      <vt:lpstr>PowerPoint Presentation</vt:lpstr>
      <vt:lpstr>TO DO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Review</dc:title>
  <dc:creator>dgovernor</dc:creator>
  <cp:lastModifiedBy>Nancy Brim</cp:lastModifiedBy>
  <cp:revision>58</cp:revision>
  <dcterms:created xsi:type="dcterms:W3CDTF">2014-09-05T12:12:58Z</dcterms:created>
  <dcterms:modified xsi:type="dcterms:W3CDTF">2017-04-13T13:57:21Z</dcterms:modified>
</cp:coreProperties>
</file>