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8" r:id="rId4"/>
    <p:sldId id="279" r:id="rId5"/>
    <p:sldId id="282" r:id="rId6"/>
    <p:sldId id="280" r:id="rId7"/>
    <p:sldId id="281" r:id="rId8"/>
    <p:sldId id="283" r:id="rId9"/>
    <p:sldId id="284" r:id="rId10"/>
    <p:sldId id="286" r:id="rId11"/>
    <p:sldId id="287" r:id="rId12"/>
    <p:sldId id="285" r:id="rId13"/>
    <p:sldId id="288" r:id="rId14"/>
    <p:sldId id="291" r:id="rId15"/>
    <p:sldId id="290" r:id="rId16"/>
    <p:sldId id="289" r:id="rId17"/>
    <p:sldId id="292" r:id="rId18"/>
    <p:sldId id="293" r:id="rId19"/>
    <p:sldId id="294" r:id="rId20"/>
    <p:sldId id="298" r:id="rId21"/>
    <p:sldId id="296" r:id="rId22"/>
    <p:sldId id="299" r:id="rId23"/>
    <p:sldId id="297" r:id="rId24"/>
    <p:sldId id="300" r:id="rId25"/>
    <p:sldId id="301" r:id="rId26"/>
    <p:sldId id="263" r:id="rId27"/>
    <p:sldId id="295" r:id="rId28"/>
    <p:sldId id="303" r:id="rId29"/>
    <p:sldId id="302" r:id="rId30"/>
    <p:sldId id="304" r:id="rId31"/>
    <p:sldId id="307" r:id="rId32"/>
    <p:sldId id="309" r:id="rId33"/>
    <p:sldId id="310" r:id="rId34"/>
    <p:sldId id="311" r:id="rId35"/>
    <p:sldId id="262" r:id="rId36"/>
    <p:sldId id="306" r:id="rId37"/>
    <p:sldId id="268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9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quizlet.com/_2qd9m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4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7162800" cy="1229911"/>
          </a:xfrm>
        </p:spPr>
        <p:txBody>
          <a:bodyPr/>
          <a:lstStyle/>
          <a:p>
            <a:r>
              <a:rPr lang="en-US" dirty="0"/>
              <a:t>What to expect, what to know…</a:t>
            </a:r>
          </a:p>
        </p:txBody>
      </p:sp>
      <p:pic>
        <p:nvPicPr>
          <p:cNvPr id="14338" name="Picture 2" descr="http://lake.k12.fl.us/cms/lib05/FL01000799/centricity/domain/2075/test_anxiet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2857500" cy="3314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0" y="1219200"/>
            <a:ext cx="5257800" cy="5257800"/>
          </a:xfrm>
        </p:spPr>
        <p:txBody>
          <a:bodyPr>
            <a:normAutofit/>
          </a:bodyPr>
          <a:lstStyle/>
          <a:p>
            <a:endParaRPr lang="en-US" b="1" dirty="0"/>
          </a:p>
          <a:p>
            <a:r>
              <a:rPr lang="en-US" dirty="0"/>
              <a:t>SES3:  </a:t>
            </a:r>
            <a:r>
              <a:rPr lang="en-US" b="1" dirty="0"/>
              <a:t>Students will explore the actions of water, wind, ice, and gravity that create landforms and systems of landforms (landscapes).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STANDARDS</a:t>
            </a:r>
          </a:p>
        </p:txBody>
      </p:sp>
      <p:sp>
        <p:nvSpPr>
          <p:cNvPr id="28674" name="AutoShape 2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AutoShape 6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90" y="2438400"/>
            <a:ext cx="3411786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490472"/>
          </a:xfrm>
        </p:spPr>
        <p:txBody>
          <a:bodyPr/>
          <a:lstStyle/>
          <a:p>
            <a:r>
              <a:rPr lang="en-US" dirty="0" smtClean="0"/>
              <a:t>HYDROLOGIC </a:t>
            </a:r>
            <a:r>
              <a:rPr lang="en-US" dirty="0"/>
              <a:t>CYCLE:  </a:t>
            </a:r>
            <a:r>
              <a:rPr lang="en-US" b="1" dirty="0"/>
              <a:t>SES1e: </a:t>
            </a:r>
            <a:r>
              <a:rPr lang="en-US" dirty="0"/>
              <a:t> Identify the transformations and major reservoirs that make up the hydrologic cycle.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457200" y="3124200"/>
            <a:ext cx="8509000" cy="2246769"/>
          </a:xfrm>
          <a:prstGeom prst="rect">
            <a:avLst/>
          </a:prstGeom>
          <a:solidFill>
            <a:srgbClr val="E5E9EA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  <a:cs typeface="ＭＳ Ｐゴシック" charset="0"/>
              </a:defRPr>
            </a:lvl1pPr>
            <a:lvl2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F3661"/>
                </a:solidFill>
              </a:rPr>
              <a:t>Earth</a:t>
            </a:r>
            <a:r>
              <a:rPr lang="ja-JP" altLang="en-US" sz="2800" dirty="0">
                <a:solidFill>
                  <a:srgbClr val="0F3661"/>
                </a:solidFill>
              </a:rPr>
              <a:t>’</a:t>
            </a:r>
            <a:r>
              <a:rPr lang="en-US" altLang="ja-JP" sz="2800" dirty="0">
                <a:solidFill>
                  <a:srgbClr val="0F3661"/>
                </a:solidFill>
              </a:rPr>
              <a:t>s Water Supply:</a:t>
            </a:r>
          </a:p>
          <a:p>
            <a:pPr marL="465138" indent="-465138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About </a:t>
            </a:r>
            <a:r>
              <a:rPr lang="en-US" sz="2800" dirty="0">
                <a:solidFill>
                  <a:srgbClr val="FF0000"/>
                </a:solidFill>
              </a:rPr>
              <a:t>70</a:t>
            </a:r>
            <a:r>
              <a:rPr lang="en-US" sz="2800" b="0" dirty="0">
                <a:solidFill>
                  <a:schemeClr val="tx1"/>
                </a:solidFill>
              </a:rPr>
              <a:t> percent of the Earth's surface is water-covered</a:t>
            </a:r>
          </a:p>
          <a:p>
            <a:pPr marL="465138" indent="-465138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The oceans hold about </a:t>
            </a:r>
            <a:r>
              <a:rPr lang="en-US" sz="2800" dirty="0">
                <a:solidFill>
                  <a:srgbClr val="FF0000"/>
                </a:solidFill>
              </a:rPr>
              <a:t>97%</a:t>
            </a:r>
            <a:r>
              <a:rPr lang="en-US" sz="2800" b="0" dirty="0">
                <a:solidFill>
                  <a:schemeClr val="tx1"/>
                </a:solidFill>
              </a:rPr>
              <a:t> of the planet’s water.</a:t>
            </a:r>
          </a:p>
          <a:p>
            <a:pPr marL="465138" indent="-465138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Freshwater is </a:t>
            </a:r>
            <a:r>
              <a:rPr lang="en-US" sz="2800" dirty="0">
                <a:solidFill>
                  <a:srgbClr val="FF0000"/>
                </a:solidFill>
              </a:rPr>
              <a:t>3%</a:t>
            </a:r>
            <a:r>
              <a:rPr lang="en-US" sz="2800" b="0" dirty="0">
                <a:solidFill>
                  <a:schemeClr val="tx1"/>
                </a:solidFill>
              </a:rPr>
              <a:t>.</a:t>
            </a:r>
            <a:endParaRPr lang="en-US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4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905000"/>
            <a:ext cx="4572000" cy="35699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</p:pic>
      <p:sp>
        <p:nvSpPr>
          <p:cNvPr id="5" name="Content Placeholder 6"/>
          <p:cNvSpPr txBox="1">
            <a:spLocks/>
          </p:cNvSpPr>
          <p:nvPr/>
        </p:nvSpPr>
        <p:spPr>
          <a:xfrm>
            <a:off x="381000" y="1905000"/>
            <a:ext cx="4038600" cy="4419600"/>
          </a:xfrm>
          <a:prstGeom prst="rect">
            <a:avLst/>
          </a:prstGeom>
          <a:solidFill>
            <a:srgbClr val="E5E9EA"/>
          </a:solidFill>
        </p:spPr>
        <p:txBody>
          <a:bodyPr vert="horz" rtlCol="0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sz="2400" b="1" dirty="0"/>
              <a:t>Cycle that transports </a:t>
            </a:r>
            <a:r>
              <a:rPr lang="en-US" sz="2400" b="1" dirty="0">
                <a:solidFill>
                  <a:srgbClr val="FF0000"/>
                </a:solidFill>
              </a:rPr>
              <a:t>water</a:t>
            </a:r>
            <a:r>
              <a:rPr lang="en-US" sz="2400" b="1" dirty="0"/>
              <a:t> through Earth’s systems</a:t>
            </a:r>
          </a:p>
          <a:p>
            <a:pPr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Sun</a:t>
            </a:r>
            <a:r>
              <a:rPr lang="en-US" sz="2400" b="1" dirty="0"/>
              <a:t>: </a:t>
            </a:r>
            <a:r>
              <a:rPr lang="en-US" sz="2400" dirty="0"/>
              <a:t>Source of energy</a:t>
            </a:r>
          </a:p>
          <a:p>
            <a:pPr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rgbClr val="FF0000"/>
                </a:solidFill>
              </a:rPr>
              <a:t>Gravity</a:t>
            </a:r>
            <a:r>
              <a:rPr lang="en-US" sz="2400" b="1" dirty="0"/>
              <a:t>:</a:t>
            </a:r>
          </a:p>
          <a:p>
            <a:pPr lvl="1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400" dirty="0"/>
              <a:t>Major force acting on water.</a:t>
            </a:r>
          </a:p>
          <a:p>
            <a:pPr lvl="1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400" dirty="0"/>
              <a:t>Moves all transformations</a:t>
            </a:r>
            <a:r>
              <a:rPr lang="en-US" sz="2400" b="1" dirty="0"/>
              <a:t> </a:t>
            </a:r>
            <a:r>
              <a:rPr lang="en-US" sz="2400" dirty="0"/>
              <a:t>except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evaporation.</a:t>
            </a:r>
          </a:p>
        </p:txBody>
      </p:sp>
    </p:spTree>
    <p:extLst>
      <p:ext uri="{BB962C8B-B14F-4D97-AF65-F5344CB8AC3E}">
        <p14:creationId xmlns:p14="http://schemas.microsoft.com/office/powerpoint/2010/main" val="99768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b="1" dirty="0"/>
              <a:t>Reservoirs:</a:t>
            </a:r>
          </a:p>
          <a:p>
            <a:pPr marL="624078" indent="-514350">
              <a:buAutoNum type="arabicPeriod"/>
            </a:pPr>
            <a:r>
              <a:rPr lang="en-US" dirty="0"/>
              <a:t>Ocean water</a:t>
            </a:r>
          </a:p>
          <a:p>
            <a:pPr marL="624078" indent="-514350">
              <a:buAutoNum type="arabicPeriod"/>
            </a:pPr>
            <a:r>
              <a:rPr lang="en-US" dirty="0"/>
              <a:t>Glaciers and Ice caps</a:t>
            </a:r>
          </a:p>
          <a:p>
            <a:pPr marL="624078" indent="-514350">
              <a:buAutoNum type="arabicPeriod"/>
            </a:pPr>
            <a:r>
              <a:rPr lang="en-US" dirty="0"/>
              <a:t>Groundwater</a:t>
            </a:r>
          </a:p>
          <a:p>
            <a:pPr marL="624078" indent="-514350">
              <a:buAutoNum type="arabicPeriod"/>
            </a:pPr>
            <a:r>
              <a:rPr lang="en-US" dirty="0"/>
              <a:t>Surface water</a:t>
            </a:r>
          </a:p>
          <a:p>
            <a:pPr marL="624078" indent="-514350">
              <a:buAutoNum type="arabicPeriod"/>
            </a:pPr>
            <a:r>
              <a:rPr lang="en-US" dirty="0"/>
              <a:t>Water in the Atmosphere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267200"/>
            <a:ext cx="637540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14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1148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b="1" dirty="0"/>
              <a:t>Transformations:</a:t>
            </a:r>
          </a:p>
          <a:p>
            <a:pPr marL="624078" indent="-514350">
              <a:buAutoNum type="arabicPeriod"/>
            </a:pPr>
            <a:r>
              <a:rPr lang="en-US" dirty="0"/>
              <a:t>Evaporation</a:t>
            </a:r>
          </a:p>
          <a:p>
            <a:pPr marL="624078" indent="-514350">
              <a:buAutoNum type="arabicPeriod"/>
            </a:pPr>
            <a:r>
              <a:rPr lang="en-US" dirty="0"/>
              <a:t>Transpiration</a:t>
            </a:r>
          </a:p>
          <a:p>
            <a:pPr marL="624078" indent="-514350">
              <a:buAutoNum type="arabicPeriod"/>
            </a:pPr>
            <a:r>
              <a:rPr lang="en-US" dirty="0"/>
              <a:t>Condensation</a:t>
            </a:r>
          </a:p>
          <a:p>
            <a:pPr marL="624078" indent="-514350">
              <a:buAutoNum type="arabicPeriod"/>
            </a:pPr>
            <a:r>
              <a:rPr lang="en-US" dirty="0"/>
              <a:t>Precipitation</a:t>
            </a:r>
          </a:p>
          <a:p>
            <a:pPr marL="624078" indent="-514350">
              <a:buAutoNum type="arabicPeriod"/>
            </a:pPr>
            <a:r>
              <a:rPr lang="en-US" dirty="0"/>
              <a:t>Surface runoff</a:t>
            </a:r>
          </a:p>
          <a:p>
            <a:pPr marL="624078" indent="-514350">
              <a:buAutoNum type="arabicPeriod"/>
            </a:pPr>
            <a:r>
              <a:rPr lang="en-US" dirty="0"/>
              <a:t>Groundwater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200" y="1295400"/>
            <a:ext cx="4081463" cy="303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9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2687" y="3379433"/>
            <a:ext cx="4081463" cy="303414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457" y="1600200"/>
            <a:ext cx="4639921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67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200" b="1" dirty="0"/>
              <a:t>MECHANICAL</a:t>
            </a:r>
            <a:r>
              <a:rPr lang="en-US" dirty="0"/>
              <a:t>	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CHEMICAL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057400"/>
            <a:ext cx="4040188" cy="3328657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The breaking down of rock by physical processes.</a:t>
            </a:r>
          </a:p>
          <a:p>
            <a:r>
              <a:rPr lang="en-US" sz="2800" dirty="0"/>
              <a:t>Does not change the rock chemically.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057400"/>
            <a:ext cx="4041775" cy="332865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800" dirty="0"/>
              <a:t>When chemical reactions in the environment react with minerals in the rock to break it down.</a:t>
            </a:r>
          </a:p>
          <a:p>
            <a:r>
              <a:rPr lang="en-US" sz="2800" dirty="0"/>
              <a:t>Does change the rock chemically.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219200"/>
            <a:ext cx="8153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SES3a.  Describe how surface water and groundwater act as the major agents of physical and chemical weathering.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9530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b="1" dirty="0"/>
              <a:t>Mechanical Weathering</a:t>
            </a:r>
          </a:p>
          <a:p>
            <a:pPr marL="624078" indent="-514350">
              <a:buAutoNum type="arabicPeriod"/>
            </a:pPr>
            <a:r>
              <a:rPr lang="en-US" dirty="0"/>
              <a:t>Wind</a:t>
            </a:r>
          </a:p>
          <a:p>
            <a:pPr marL="624078" indent="-514350">
              <a:buAutoNum type="arabicPeriod"/>
            </a:pPr>
            <a:r>
              <a:rPr lang="en-US" dirty="0"/>
              <a:t>Waves and Water</a:t>
            </a:r>
          </a:p>
          <a:p>
            <a:pPr marL="624078" indent="-514350">
              <a:buAutoNum type="arabicPeriod"/>
            </a:pPr>
            <a:r>
              <a:rPr lang="en-US" dirty="0"/>
              <a:t>Gravity</a:t>
            </a:r>
          </a:p>
          <a:p>
            <a:pPr marL="624078" indent="-514350">
              <a:buAutoNum type="arabicPeriod"/>
            </a:pPr>
            <a:r>
              <a:rPr lang="en-US" dirty="0"/>
              <a:t>Ice Wedging</a:t>
            </a:r>
          </a:p>
          <a:p>
            <a:pPr marL="624078" indent="-514350">
              <a:buAutoNum type="arabicPeriod"/>
            </a:pPr>
            <a:r>
              <a:rPr lang="en-US" dirty="0"/>
              <a:t>Organic Activity</a:t>
            </a:r>
          </a:p>
          <a:p>
            <a:pPr marL="880110" lvl="1" indent="-514350">
              <a:buAutoNum type="arabicPeriod"/>
            </a:pPr>
            <a:r>
              <a:rPr lang="en-US" dirty="0"/>
              <a:t>Animal burrowing</a:t>
            </a:r>
          </a:p>
          <a:p>
            <a:pPr marL="880110" lvl="1" indent="-514350">
              <a:buAutoNum type="arabicPeriod"/>
            </a:pPr>
            <a:r>
              <a:rPr lang="en-US" dirty="0"/>
              <a:t>Root wedging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990600"/>
            <a:ext cx="2695575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9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5113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2" descr="http://education.usgs.gov/images/schoolyard/Angular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295400"/>
            <a:ext cx="5105400" cy="2952253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44" y="4589324"/>
            <a:ext cx="8540238" cy="59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89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037" y="3962400"/>
            <a:ext cx="4733925" cy="2524125"/>
          </a:xfrm>
          <a:prstGeom prst="rect">
            <a:avLst/>
          </a:prstGeom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04" y="1905000"/>
            <a:ext cx="847499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5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114800" cy="4525963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b="1" dirty="0"/>
              <a:t>Chemical Weathering</a:t>
            </a:r>
          </a:p>
          <a:p>
            <a:pPr marL="624078" indent="-514350">
              <a:buAutoNum type="arabicPeriod"/>
            </a:pPr>
            <a:r>
              <a:rPr lang="en-US" b="1" dirty="0"/>
              <a:t>Hydrolysis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Minerals </a:t>
            </a:r>
            <a:r>
              <a:rPr lang="en-US" sz="2000" b="1" dirty="0">
                <a:solidFill>
                  <a:srgbClr val="FF0000"/>
                </a:solidFill>
              </a:rPr>
              <a:t>dissolve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in water.</a:t>
            </a:r>
            <a:endParaRPr lang="en-US" dirty="0"/>
          </a:p>
          <a:p>
            <a:pPr marL="624078" indent="-514350">
              <a:buAutoNum type="arabicPeriod"/>
            </a:pPr>
            <a:r>
              <a:rPr lang="en-US" b="1" dirty="0"/>
              <a:t>Oxidation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Lucida Grande"/>
                <a:cs typeface="Lucida Grande"/>
              </a:rPr>
              <a:t>Turns iron minerals a </a:t>
            </a:r>
            <a:r>
              <a:rPr lang="en-US" sz="2000" b="1" dirty="0">
                <a:solidFill>
                  <a:srgbClr val="FF0000"/>
                </a:solidFill>
                <a:ea typeface="Lucida Grande"/>
                <a:cs typeface="Lucida Grande"/>
              </a:rPr>
              <a:t>brown-red</a:t>
            </a:r>
            <a:r>
              <a:rPr lang="en-US" sz="2000" dirty="0">
                <a:ea typeface="Lucida Grande"/>
                <a:cs typeface="Lucida Grande"/>
              </a:rPr>
              <a:t> color </a:t>
            </a:r>
            <a:r>
              <a:rPr lang="en-US" sz="2000" dirty="0">
                <a:ea typeface="Arial"/>
                <a:cs typeface="Arial"/>
              </a:rPr>
              <a:t>because the minerals react with oxygen in the air.</a:t>
            </a:r>
            <a:endParaRPr lang="en-US" sz="2000" dirty="0"/>
          </a:p>
          <a:p>
            <a:pPr marL="624078" indent="-514350">
              <a:buAutoNum type="arabicPeriod"/>
            </a:pPr>
            <a:r>
              <a:rPr lang="en-US" b="1" dirty="0"/>
              <a:t>Carbonation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Carbonic acid breaks down compounds chemically.</a:t>
            </a:r>
          </a:p>
          <a:p>
            <a:pPr marL="624078" indent="-514350">
              <a:buAutoNum type="arabicPeriod"/>
            </a:pPr>
            <a:r>
              <a:rPr lang="en-US" b="1" dirty="0"/>
              <a:t>Acid Precipitation</a:t>
            </a:r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908365"/>
            <a:ext cx="4158667" cy="367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8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3657600"/>
            <a:ext cx="4169963" cy="2876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748087"/>
            <a:ext cx="2533650" cy="2695575"/>
          </a:xfrm>
          <a:prstGeom prst="rect">
            <a:avLst/>
          </a:prstGeom>
        </p:spPr>
      </p:pic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457200" y="2763045"/>
            <a:ext cx="843716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365760" indent="-256032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21792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9536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430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3716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6002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18288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0574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2860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  <a:extLst/>
          </a:lstStyle>
          <a:p>
            <a:pPr marL="342900" indent="-342900">
              <a:buClrTx/>
              <a:buSzTx/>
              <a:buAutoNum type="arabicPeriod" startAt="26"/>
            </a:pPr>
            <a:r>
              <a:rPr lang="en-US" altLang="en-US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Iron </a:t>
            </a:r>
            <a:r>
              <a:rPr lang="en-US" alt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Oxide is the cause of the </a:t>
            </a:r>
            <a:r>
              <a:rPr lang="en-US" alt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</a:t>
            </a:r>
            <a:r>
              <a:rPr lang="en-US" alt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Georgia clay</a:t>
            </a:r>
            <a:r>
              <a:rPr lang="en-US" altLang="en-US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ClrTx/>
              <a:buSzTx/>
              <a:buNone/>
            </a:pP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219200"/>
            <a:ext cx="8779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6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6387" y="4087017"/>
            <a:ext cx="5876925" cy="128242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6387" y="5429440"/>
            <a:ext cx="5898535" cy="13546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414701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43042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295400"/>
            <a:ext cx="722570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4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sz="3000" b="1" dirty="0"/>
              <a:t>Factors that Affect the Rate of Weathering</a:t>
            </a:r>
          </a:p>
          <a:p>
            <a:pPr marL="624078" indent="-514350">
              <a:buAutoNum type="arabicPeriod"/>
            </a:pPr>
            <a:r>
              <a:rPr lang="en-US" b="1" dirty="0"/>
              <a:t>Rock Composition</a:t>
            </a:r>
          </a:p>
          <a:p>
            <a:pPr marL="708660" lvl="1" indent="-342900"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FF0000"/>
                </a:solidFill>
              </a:rPr>
              <a:t>Differential Weathering</a:t>
            </a:r>
            <a:r>
              <a:rPr lang="en-US" sz="2000" dirty="0"/>
              <a:t>:  Softer, less resistant rocks wear away at a faster rate than more weather resistant rocks.  </a:t>
            </a:r>
            <a:endParaRPr lang="en-US" dirty="0"/>
          </a:p>
          <a:p>
            <a:pPr marL="624078" indent="-514350">
              <a:buAutoNum type="arabicPeriod"/>
            </a:pPr>
            <a:r>
              <a:rPr lang="en-US" b="1" dirty="0"/>
              <a:t>Climate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Most </a:t>
            </a:r>
            <a:r>
              <a:rPr lang="en-US" sz="2000" b="1" dirty="0">
                <a:solidFill>
                  <a:srgbClr val="FF0000"/>
                </a:solidFill>
              </a:rPr>
              <a:t>rapid</a:t>
            </a:r>
            <a:r>
              <a:rPr lang="en-US" sz="2000" dirty="0"/>
              <a:t> in </a:t>
            </a:r>
            <a:r>
              <a:rPr lang="en-US" sz="2000" b="1" dirty="0">
                <a:solidFill>
                  <a:srgbClr val="FF0000"/>
                </a:solidFill>
              </a:rPr>
              <a:t>hot, wet </a:t>
            </a:r>
            <a:r>
              <a:rPr lang="en-US" sz="2000" dirty="0"/>
              <a:t>climates and </a:t>
            </a:r>
            <a:r>
              <a:rPr lang="en-US" sz="2000" b="1" dirty="0">
                <a:solidFill>
                  <a:srgbClr val="FF0000"/>
                </a:solidFill>
              </a:rPr>
              <a:t>slowest</a:t>
            </a:r>
            <a:r>
              <a:rPr lang="en-US" sz="2000" dirty="0"/>
              <a:t> weathering occurs in </a:t>
            </a:r>
            <a:r>
              <a:rPr lang="en-US" sz="2000" b="1" dirty="0">
                <a:solidFill>
                  <a:srgbClr val="FF0000"/>
                </a:solidFill>
              </a:rPr>
              <a:t>cold, dry </a:t>
            </a:r>
            <a:r>
              <a:rPr lang="en-US" sz="2000" dirty="0"/>
              <a:t>climates.</a:t>
            </a:r>
            <a:endParaRPr lang="en-US" dirty="0"/>
          </a:p>
          <a:p>
            <a:pPr marL="624078" indent="-514350">
              <a:buAutoNum type="arabicPeriod"/>
            </a:pPr>
            <a:r>
              <a:rPr lang="en-US" b="1" dirty="0"/>
              <a:t>Exposure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FF0000"/>
                </a:solidFill>
              </a:rPr>
              <a:t>More</a:t>
            </a:r>
            <a:r>
              <a:rPr lang="en-US" sz="2200" dirty="0"/>
              <a:t> Surface area = </a:t>
            </a:r>
            <a:r>
              <a:rPr lang="en-US" sz="2200" b="1" dirty="0">
                <a:solidFill>
                  <a:srgbClr val="FF0000"/>
                </a:solidFill>
              </a:rPr>
              <a:t>more</a:t>
            </a:r>
            <a:r>
              <a:rPr lang="en-US" sz="2200" dirty="0"/>
              <a:t> exposure and greater rate of weathering.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FF0000"/>
                </a:solidFill>
              </a:rPr>
              <a:t>Mechanical</a:t>
            </a:r>
            <a:r>
              <a:rPr lang="en-US" sz="2200" dirty="0"/>
              <a:t> weathering makes </a:t>
            </a:r>
            <a:r>
              <a:rPr lang="en-US" sz="2200" b="1" dirty="0">
                <a:solidFill>
                  <a:srgbClr val="FF0000"/>
                </a:solidFill>
              </a:rPr>
              <a:t>chemical</a:t>
            </a:r>
            <a:r>
              <a:rPr lang="en-US" sz="2200" dirty="0"/>
              <a:t> weathering </a:t>
            </a:r>
            <a:r>
              <a:rPr lang="en-US" sz="2200" b="1" dirty="0">
                <a:solidFill>
                  <a:srgbClr val="FF0000"/>
                </a:solidFill>
              </a:rPr>
              <a:t>faster</a:t>
            </a:r>
            <a:r>
              <a:rPr lang="en-US" sz="2200" dirty="0"/>
              <a:t> by breaking rock into smaller pieces and exposing more surface area.</a:t>
            </a:r>
            <a:endParaRPr lang="en-US" sz="2600" dirty="0"/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86248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2819400"/>
            <a:ext cx="7962900" cy="18669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524000"/>
            <a:ext cx="8458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84" y="4953000"/>
            <a:ext cx="793473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88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 descr="http://www.rpdp.net/sciencetips_v2/images/e12c5/question1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352800"/>
            <a:ext cx="3821394" cy="342900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" y="1295400"/>
            <a:ext cx="7543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7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490472"/>
          </a:xfrm>
        </p:spPr>
        <p:txBody>
          <a:bodyPr/>
          <a:lstStyle/>
          <a:p>
            <a:pPr marL="109728" indent="0">
              <a:buNone/>
            </a:pPr>
            <a:r>
              <a:rPr lang="en-US" dirty="0"/>
              <a:t>SES3b. Explain how soil results from weathering and biological processes acting on parent rock. </a:t>
            </a:r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6529" y="2971801"/>
            <a:ext cx="6450941" cy="343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36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4958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b="1" dirty="0"/>
              <a:t>Soil Profile</a:t>
            </a:r>
          </a:p>
          <a:p>
            <a:pPr marL="109728" indent="0">
              <a:buNone/>
            </a:pPr>
            <a:r>
              <a:rPr lang="en-US" dirty="0"/>
              <a:t>O Horizon - humus</a:t>
            </a:r>
          </a:p>
          <a:p>
            <a:pPr marL="109728" indent="0">
              <a:buNone/>
            </a:pPr>
            <a:r>
              <a:rPr lang="en-US" dirty="0"/>
              <a:t>A Horizon - topsoil</a:t>
            </a:r>
          </a:p>
          <a:p>
            <a:pPr marL="109728" indent="0">
              <a:buNone/>
            </a:pPr>
            <a:r>
              <a:rPr lang="en-US" dirty="0"/>
              <a:t>B Horizon - subsoil</a:t>
            </a:r>
          </a:p>
          <a:p>
            <a:pPr marL="109728" indent="0">
              <a:buNone/>
            </a:pPr>
            <a:r>
              <a:rPr lang="en-US" dirty="0"/>
              <a:t>C Horizon - regolith</a:t>
            </a:r>
          </a:p>
          <a:p>
            <a:pPr marL="109728" indent="0">
              <a:buNone/>
            </a:pPr>
            <a:r>
              <a:rPr lang="en-US" dirty="0"/>
              <a:t>D Horizon - bedrock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846138"/>
            <a:ext cx="3771900" cy="4581525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4563872"/>
            <a:ext cx="3810000" cy="1727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7150" lvl="1" indent="-57150" algn="ctr">
              <a:lnSpc>
                <a:spcPct val="120000"/>
              </a:lnSpc>
              <a:spcBef>
                <a:spcPts val="0"/>
              </a:spcBef>
              <a:buFont typeface="Verdana"/>
              <a:buNone/>
            </a:pPr>
            <a:r>
              <a:rPr lang="en-US" sz="2800" b="1" dirty="0"/>
              <a:t>Parent rock </a:t>
            </a:r>
            <a:r>
              <a:rPr lang="en-US" sz="2800" dirty="0"/>
              <a:t>has greatest impact on soil composition.</a:t>
            </a:r>
          </a:p>
        </p:txBody>
      </p:sp>
    </p:spTree>
    <p:extLst>
      <p:ext uri="{BB962C8B-B14F-4D97-AF65-F5344CB8AC3E}">
        <p14:creationId xmlns:p14="http://schemas.microsoft.com/office/powerpoint/2010/main" val="34820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876800" cy="4525963"/>
          </a:xfrm>
        </p:spPr>
        <p:txBody>
          <a:bodyPr>
            <a:normAutofit fontScale="85000" lnSpcReduction="10000"/>
          </a:bodyPr>
          <a:lstStyle/>
          <a:p>
            <a:pPr marL="109728" lvl="0" indent="0">
              <a:buNone/>
            </a:pPr>
            <a:r>
              <a:rPr lang="en-US" dirty="0" smtClean="0"/>
              <a:t>22.  Using </a:t>
            </a:r>
            <a:r>
              <a:rPr lang="en-US" dirty="0"/>
              <a:t>the figure, be able to label the layers properly.</a:t>
            </a:r>
          </a:p>
          <a:p>
            <a:pPr lvl="0"/>
            <a:r>
              <a:rPr lang="en-US" dirty="0"/>
              <a:t>A  Horizon - </a:t>
            </a:r>
            <a:r>
              <a:rPr lang="en-US" b="1" dirty="0"/>
              <a:t>______________</a:t>
            </a:r>
            <a:r>
              <a:rPr lang="en-US" dirty="0"/>
              <a:t>—organic matter and living organisms </a:t>
            </a:r>
          </a:p>
          <a:p>
            <a:pPr lvl="0"/>
            <a:r>
              <a:rPr lang="en-US" dirty="0"/>
              <a:t>B  Horizon – </a:t>
            </a:r>
            <a:r>
              <a:rPr lang="en-US" b="1" dirty="0"/>
              <a:t>_______________</a:t>
            </a:r>
            <a:r>
              <a:rPr lang="en-US" dirty="0"/>
              <a:t>- Zone of leaching-dissolved are</a:t>
            </a:r>
          </a:p>
          <a:p>
            <a:r>
              <a:rPr lang="en-US" dirty="0"/>
              <a:t>pulled down by gravity</a:t>
            </a:r>
          </a:p>
          <a:p>
            <a:pPr lvl="0"/>
            <a:r>
              <a:rPr lang="en-US" dirty="0"/>
              <a:t>C  Horizon – </a:t>
            </a:r>
            <a:r>
              <a:rPr lang="en-US" b="1" dirty="0"/>
              <a:t>________________</a:t>
            </a:r>
            <a:endParaRPr lang="en-US" dirty="0"/>
          </a:p>
          <a:p>
            <a:r>
              <a:rPr lang="en-US" dirty="0"/>
              <a:t>D </a:t>
            </a:r>
            <a:r>
              <a:rPr lang="en-US" b="1" dirty="0"/>
              <a:t>_________________</a:t>
            </a:r>
            <a:r>
              <a:rPr lang="en-US" dirty="0"/>
              <a:t>-solid rock layer at the bottom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 descr="Soil graph.jpg"/>
          <p:cNvPicPr/>
          <p:nvPr/>
        </p:nvPicPr>
        <p:blipFill>
          <a:blip r:embed="rId2" cstate="print"/>
          <a:srcRect l="24305" t="22041" r="44028" b="51140"/>
          <a:stretch>
            <a:fillRect/>
          </a:stretch>
        </p:blipFill>
        <p:spPr>
          <a:xfrm>
            <a:off x="5334000" y="1585947"/>
            <a:ext cx="3445510" cy="4316724"/>
          </a:xfrm>
          <a:prstGeom prst="rect">
            <a:avLst/>
          </a:prstGeom>
        </p:spPr>
      </p:pic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609600" y="6090030"/>
            <a:ext cx="762000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365760" indent="-256032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21792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9536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430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3716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6002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18288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0574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2860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  <a:extLst/>
          </a:lstStyle>
          <a:p>
            <a:pPr marL="228600" indent="-228600">
              <a:buClrTx/>
              <a:buSzTx/>
              <a:buFontTx/>
              <a:buChar char="•"/>
            </a:pPr>
            <a:r>
              <a:rPr lang="en-US" altLang="en-US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Characteristics of </a:t>
            </a:r>
            <a:r>
              <a:rPr lang="en-US" altLang="en-US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</a:t>
            </a:r>
            <a:r>
              <a:rPr lang="en-US" altLang="en-US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 the greatest impact on soil composition.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89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b="1" dirty="0"/>
              <a:t>Soil Type and Texture</a:t>
            </a:r>
          </a:p>
          <a:p>
            <a:pPr marL="624078" indent="-514350">
              <a:buAutoNum type="arabicPeriod"/>
            </a:pPr>
            <a:r>
              <a:rPr lang="en-US" dirty="0"/>
              <a:t>Loam – equal parts of all</a:t>
            </a:r>
          </a:p>
          <a:p>
            <a:pPr marL="624078" indent="-514350">
              <a:buAutoNum type="arabicPeriod"/>
            </a:pPr>
            <a:r>
              <a:rPr lang="en-US" dirty="0"/>
              <a:t>Sand – largest, most porous</a:t>
            </a:r>
          </a:p>
          <a:p>
            <a:pPr marL="624078" indent="-514350">
              <a:buAutoNum type="arabicPeriod"/>
            </a:pPr>
            <a:r>
              <a:rPr lang="en-US" dirty="0"/>
              <a:t>Silt – medium size, medium porosity</a:t>
            </a:r>
          </a:p>
          <a:p>
            <a:pPr marL="624078" indent="-514350">
              <a:buAutoNum type="arabicPeriod"/>
            </a:pPr>
            <a:r>
              <a:rPr lang="en-US" dirty="0"/>
              <a:t>Clay – smallest – poor porosity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5" y="3962400"/>
            <a:ext cx="4023691" cy="2667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4216745"/>
            <a:ext cx="4075902" cy="184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9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458200" cy="2785872"/>
          </a:xfrm>
        </p:spPr>
        <p:txBody>
          <a:bodyPr>
            <a:normAutofit fontScale="92500" lnSpcReduction="20000"/>
          </a:bodyPr>
          <a:lstStyle/>
          <a:p>
            <a:pPr marL="109728" lvl="0" indent="0">
              <a:buNone/>
            </a:pPr>
            <a:r>
              <a:rPr lang="en-US" sz="2800" dirty="0" smtClean="0"/>
              <a:t>23.  Using </a:t>
            </a:r>
            <a:r>
              <a:rPr lang="en-US" sz="2800" dirty="0"/>
              <a:t>the figure to the right, determine which of the samples (A, B, or C) is</a:t>
            </a:r>
            <a:endParaRPr lang="en-US" sz="3600" dirty="0"/>
          </a:p>
          <a:p>
            <a:pPr lvl="1"/>
            <a:r>
              <a:rPr lang="en-US" sz="2400" b="1" dirty="0"/>
              <a:t>______________________</a:t>
            </a:r>
            <a:r>
              <a:rPr lang="en-US" sz="2400" dirty="0"/>
              <a:t>– largest particles - porous</a:t>
            </a:r>
            <a:endParaRPr lang="en-US" sz="3200" dirty="0"/>
          </a:p>
          <a:p>
            <a:pPr lvl="1"/>
            <a:r>
              <a:rPr lang="en-US" sz="2400" b="1" dirty="0"/>
              <a:t>______________________</a:t>
            </a:r>
            <a:r>
              <a:rPr lang="en-US" sz="2400" dirty="0"/>
              <a:t>– medium size</a:t>
            </a:r>
            <a:endParaRPr lang="en-US" sz="3200" dirty="0"/>
          </a:p>
          <a:p>
            <a:pPr lvl="1"/>
            <a:r>
              <a:rPr lang="en-US" sz="2400" b="1" dirty="0"/>
              <a:t>______________________</a:t>
            </a:r>
            <a:r>
              <a:rPr lang="en-US" sz="2400" dirty="0"/>
              <a:t>– smallest particles – retains water well</a:t>
            </a:r>
            <a:endParaRPr lang="en-US" sz="3200" dirty="0"/>
          </a:p>
          <a:p>
            <a:pPr marL="109728" indent="0">
              <a:buNone/>
            </a:pPr>
            <a:r>
              <a:rPr lang="en-US" sz="2800" dirty="0" smtClean="0"/>
              <a:t>24. Which </a:t>
            </a:r>
            <a:r>
              <a:rPr lang="en-US" sz="2800" dirty="0"/>
              <a:t>particle was at the bottom of the soil test tube?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4337273"/>
            <a:ext cx="4114800" cy="25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5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302258"/>
            <a:ext cx="4419600" cy="5052506"/>
          </a:xfrm>
        </p:spPr>
        <p:txBody>
          <a:bodyPr>
            <a:normAutofit fontScale="92500" lnSpcReduction="10000"/>
          </a:bodyPr>
          <a:lstStyle/>
          <a:p>
            <a:pPr marL="457200" lvl="0" indent="-347663">
              <a:buNone/>
            </a:pPr>
            <a:r>
              <a:rPr lang="en-US" dirty="0" smtClean="0"/>
              <a:t>21. Use </a:t>
            </a:r>
            <a:r>
              <a:rPr lang="en-US" dirty="0"/>
              <a:t>the triangle graph to determine types of soil described based on percentages of sand, silt and clay.</a:t>
            </a:r>
          </a:p>
          <a:p>
            <a:r>
              <a:rPr lang="en-US" dirty="0" smtClean="0"/>
              <a:t>20</a:t>
            </a:r>
            <a:r>
              <a:rPr lang="en-US" dirty="0"/>
              <a:t>% sand and10% silt and 70% clay 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60% sand and10% silt and 30% clay 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10% sand and70% silt and 20% clay </a:t>
            </a:r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 descr="http://www.nrcs.usda.gov/Internet/FSE_MEDIA/nrcs142p2_0506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600200"/>
            <a:ext cx="4423731" cy="39909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71127" y="717482"/>
            <a:ext cx="2873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Soil Triangle</a:t>
            </a:r>
          </a:p>
        </p:txBody>
      </p:sp>
    </p:spTree>
    <p:extLst>
      <p:ext uri="{BB962C8B-B14F-4D97-AF65-F5344CB8AC3E}">
        <p14:creationId xmlns:p14="http://schemas.microsoft.com/office/powerpoint/2010/main" val="223444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1524000"/>
            <a:ext cx="8240542" cy="435891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Infiltration</a:t>
            </a:r>
            <a:r>
              <a:rPr lang="en-US" dirty="0">
                <a:solidFill>
                  <a:schemeClr val="tx1"/>
                </a:solidFill>
              </a:rPr>
              <a:t> – when the water enters the soil surface after falling from the atmosphere. </a:t>
            </a:r>
          </a:p>
          <a:p>
            <a:r>
              <a:rPr lang="en-US" b="1" dirty="0">
                <a:solidFill>
                  <a:srgbClr val="FF0000"/>
                </a:solidFill>
              </a:rPr>
              <a:t>Percolation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– the downward movement of water from the land surface into soil or porous rock.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4191000"/>
            <a:ext cx="3567848" cy="23375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1958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6380" y="1219200"/>
            <a:ext cx="5138995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rgbClr val="0070C0"/>
                </a:solidFill>
              </a:rPr>
              <a:t>POROSITY</a:t>
            </a:r>
            <a:r>
              <a:rPr lang="en-US" b="1" dirty="0"/>
              <a:t>: The percent of rock or sediment that consists of open space.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Groundwater moves through the </a:t>
            </a:r>
            <a:r>
              <a:rPr lang="en-US" b="1" dirty="0"/>
              <a:t>spaces called pores</a:t>
            </a:r>
            <a:r>
              <a:rPr lang="en-US" dirty="0"/>
              <a:t> between soil particles.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rgbClr val="0070C0"/>
                </a:solidFill>
              </a:rPr>
              <a:t>PERMEABILITY: </a:t>
            </a:r>
            <a:r>
              <a:rPr lang="en-US" b="1" dirty="0"/>
              <a:t>The ease with which water passes through a porous material. </a:t>
            </a:r>
          </a:p>
          <a:p>
            <a:pPr lvl="1">
              <a:spcBef>
                <a:spcPts val="0"/>
              </a:spcBef>
            </a:pPr>
            <a:r>
              <a:rPr lang="en-US" b="1" dirty="0"/>
              <a:t>Is affected by </a:t>
            </a:r>
            <a:r>
              <a:rPr lang="en-US" dirty="0"/>
              <a:t>how </a:t>
            </a:r>
            <a:r>
              <a:rPr lang="en-US" b="1" dirty="0">
                <a:solidFill>
                  <a:srgbClr val="FF0000"/>
                </a:solidFill>
              </a:rPr>
              <a:t>large the pores </a:t>
            </a:r>
            <a:r>
              <a:rPr lang="en-US" dirty="0"/>
              <a:t>in the substance are and how well the particles </a:t>
            </a:r>
            <a:r>
              <a:rPr lang="en-US" b="1" dirty="0">
                <a:solidFill>
                  <a:srgbClr val="FF0000"/>
                </a:solidFill>
              </a:rPr>
              <a:t>fit together</a:t>
            </a:r>
            <a:r>
              <a:rPr lang="en-US" dirty="0"/>
              <a:t>.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2" descr="http://www.mpgpetroleum.com/images/pores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438400"/>
            <a:ext cx="3302000" cy="22241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258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1"/>
            <a:ext cx="8382000" cy="3124199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dirty="0"/>
              <a:t>Relationship between porosity and particle size?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Greatest and least porosity?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438400"/>
            <a:ext cx="7740650" cy="1445872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4572000"/>
            <a:ext cx="6172200" cy="1531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REVIEW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 r="53216"/>
          <a:stretch>
            <a:fillRect/>
          </a:stretch>
        </p:blipFill>
        <p:spPr bwMode="auto">
          <a:xfrm>
            <a:off x="3505200" y="4411152"/>
            <a:ext cx="2971800" cy="2342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1"/>
            <a:ext cx="7494310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78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58901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b="1" dirty="0"/>
              <a:t>Chemical Weathering landforms:</a:t>
            </a:r>
          </a:p>
          <a:p>
            <a:pPr marL="624078" indent="-514350">
              <a:buAutoNum type="arabicPeriod"/>
            </a:pPr>
            <a:r>
              <a:rPr lang="en-US" b="1" dirty="0"/>
              <a:t>Cave and Caverns </a:t>
            </a:r>
            <a:r>
              <a:rPr lang="en-US" dirty="0"/>
              <a:t>– caused by carbonation of limestone rock</a:t>
            </a:r>
          </a:p>
          <a:p>
            <a:pPr marL="624078" indent="-514350">
              <a:buFont typeface="Wingdings 3"/>
              <a:buAutoNum type="arabicPeriod"/>
            </a:pPr>
            <a:r>
              <a:rPr lang="en-US" b="1" dirty="0"/>
              <a:t>Sinkhole</a:t>
            </a:r>
            <a:r>
              <a:rPr lang="en-US" dirty="0"/>
              <a:t> - caused by carbonation of limestone rock</a:t>
            </a:r>
          </a:p>
          <a:p>
            <a:pPr marL="624078" indent="-514350">
              <a:buFont typeface="Wingdings 3"/>
              <a:buAutoNum type="arabicPeriod"/>
            </a:pPr>
            <a:r>
              <a:rPr lang="en-US" b="1" dirty="0"/>
              <a:t>Karst Topography </a:t>
            </a:r>
            <a:r>
              <a:rPr lang="en-US" dirty="0"/>
              <a:t>-  landscape characterized by the above landforms</a:t>
            </a:r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4529223"/>
            <a:ext cx="4045715" cy="2328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43425" y="158572"/>
            <a:ext cx="44958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SES3d. Relate the past and present actions of ice, wind, and water to landform distribution and landscape evolution. </a:t>
            </a:r>
          </a:p>
        </p:txBody>
      </p:sp>
    </p:spTree>
    <p:extLst>
      <p:ext uri="{BB962C8B-B14F-4D97-AF65-F5344CB8AC3E}">
        <p14:creationId xmlns:p14="http://schemas.microsoft.com/office/powerpoint/2010/main" val="25892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b="1" dirty="0"/>
              <a:t>Mechanical Weathering landforms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Coastal weathering </a:t>
            </a:r>
            <a:r>
              <a:rPr lang="en-US" dirty="0"/>
              <a:t>– caused by waves and water; differential weathering</a:t>
            </a:r>
          </a:p>
          <a:p>
            <a:pPr marL="708660" lvl="1" indent="-342900">
              <a:buFontTx/>
              <a:buChar char="-"/>
            </a:pPr>
            <a:r>
              <a:rPr lang="en-US" dirty="0"/>
              <a:t>Sea cliffs</a:t>
            </a:r>
          </a:p>
          <a:p>
            <a:pPr marL="708660" lvl="1" indent="-342900">
              <a:buFontTx/>
              <a:buChar char="-"/>
            </a:pPr>
            <a:r>
              <a:rPr lang="en-US" dirty="0"/>
              <a:t>Sea arches</a:t>
            </a:r>
          </a:p>
          <a:p>
            <a:pPr marL="708660" lvl="1" indent="-342900">
              <a:buFontTx/>
              <a:buChar char="-"/>
            </a:pPr>
            <a:r>
              <a:rPr lang="en-US" dirty="0"/>
              <a:t>Stacks</a:t>
            </a:r>
          </a:p>
          <a:p>
            <a:pPr marL="708660" lvl="1" indent="-342900">
              <a:buFontTx/>
              <a:buChar char="-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24275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33400" y="1417638"/>
            <a:ext cx="463316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29.  What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Karst Topography?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Why does it form?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List some evidence of it from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L.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lh3.googleusercontent.com/-N1hATz0oAxQ/TwP9scTqoWI/AAAAAAAAEIA/Ev2QFNVB5Y8/w800-h800/248.20.karst-topograph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200400"/>
            <a:ext cx="4124478" cy="338518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66800" y="3733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L.</a:t>
            </a: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5105401" y="1367463"/>
            <a:ext cx="36575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365760" indent="-256032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21792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9536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430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3716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6002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18288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0574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286000" indent="-228600" algn="l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  <a:extLst/>
          </a:lstStyle>
          <a:p>
            <a:pPr marL="0" indent="0">
              <a:buClrTx/>
              <a:buSz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27. Caves </a:t>
            </a:r>
            <a:r>
              <a:rPr lang="en-US" alt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 most often formed in </a:t>
            </a:r>
            <a:r>
              <a:rPr lang="en-US" alt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 </a:t>
            </a:r>
            <a:r>
              <a:rPr lang="en-US" alt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rock. 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6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524000"/>
            <a:ext cx="845657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buClrTx/>
              <a:buSz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28.  Understand </a:t>
            </a:r>
            <a:r>
              <a:rPr lang="en-US" alt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alt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K </a:t>
            </a:r>
            <a:r>
              <a:rPr lang="en-US" alt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most probable reason for the sea cliff erosion is weathering by </a:t>
            </a:r>
            <a:r>
              <a:rPr lang="en-US" alt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</a:t>
            </a:r>
            <a:r>
              <a:rPr lang="en-US" alt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30.  Use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explain what type of mechanical weathering took place to form the features present in the illustration: _____________________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31.  Label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Sea Arch  ______     Sea Cave ______     Headland ______     Sea Stack ______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082973"/>
            <a:ext cx="3905940" cy="2246135"/>
          </a:xfrm>
          <a:prstGeom prst="rect">
            <a:avLst/>
          </a:prstGeom>
          <a:noFill/>
        </p:spPr>
      </p:pic>
      <p:pic>
        <p:nvPicPr>
          <p:cNvPr id="6" name="Picture 5" descr="Erosion of a sea cliff.jpg"/>
          <p:cNvPicPr/>
          <p:nvPr/>
        </p:nvPicPr>
        <p:blipFill>
          <a:blip r:embed="rId3" cstate="print"/>
          <a:srcRect l="16004" t="10393" r="27840" b="13164"/>
          <a:stretch>
            <a:fillRect/>
          </a:stretch>
        </p:blipFill>
        <p:spPr>
          <a:xfrm>
            <a:off x="1524000" y="3886200"/>
            <a:ext cx="2590800" cy="2639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52500" y="3962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05300" y="3962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359773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2" y="2028825"/>
            <a:ext cx="4201518" cy="4352871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Groundwater</a:t>
            </a:r>
            <a:r>
              <a:rPr lang="en-US" sz="2400" b="1" dirty="0"/>
              <a:t>:  </a:t>
            </a:r>
            <a:r>
              <a:rPr lang="en-US" sz="2400" dirty="0"/>
              <a:t>water beneath Earth’s surface  </a:t>
            </a:r>
          </a:p>
          <a:p>
            <a:pPr lvl="1"/>
            <a:r>
              <a:rPr lang="en-US" sz="2000" b="1" i="1" dirty="0">
                <a:solidFill>
                  <a:srgbClr val="FF0000"/>
                </a:solidFill>
              </a:rPr>
              <a:t>infiltrates</a:t>
            </a:r>
            <a:r>
              <a:rPr lang="en-US" sz="2000" dirty="0"/>
              <a:t> surface then </a:t>
            </a:r>
            <a:r>
              <a:rPr lang="en-US" sz="2000" b="1" i="1" dirty="0">
                <a:solidFill>
                  <a:srgbClr val="FF0000"/>
                </a:solidFill>
              </a:rPr>
              <a:t>percolates</a:t>
            </a:r>
            <a:r>
              <a:rPr lang="en-US" sz="2000" dirty="0"/>
              <a:t> through spaces in rock and sediment.</a:t>
            </a:r>
          </a:p>
          <a:p>
            <a:pPr marL="393192" lvl="1" indent="0">
              <a:buNone/>
            </a:pPr>
            <a:endParaRPr lang="en-US" sz="2000" dirty="0"/>
          </a:p>
          <a:p>
            <a:r>
              <a:rPr lang="en-US" sz="2400" b="1" dirty="0">
                <a:solidFill>
                  <a:srgbClr val="FF0000"/>
                </a:solidFill>
              </a:rPr>
              <a:t>Aquifers</a:t>
            </a:r>
            <a:r>
              <a:rPr lang="en-US" sz="2400" b="1" dirty="0"/>
              <a:t>:  </a:t>
            </a:r>
            <a:r>
              <a:rPr lang="en-US" sz="2400" dirty="0"/>
              <a:t>body of rock that stores underground water and allows it to flow.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2743200"/>
            <a:ext cx="3849542" cy="259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7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2" y="1828800"/>
            <a:ext cx="4219223" cy="3991078"/>
          </a:xfrm>
        </p:spPr>
        <p:txBody>
          <a:bodyPr>
            <a:norm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</a:rPr>
              <a:t>Zone of Saturation</a:t>
            </a:r>
          </a:p>
          <a:p>
            <a:pPr lvl="1"/>
            <a:r>
              <a:rPr lang="en-US" sz="2400" dirty="0"/>
              <a:t>Level where pore space is completely filled with water.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Water Table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Upper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boundary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of the zone of saturation.</a:t>
            </a:r>
          </a:p>
          <a:p>
            <a:pPr lvl="0"/>
            <a:r>
              <a:rPr lang="en-US" sz="2400" b="1" dirty="0">
                <a:solidFill>
                  <a:srgbClr val="0070C0"/>
                </a:solidFill>
              </a:rPr>
              <a:t>Unsaturated Zone</a:t>
            </a:r>
          </a:p>
          <a:p>
            <a:pPr lvl="1"/>
            <a:r>
              <a:rPr lang="en-US" sz="2400" dirty="0"/>
              <a:t>Zone </a:t>
            </a:r>
            <a:r>
              <a:rPr lang="en-US" sz="2400" b="1" dirty="0">
                <a:solidFill>
                  <a:srgbClr val="FF0000"/>
                </a:solidFill>
              </a:rPr>
              <a:t>between</a:t>
            </a:r>
            <a:r>
              <a:rPr lang="en-US" sz="2400" dirty="0"/>
              <a:t> water table and surface.</a:t>
            </a:r>
          </a:p>
          <a:p>
            <a:pPr lvl="1"/>
            <a:endParaRPr lang="en-US" sz="2400" dirty="0"/>
          </a:p>
          <a:p>
            <a:pPr lvl="1"/>
            <a:endParaRPr lang="en-US" sz="2400" b="1" dirty="0">
              <a:solidFill>
                <a:srgbClr val="0070C0"/>
              </a:solidFill>
            </a:endParaRPr>
          </a:p>
          <a:p>
            <a:pPr marL="349250" lvl="1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349250" lvl="1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42453" y="1847850"/>
            <a:ext cx="3863397" cy="346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5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525" y="583265"/>
            <a:ext cx="8229600" cy="910749"/>
          </a:xfrm>
        </p:spPr>
        <p:txBody>
          <a:bodyPr>
            <a:no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4" y="1980304"/>
            <a:ext cx="3724275" cy="452531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Unconfined aquifers </a:t>
            </a:r>
            <a:r>
              <a:rPr lang="en-US" sz="2400" dirty="0"/>
              <a:t>water infiltrates easily from surface.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Confined aquifers </a:t>
            </a:r>
            <a:r>
              <a:rPr lang="en-US" sz="2400" dirty="0"/>
              <a:t>– water trapped by impermeable rock like granite or clay –between layers of rock.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2286000"/>
            <a:ext cx="4118463" cy="3266078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132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REVIEW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4191000" cy="518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 b="1" dirty="0"/>
              <a:t>Groundwater Layers</a:t>
            </a:r>
          </a:p>
          <a:p>
            <a:r>
              <a:rPr lang="en-US" sz="2400" dirty="0"/>
              <a:t>Confining layer is most likely clay – keeps water from seeping deeper</a:t>
            </a:r>
          </a:p>
          <a:p>
            <a:r>
              <a:rPr lang="en-US" sz="2400" dirty="0"/>
              <a:t>Water trapped table above confining layer cannot seep below</a:t>
            </a:r>
          </a:p>
          <a:p>
            <a:r>
              <a:rPr lang="en-US" sz="2400" dirty="0"/>
              <a:t>Layers of rock under confining layer can be anything</a:t>
            </a:r>
          </a:p>
          <a:p>
            <a:r>
              <a:rPr lang="en-US" sz="2400" dirty="0"/>
              <a:t>Porous rocks like Limestone will have water fill the spaces throughout the layer</a:t>
            </a:r>
          </a:p>
          <a:p>
            <a:r>
              <a:rPr lang="en-US" sz="2400" dirty="0"/>
              <a:t>Water in confined aquifer comes from elsewhere – not above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057400"/>
            <a:ext cx="4303949" cy="3301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724400" cy="4525963"/>
          </a:xfrm>
        </p:spPr>
        <p:txBody>
          <a:bodyPr>
            <a:normAutofit/>
          </a:bodyPr>
          <a:lstStyle/>
          <a:p>
            <a:pPr marL="457200" lvl="0" indent="-347663">
              <a:buNone/>
            </a:pPr>
            <a:r>
              <a:rPr lang="en-US" sz="2400" dirty="0" smtClean="0"/>
              <a:t>6.  Using </a:t>
            </a:r>
            <a:r>
              <a:rPr lang="en-US" sz="2400" dirty="0"/>
              <a:t>the figure, understand </a:t>
            </a:r>
            <a:r>
              <a:rPr lang="en-US" sz="2400" b="1" dirty="0"/>
              <a:t>Confined vs. Unconfined Aquifers</a:t>
            </a:r>
            <a:endParaRPr lang="en-US" sz="2400" dirty="0"/>
          </a:p>
          <a:p>
            <a:pPr lvl="1"/>
            <a:r>
              <a:rPr lang="en-US" sz="2400" b="1" dirty="0"/>
              <a:t>_________________________</a:t>
            </a:r>
            <a:r>
              <a:rPr lang="en-US" sz="2400" i="1" dirty="0"/>
              <a:t>-</a:t>
            </a:r>
            <a:r>
              <a:rPr lang="en-US" sz="2400" dirty="0"/>
              <a:t>water infiltrates easily from surface</a:t>
            </a:r>
          </a:p>
          <a:p>
            <a:pPr lvl="1"/>
            <a:r>
              <a:rPr lang="en-US" sz="2400" b="1" dirty="0"/>
              <a:t>_________________________</a:t>
            </a:r>
            <a:r>
              <a:rPr lang="en-US" sz="2400" dirty="0"/>
              <a:t>– water trapped by impermeable rock or clay– between layers of rock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981200"/>
            <a:ext cx="3564581" cy="27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61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962400" cy="45384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KNOW the study guide</a:t>
            </a:r>
          </a:p>
          <a:p>
            <a:r>
              <a:rPr lang="en-US" dirty="0"/>
              <a:t>Review the online </a:t>
            </a:r>
            <a:r>
              <a:rPr lang="en-US" dirty="0" smtClean="0"/>
              <a:t>Quizlet</a:t>
            </a:r>
            <a:endParaRPr lang="en-US" dirty="0"/>
          </a:p>
          <a:p>
            <a:r>
              <a:rPr lang="en-US" dirty="0"/>
              <a:t>Look </a:t>
            </a:r>
            <a:r>
              <a:rPr lang="en-US" dirty="0" smtClean="0"/>
              <a:t>over your notes and individual reviews</a:t>
            </a:r>
            <a:endParaRPr lang="en-US" dirty="0"/>
          </a:p>
          <a:p>
            <a:r>
              <a:rPr lang="en-US" dirty="0"/>
              <a:t>BE SURE TO </a:t>
            </a:r>
            <a:r>
              <a:rPr lang="en-US" dirty="0" smtClean="0"/>
              <a:t>STUDY</a:t>
            </a:r>
            <a:r>
              <a:rPr lang="en-US" dirty="0" smtClean="0"/>
              <a:t>!</a:t>
            </a:r>
          </a:p>
          <a:p>
            <a:r>
              <a:rPr lang="en-US" dirty="0" smtClean="0"/>
              <a:t>Quizlet </a:t>
            </a:r>
            <a:r>
              <a:rPr lang="en-US" dirty="0"/>
              <a:t>for test: </a:t>
            </a:r>
            <a:r>
              <a:rPr lang="en-US" dirty="0">
                <a:hlinkClick r:id="rId2"/>
              </a:rPr>
              <a:t>https://quizlet.com/_2qd9m5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Study?</a:t>
            </a:r>
          </a:p>
        </p:txBody>
      </p:sp>
      <p:pic>
        <p:nvPicPr>
          <p:cNvPr id="29698" name="Picture 2" descr="https://campusconnect.uwp.edu/images/W460xL600/0/noshadow/Event/ce887b284df7457e83159e1e139e6fd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00200"/>
            <a:ext cx="3764096" cy="3124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29200" y="4953000"/>
            <a:ext cx="35814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Four complete, on time study guides required </a:t>
            </a:r>
            <a:r>
              <a:rPr lang="en-US" b="1" dirty="0"/>
              <a:t>to retake a</a:t>
            </a:r>
            <a:r>
              <a:rPr lang="en-US" b="1" dirty="0" smtClean="0"/>
              <a:t> </a:t>
            </a:r>
            <a:r>
              <a:rPr lang="en-US" b="1" dirty="0"/>
              <a:t>test!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94C3A"/>
      </a:hlink>
      <a:folHlink>
        <a:srgbClr val="4C3B45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978</TotalTime>
  <Words>1104</Words>
  <Application>Microsoft Office PowerPoint</Application>
  <PresentationFormat>On-screen Show (4:3)</PresentationFormat>
  <Paragraphs>193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Concourse</vt:lpstr>
      <vt:lpstr>Unit 4 Review</vt:lpstr>
      <vt:lpstr>STANDARDS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How to Study?</vt:lpstr>
    </vt:vector>
  </TitlesOfParts>
  <Company>Forsyth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Review</dc:title>
  <dc:creator>dgovernor</dc:creator>
  <cp:lastModifiedBy>nbrim</cp:lastModifiedBy>
  <cp:revision>56</cp:revision>
  <dcterms:created xsi:type="dcterms:W3CDTF">2014-09-05T12:12:58Z</dcterms:created>
  <dcterms:modified xsi:type="dcterms:W3CDTF">2017-11-10T13:50:15Z</dcterms:modified>
</cp:coreProperties>
</file>