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80" r:id="rId3"/>
    <p:sldId id="281" r:id="rId4"/>
    <p:sldId id="282" r:id="rId5"/>
    <p:sldId id="283" r:id="rId6"/>
    <p:sldId id="256" r:id="rId7"/>
    <p:sldId id="259" r:id="rId8"/>
    <p:sldId id="284" r:id="rId9"/>
    <p:sldId id="285" r:id="rId10"/>
    <p:sldId id="286" r:id="rId11"/>
    <p:sldId id="287" r:id="rId12"/>
    <p:sldId id="288" r:id="rId13"/>
    <p:sldId id="289" r:id="rId14"/>
    <p:sldId id="291" r:id="rId15"/>
    <p:sldId id="292" r:id="rId16"/>
    <p:sldId id="293" r:id="rId17"/>
    <p:sldId id="294" r:id="rId18"/>
    <p:sldId id="295" r:id="rId19"/>
    <p:sldId id="296" r:id="rId20"/>
    <p:sldId id="290" r:id="rId21"/>
    <p:sldId id="297" r:id="rId22"/>
    <p:sldId id="299" r:id="rId23"/>
    <p:sldId id="301" r:id="rId24"/>
    <p:sldId id="300" r:id="rId25"/>
    <p:sldId id="303" r:id="rId26"/>
    <p:sldId id="298" r:id="rId27"/>
    <p:sldId id="305" r:id="rId28"/>
    <p:sldId id="308" r:id="rId29"/>
    <p:sldId id="306" r:id="rId30"/>
    <p:sldId id="304" r:id="rId31"/>
    <p:sldId id="307" r:id="rId32"/>
    <p:sldId id="309" r:id="rId33"/>
    <p:sldId id="311" r:id="rId34"/>
    <p:sldId id="313" r:id="rId35"/>
    <p:sldId id="314" r:id="rId36"/>
    <p:sldId id="325" r:id="rId37"/>
    <p:sldId id="312" r:id="rId38"/>
    <p:sldId id="316" r:id="rId39"/>
    <p:sldId id="317" r:id="rId40"/>
    <p:sldId id="315" r:id="rId41"/>
    <p:sldId id="310" r:id="rId42"/>
    <p:sldId id="318" r:id="rId43"/>
    <p:sldId id="319" r:id="rId44"/>
    <p:sldId id="320" r:id="rId45"/>
    <p:sldId id="321" r:id="rId46"/>
    <p:sldId id="323" r:id="rId47"/>
    <p:sldId id="322" r:id="rId48"/>
    <p:sldId id="324" r:id="rId49"/>
    <p:sldId id="268" r:id="rId50"/>
    <p:sldId id="327" r:id="rId51"/>
    <p:sldId id="326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9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D71F8C3-F880-46F0-851A-453D0E882E56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D71F8C3-F880-46F0-851A-453D0E882E56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D71F8C3-F880-46F0-851A-453D0E882E56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F8C3-F880-46F0-851A-453D0E882E56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D71F8C3-F880-46F0-851A-453D0E882E56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864EFE7-B4FB-4DCA-89CE-0559A5568E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Test Study Guide</a:t>
            </a:r>
          </a:p>
          <a:p>
            <a:r>
              <a:rPr lang="en-US" dirty="0"/>
              <a:t>Turn in your vocabulary if it is complete.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DO NOW</a:t>
            </a:r>
          </a:p>
        </p:txBody>
      </p:sp>
    </p:spTree>
    <p:extLst>
      <p:ext uri="{BB962C8B-B14F-4D97-AF65-F5344CB8AC3E}">
        <p14:creationId xmlns:p14="http://schemas.microsoft.com/office/powerpoint/2010/main" val="4034294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62400" y="1465263"/>
            <a:ext cx="5029200" cy="4843272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dirty="0"/>
              <a:t>Match the glacial features with their definitions below.</a:t>
            </a:r>
            <a:r>
              <a:rPr lang="en-US" b="1" dirty="0"/>
              <a:t> </a:t>
            </a:r>
          </a:p>
          <a:p>
            <a:pPr marL="0" lvl="1" indent="0">
              <a:buNone/>
            </a:pPr>
            <a:endParaRPr lang="en-US" dirty="0"/>
          </a:p>
          <a:p>
            <a:pPr marL="1085850" lvl="1" indent="-1085850">
              <a:buNone/>
            </a:pPr>
            <a:r>
              <a:rPr lang="en-US" sz="2400" dirty="0"/>
              <a:t>______  depressions – can form lakes.</a:t>
            </a:r>
            <a:endParaRPr lang="en-US" sz="2000" dirty="0"/>
          </a:p>
          <a:p>
            <a:pPr marL="1085850" lvl="1" indent="-1085850">
              <a:buNone/>
            </a:pPr>
            <a:r>
              <a:rPr lang="en-US" sz="2400" dirty="0"/>
              <a:t>______  long, winding ridges of gravel and sand -</a:t>
            </a:r>
            <a:r>
              <a:rPr lang="en-US" sz="2400" b="1" dirty="0"/>
              <a:t> </a:t>
            </a:r>
            <a:r>
              <a:rPr lang="en-US" sz="2400" dirty="0"/>
              <a:t>like raised roadways</a:t>
            </a:r>
            <a:endParaRPr lang="en-US" sz="2000" dirty="0"/>
          </a:p>
          <a:p>
            <a:pPr marL="1085850" lvl="1" indent="-1085850">
              <a:buNone/>
            </a:pPr>
            <a:r>
              <a:rPr lang="en-US" sz="2400" dirty="0"/>
              <a:t>______  ridge of deposits – like wall - can be at</a:t>
            </a:r>
            <a:r>
              <a:rPr lang="en-US" sz="2000" dirty="0"/>
              <a:t> </a:t>
            </a:r>
            <a:r>
              <a:rPr lang="en-US" sz="2400" dirty="0"/>
              <a:t>leading edge of glaciers.</a:t>
            </a:r>
          </a:p>
          <a:p>
            <a:pPr marL="1085850" lvl="1" indent="-1085850">
              <a:buNone/>
            </a:pPr>
            <a:r>
              <a:rPr lang="en-US" sz="2400" dirty="0"/>
              <a:t>______  sediment mounds</a:t>
            </a:r>
            <a:endParaRPr lang="en-US" sz="20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0" dirty="0"/>
              <a:t>REVIEW #35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619250"/>
            <a:ext cx="3352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800" dirty="0"/>
              <a:t>Drumlins</a:t>
            </a:r>
          </a:p>
          <a:p>
            <a:pPr marL="457200" indent="-457200">
              <a:buAutoNum type="arabicPeriod"/>
            </a:pPr>
            <a:r>
              <a:rPr lang="en-US" sz="2800" dirty="0"/>
              <a:t>Eskers</a:t>
            </a:r>
          </a:p>
          <a:p>
            <a:pPr marL="457200" indent="-457200">
              <a:buAutoNum type="arabicPeriod"/>
            </a:pPr>
            <a:r>
              <a:rPr lang="en-US" sz="2800" dirty="0"/>
              <a:t>Kettles</a:t>
            </a:r>
          </a:p>
          <a:p>
            <a:pPr marL="457200" indent="-457200">
              <a:buAutoNum type="arabicPeriod"/>
            </a:pPr>
            <a:r>
              <a:rPr lang="en-US" sz="2800" dirty="0"/>
              <a:t>Moraines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" y="4191000"/>
            <a:ext cx="37242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95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87476"/>
            <a:ext cx="5029200" cy="484327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800" dirty="0"/>
              <a:t>Now match the features above with the letters in the drawing above.</a:t>
            </a:r>
            <a:endParaRPr lang="en-US" sz="3200" dirty="0"/>
          </a:p>
          <a:p>
            <a:pPr marL="0" lvl="1" indent="0">
              <a:buNone/>
            </a:pPr>
            <a:endParaRPr lang="en-US" dirty="0"/>
          </a:p>
          <a:p>
            <a:r>
              <a:rPr lang="en-US" sz="2800" dirty="0"/>
              <a:t>Drumlin ______	</a:t>
            </a:r>
          </a:p>
          <a:p>
            <a:r>
              <a:rPr lang="en-US" sz="2800" dirty="0"/>
              <a:t>Esker ______		</a:t>
            </a:r>
          </a:p>
          <a:p>
            <a:r>
              <a:rPr lang="en-US" sz="2800" dirty="0"/>
              <a:t>Kettles ______		</a:t>
            </a:r>
            <a:endParaRPr lang="en-US" sz="3200" dirty="0"/>
          </a:p>
          <a:p>
            <a:r>
              <a:rPr lang="en-US" sz="2800" dirty="0"/>
              <a:t>Moraines _____</a:t>
            </a:r>
            <a:endParaRPr lang="en-US" sz="32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0" dirty="0"/>
              <a:t>REVIEW #35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2195" y="1905000"/>
            <a:ext cx="3404605" cy="289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4605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524000"/>
            <a:ext cx="8763000" cy="45720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dirty="0"/>
              <a:t>Using the figure to the right, identify which samples will create the following (you may not use all the letters):</a:t>
            </a:r>
          </a:p>
          <a:p>
            <a:pPr marL="109728" indent="0">
              <a:buNone/>
            </a:pPr>
            <a:r>
              <a:rPr lang="en-US" dirty="0"/>
              <a:t>shale _____		sandstone _____ </a:t>
            </a:r>
          </a:p>
          <a:p>
            <a:pPr marL="109728" indent="0">
              <a:buNone/>
            </a:pPr>
            <a:r>
              <a:rPr lang="en-US" dirty="0"/>
              <a:t>breccia       _____	conglomerate      _____</a:t>
            </a:r>
          </a:p>
          <a:p>
            <a:pPr marL="109728" indent="0">
              <a:buNone/>
            </a:pPr>
            <a:r>
              <a:rPr lang="en-US" dirty="0"/>
              <a:t>Which would have been deposited by a glacier?  __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0" dirty="0"/>
              <a:t>REVIEW #35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5975" y="4638675"/>
            <a:ext cx="5048250" cy="22193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9033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0" dirty="0"/>
              <a:t>REVIEW #35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5975" y="4638675"/>
            <a:ext cx="5048250" cy="2219325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478537"/>
            <a:ext cx="6539090" cy="1886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3445447"/>
            <a:ext cx="53340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24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5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581400"/>
            <a:ext cx="7162800" cy="1229911"/>
          </a:xfrm>
        </p:spPr>
        <p:txBody>
          <a:bodyPr/>
          <a:lstStyle/>
          <a:p>
            <a:r>
              <a:rPr lang="en-US" dirty="0"/>
              <a:t>What to expect, what to know…</a:t>
            </a:r>
          </a:p>
        </p:txBody>
      </p:sp>
      <p:pic>
        <p:nvPicPr>
          <p:cNvPr id="14338" name="Picture 2" descr="http://lake.k12.fl.us/cms/lib05/FL01000799/centricity/domain/2075/test_anxiet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2857500" cy="3314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81400" y="990600"/>
            <a:ext cx="5257800" cy="5638800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pPr marL="109728" indent="0">
              <a:buNone/>
            </a:pPr>
            <a:r>
              <a:rPr lang="en-US" b="1" dirty="0"/>
              <a:t>SES3. Students will explore the actions of water, wind, ice, and gravity that create landforms and systems of landforms.</a:t>
            </a:r>
          </a:p>
          <a:p>
            <a:pPr marL="457200" indent="-349250">
              <a:buNone/>
            </a:pPr>
            <a:r>
              <a:rPr lang="en-US" dirty="0"/>
              <a:t>c. Describe the processes and hazards associated with both sudden and gradual mass wasting. </a:t>
            </a:r>
          </a:p>
          <a:p>
            <a:pPr marL="457200" indent="-349250">
              <a:buNone/>
            </a:pPr>
            <a:r>
              <a:rPr lang="en-US" dirty="0"/>
              <a:t>d. Relate the past and present actions of ice, wind, and water to landform distribution and landscape evolution. </a:t>
            </a:r>
          </a:p>
          <a:p>
            <a:pPr marL="457200" indent="-349250">
              <a:buNone/>
            </a:pPr>
            <a:r>
              <a:rPr lang="en-US" dirty="0"/>
              <a:t>e. Explain the processes that transport and deposit material in terrestrial and marine sedimentary basins, which result, over time, in sedimentary rock.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STANDARDS</a:t>
            </a:r>
          </a:p>
        </p:txBody>
      </p:sp>
      <p:sp>
        <p:nvSpPr>
          <p:cNvPr id="28674" name="AutoShape 2" descr="data:image/jpeg;base64,/9j/4AAQSkZJRgABAQAAAQABAAD/2wCEAAkGBxQTEhQUExQWFhUXGRgZFBYYGBgYHBwdHBgaHRocGRoZHCggGBwmHRgaIjEhKCkrLi4uGB80ODMsNygtLisBCgoKDg0OGxAQGzQkICQsLCwsLCwsLCwsLCwsLCwsLCwsLCwsLCwsLCwsLCwsLCwsLCwsLCwsLCwsLCwsLCwsLP/AABEIAL4BCgMBIgACEQEDEQH/xAAbAAACAwEBAQAAAAAAAAAAAAAEBQACAwYBB//EAD8QAAIBAwIEBAMFBgYBBAMAAAECEQADIRIxBAVBURMiYXEygZEGQqGx0RQVI1JicjOCkqLB8EMkU+HxVKOy/8QAGQEAAwEBAQAAAAAAAAAAAAAAAAECBAMF/8QAKBEAAgIBBAICAgEFAAAAAAAAAAECEQMEEiExQVETIjJhsQUUQnGR/9oADAMBAAIRAxEAPwB4qqQCAIO2BQ3L0DF7kCGOlMD4VkA/M6j8xUZh4JCHe2xQ5z5cETvkituCddCBdtKwNsQI3rOh6aPLZo2gGDpntireGOw+goLjLQHlMaXbUZQOQwEyJOFhdoPxUTbsFThjHY5+hJxQbDTwx2H0FTwx2H0FWqUDor4Y7D6Cp4Y7D6CrVKAor4Y7D6Cp4Y7D6CrVKAor4Y7D6CquFAJIAAEkwK0qrTgASSQBPrQFCxuIR2AwRvgCB1EsD5hEgjvVne2qgEwolGESTIwfL5hkb+4rXiOC0vI/hXGkSpXzqI1RKmAcYjIq3gpOkkSAZUACQQZDdwYJye9BNA4CCGCnTAkEfFInY+kbkb1pYuoD4gMGGVFa25UAxDN5fKJG46V5btD/AMZJwG8wIGkBTJBgEERPU71dbyJ9y3kMSGa4wAEzpVgQsTmNoO1AGqWw2pio1Mem3lPl0zsOo9625RdgfxbtskwApVFZckeaD5pjfrFe29hmYwf+mvdIkmBJ3xQx0NPCX+VfoKnhL/Kv0FCcsf4k6LlfZifyIPyijq5spFPCX+VfoKX89VBZMgjIhkCyCMg5gdNusxTOlnPLoKFFbzSpIBG09Qe8R856U12D6MEQQJUT1wKt4Y7D6CrVW44USxAHcmB9TVkgdtAL1wEDKowwOkg/j+de27B0hT93YsAwJ1Ttjy4AjffPWqJeFy6GQyoRgWgxJKxBODsdqNobMGV1N0Z27IAAgGPQVbQOw+gq1SkcSugdh9BVW0ggQJOwiSfYDJq7sACTsBJ+VZcHxLFNIxMG4wOWO+kEbIojY5M+siGkaG2AYKgHBjBiehjY9xU0DsPoKggQMDsPzxVgCTABJ7AE/lQBRlUbhR7gVgSOkR0zXQ8q4AKis6zcIliRsTuFH3QNvzoa/bGpsDc9B3qki4qhtdsKwAZVYdAQDHt2rmrNpjZtBRJTXb9iraJPp5c9a6ml3FcqBYvabwrhyxAlW/vTY+4g+tNo7Y57XyLU4B2ceJGgA4VjknaRpGB71fieEKkFJI+8sydxBUntnBNbfthQhby+GxwrTNtj/S3Q/wBJg+9F1ybaNkWmrQpYEGCCDEiY/wCD6ivNQ7j60zu2FaNSgxtImsU5dbDlwoBIgiBB2zHfAp7h0L9Z1Rpx3/7/ANzWlbcZw0ZtgaoJ8OY1Rvp7H8PzoG5fGkHIGCQZRiCD3yJ/4pp2Iulwt8CM4BgkQB8ixGr5VY3AN5X+4Ffzoq1zOyEUhgEkoMHBXdfSIr083tSVliVjUNJxMRP1H1pWw4B6yTiRrBUqzIcrPcEb9DvVuJu8MQra9KtPw4DBTBBAGMncQcVVOJ4PSoCrpViF8pgEZPqdhnrTsCtoqXcXgCWghvMSOgUALhQZMyMkYrXieWKikidMn1KqVAbzbnKg+k1nxV+2pVrdzQYDEHUAUJgGIPlJj0ivDwF66bviXCVIVQkQjKQGwRncxtO++IBGPgnVq8oRVQOFJhxOkE9NgJGRAHpW3B21ZiX0rFlrRLFZB1GSAdwwz8hvNe2OUP4svp8OGwvWRENgGBMj+0ekZ8TwqrqV2DNCi1MFmyCSB0PlI7b9KOACDwelQ1k+IACHlizNG2k7SMiMdO1eWboYalMg17wZZb2PhbBXEYHxDqI6/L0qroEZoIZS5kgyVdjOluwyI/KgZle402ritggiGGdUT5iO8DMehp/SHieH1lVGkMx06jOBBJiOsAx2mafUpAiVyo4hH4guqw2sqTJhgFYSBHxCIIONiNqe8ZxsQtsoWk6gTIAEjMbGfyNAcRdzLMuvSdAOAB1gdBJEn2oigkC3kF24QcpbHePOfUdVWPm3pWicBbBnSCe7Sx+rE1nyd1NoR0LK+QfMD5jI3k5+Yo2qbPNyTcpMlVu3AoliAO5MCrUfynloJF64ATvaBHwLG+fvH8BHrSSshKxTa4oExpdckAsukMRM6Z+KP+RW9dBx9pGQ+IgdQJI06voBn6ZpFzEW1XXbuqVbETJGCZBJmMZB/wDiqcSnEyYxBjVBB07TBmJ6TFZ2LqksBvLEgggmWJ1Qc5M/OaK4Llj3ZYs1sRAwJPWQCI7ZzTHh+TIG1Mdfl0wVWNxJGMbUqDaLH4YGz4kDUbgTV95V1aTp9Sc//VbcHwt2z4TMfOXFtwPMpU9QdxtOetX5jwwtp4SFy1x1Ntc+WCCTq7CJz/8ANNeBtuqlXYtDNpYmSVnyyY3jHyqiqCKT8R8be5/OnFJ+I+Nvc/nTGXPOfMR4TkagAwBIIM+bb4RjPrVRzyR/g3J9AY3HWM4LH/J6itTy+75ovt5jqzJiGJAXOBEA+3rW3BcGyMxLlgdgSxjJPUnoQPlQBuVW7bhllXXKnsRsfXNKuWsdJRjL2iUb1j4W+alT86O5jx2iAILnYdAO5/Idz7Gue4DirrBrgKA3HZjKnb4V6/yqsVMlaO2B/Yb3+LRJ1MBpEkTmPbfqPqK1ZwBJwIkk4j37Ugv2D4evEqYDNgM7MFJM9J6dTj3I8OY1MzQZ8xnPQxtIqNpqs8utruM0tj4DGmAd9MjORMnuKxtoyvqMlyfLcxLFsadO3sNsA0VWXEWA4gkjrj8PpVCoZcNw50AXdLGSdljeRgADGOnSr2+Ht5hEwYMKN8YON9qS3ObNaR1MOUQmVktM41A4Hv8AhU5DyS7e03bc2gRm643kydKD/EOY1tg+uKmvLDcgj9nvRDW7LZU/CoAXUdQ9WiIMRmtuX8ERrFy3bjywQiCcZkDrP5Ch+Z8Tf4O4FvEXbTMNN2Ah0nBEABdS/ERiQCR2DlSCJBkHYjr60mNUzL9kt7eGnWfKvXfpWwqVKkoH47iCiFhBMiAZySdhHWkT2ipLBVBaIjVC7yI6L1J23gbU65jbJCsBOk7AEnOMR1zQamf+7e/aukSWDcPfhhcEnMAQYOqNmOAewx2PeopD3WbQyxMztPQgYMlSZnYzG9MeAQMlxCfvGRjEgEfrnrQLcPcthC5XSCtsgGZnAfI3JjHQE0WItxKkiVMMpDKYmCOwPpI+dHcdfmyWQ/EFCMP6og+m9DVkvDgGRI66QfLOcxtOT9aGhlbjW7SkwFE7AZYn0GWY/U0uv2LruLnh2wYKjUZZQdiRBBYZIGwJ+dFKs33nJVV0egaZIHckRPpRdOzHlzNOkUt2wIAAACqqgbALtncnJkmr1KyS5J2wdUGQfhbS0jcZj60jN2b8NwpvMVAGgEC6SYx1VcGTtPod5pjzq/MWVAl9MzgQWgD5xHt70o4Xif2cu0f4lxWduyAKun0zqPzrXm7seIfQCxCqEgkeYQR5tgZPQd57VS6LXR0PCWRbRVnbGep3wPyFBcFygW7hcuW30ggYBGZxn3EfjVOH5XrCPde4xhWKkwAd9oxvHSm1MopfuaVZonSpMDrAmBS085+H+GxBjURJ0ggGds7n6GmtCcZwrs6utwrpjy50nzAnV3wIpgB/vw/+zcmB5YMzBkHGMiKN4DjPEDHSywY82JnYj5R+VCry25KE3mJDAn4gCJJKwGjrHsoprQB5SfiPjb3P504pPxHxt7n86AHFSpVXcKJJAHcmB26+tIDmPtZw72rdy7bclrjKqqQDBbGDue4B2g17YthVVV2AAHyFY/a3iTea1bt5AuAiMyyq2fUD9fSveEL3XFrh0nAlzhEHduuI+HBPTqQmaMFJNluGDcS6WLZMK38R1HwgEmZIgGMDrLT0oriOU37GNBvJ0uJlo/rQmZ9pHtXV8p5eti2La56sx3Zj8TH1J+lGVweTng7U+z543F9NF0mY0i08j1IiYrdOWcVegLbNpDOp7h0n/KFOv16e9dtxnE+GhYyY2A3J6AeppW32hAki1dMAGQJ/lkT1YBmMb+RqfyN9ITYPyz7H2LUa5u5mCAqT30D4v8xY10QFKhzoeMLWg5IGqcCUDZxvmAOsHaqJzyQs2mUtHxGAAQpBYxgGY23BFQ7fYKhlxdgOjIQDqBHmAYTGCQcH2rgvs7xHg6uDuuvi2DpEbEGSoX1A6fhiuzsc01WzcFq7jV5dMN5ZjBI+IQR/cK+dNwaXf2dutx3BIORLawpYZLLJyczvXXFBtP8ARMp1Jfs7CpUqVJ3JQvHcOCCwWXEERgmDMeuJ3ol5gwQD0JEifbrXP/tN2zcfe4oIDSSCXYArpEkKNxOBkVSE2OOXJFsSpBMkzvvgn1iMdKnGXUhkZ0UkHDQenVSRIqWOMW4rFTEDLRgY6HZo9JFc/wAUpF1fAt6vLlrpIGqcMDvqOZnsIoStib4CeBcedQ7OEIAZhB2BIPeJwfz3oqhU4Mh1bWYVSunSuZjLMACxx17miqsEYcRwiPllyNmBII9iM1jw5Ku1skkQGQnJgyCCesEf7qNoJzN8R9xCG93KlR/tJ+YoOGeK22bcRMYBORIBgxI1ZO2JrCy6Dx4JUq4KJlt9wCCckEAjppBzRRMZonldv+MCVJwfiU+WAMqSMbR86EYoktcj8UTelRkBABMTuxM7jpGJ70w4blFtCp8xK5EnE9DAgYrRuZ25gMGYzAXMkdJ2kxircv45bqyMH7ynce/p61RYVUpfzbmDW9IRQzEE5OIHtsTsPY9qx5TzJ7jMLgVP5FEme51E5xGIBwaAG1Sk/Gcxui94aKu4A1feJXVuTAHQbmZoxuJfxlQJ5NJLNnBzAB233652oGGVKz4ksFYoAWjyg4E+tSwHjzlSf6QV/Ak0AaUn4j429z+dOKT8R8be5/OmBfn/ABFxFXwyBJGcFpBmACdiAZPpS7iONa4AHI8pYFcb7hvbSwHoQaa8/wD8KJhiyafeZP8AtB+VczzThhdKWttRJYj+VRk++VA7H2qWwjFzkoryYcxv2/EtF8Kocgk9RpB8u5EFhkZNd/8AZjhDb4a2CIZpd+8uS2e5AIHyrkuH5XbRGRFjUCGJyTIjJrsOS8aG4aw7MFlFBkgeYCCBO+Qa4zla4PRlpXgSTfdjKpWbcSgkl1AG8sMe+cbfhVV4u2driHv5l6b9a5E2bVjxlkuhUOVJjzDeAQTHyx861RwQCCCDsRkH2Ne0AKRy68YBvmAAsDVJhw2osCPNA09s0dy+yyW1V21MBDNJMnvnOaIqU2xUSuH+0nK744h79qyXVSj+VlGoKhDALMlvWM13FSnCbiEo2cvYvB1DKQVYAgj1q9C/abl54YPxPD4UsGv2o8p3ll/kY9ehxtWnB8St1FdPhYSO/qD6g4rp2rRSlfBtWN3hUYEMimSCZG5G094rLiOMKtpVZIiZMDO0YMmhDx13SdQQEgiVnyk4Bk75jOKaTHaK8XcZrr2sC0qJgSJLasHoAANvUVah3TWkIYyCTnOZIJBBz3mld+ydfh/tDh2BIgGBqJ7HEFSB6CrSJseVK57hssIvuwcQpgx5gRIzuNDexFH6HXUiuXuuBpETpOZc9FXrntiaATsNKs9wW0YLKlmYjUQAQBAmJM7ntsau/Jnt5ssXky63CBJjLBgsg7Y2jtTPguAt2p0Lk/ExJLH3Y5NE1nlld8GtaWLjU0c7xNm+iy1oMOvhksR6EEAn3H0o/jOei6uiyl8sxzFpwQPvZjB6TPzphZU3G0BWEEajsInoQdyBjrmniKAAAAANgMAV0hN1yZMulxp1FnBcRwV5VV24e5CY3t5kBRCh8fSgLfFcQmviVQhFlCrCGyMvkfdMTO8elfSr9hXEMJH/ACOoPQ0EeVifiJTPlzO22qZj3qtz8Ex02Nd2cfwnMLIaeKdnaFCnUXWDE6gmMPJkiPMI7BpwwF5y3C21Ggkl31hdfRFQGJgyW6TsTgM+J5NpR/CidJhCqQxjAJ07fKp9knQ8JY0AAaBqA6N9+fXVNTkyNKyVp43y7FHMbLcQquiEYKusgMrq0w0kfCRAI7+oroQKV8yZrHEG4Fm3cA8RVksSojWoG5AABUSSIP3atZ59w7f+VVPZ5Q/RwK6QmpK0Z543Bh17iEWNTKs4EkCT6TvWgPak/Cql65euEK6yLaEwwhQC0dI1k++n0q37G1o6uHCgH47J8qH1SP8ADb5Qevejcro7LSycN6/4NqT8R8be5/Ot/wB92h/iarRG4uKwj/MBpPyNA3+MQsxB6noe/tVoz012LuZ3jp13GZypEfCOvYCFHUmNh6VtwPDFSzvBdt4kgAbKJ6D8SaA5uNaOnQKSSDmYwoC+Yz1joe5rfkN4lWUknQVAky0FFYBv6hMd++a45L2m/wDpbh8n2XPgY3LYIzR/2ftW7tr9muoCbAWI2ZSrKrR0MBgR3E0t4VjeueFZKlhJdjJVAIGdO7EmAsjqeldPyTlPgayW1u5GptOnAEKoEmAMnfdia5dI26yeOVJdoT3uGRTd/wDT3SAxZFVifEZXOw0yvxsd4ituG5XauXGRrGgBSVYMwka2H8ojHToGArpaorHqOp+nTrRuMG0li3pUKJIAAE749qvUqVIzG7rBGmCCYYbEDuD19q2qVKAJUqUkfib8sA9uVnWNSYEmd9sadM/1T0oSBsN57wxucNeRRLNbcKO5gwPma4Lg7ycPcJXUtp8XVIabVzpqVsqCPyrsuF4q810LrtsoLa1DLIiR0zEwI3nV0igftLbYXbD6UltdtsnzDTqE4zBU/wCo960YHzsfk45OPuvArvuCxdCrhtoZdwMgyf8AuaCUXLzMlk6tB87KVVTgeUEgzmdu2aJ4jkVloYW0RxmQoI+akQw+h7EVseaXLBTxUDpqAU2wxIOlpGgy0RnBPw9K7TwziuOQx54SdPgXGzxaHT4GqWYA6lEkiZMDI6yOxmvb6XLaDxuGMEqs6kYSdtRMRknO0mmvD84vcQpewqW0BhTcGouZ80AMAqj1kk9qvzIcRctPbItMGEFl1KxHUBWkBvXVFRGE+ODq3DwxN4VxvuWrcGQT5z9AABuevWjfszYzeuF9RZ9OwGExkL6z6xFQXATHXsd/mKxsF7LM1tVZGIZ0wGmACUOBJAGD29a65sVwqI8M1GacjoqlCcBzBbkiCrLAZGiRO2xgg9x60XXmtNOmeopJq0HcpH8OepZp9fMR+QA+VGUs5ZxGn+Gxx/4zt/l9x07j2ozi+KW3p1TDMFnoCZjV2GN67rlcGCXD5F3PEcefx/CTyrAUkzqmZHfbbal965cBLfteNAOEYwLhZlYqNoAMHsqzXSqVcAiGAMg4IkdvUVinLrQEC0gERGkbdttsDFVZDiD8ss3ILNeLq6ppxBBAyRM74Md5pIts8JxZGphY4lgQfL5bp3xp2Y46QSO9dXbQKAAIAwAOlCc15ct+2UbBwUYASrAgqy+oIHvSfKodF+KRCJuRAO7dDtg96Sc1vLbt3bqosKPIrDBMwDB+HJ2EUNxPJrmpfG4m5cYyWC+RQM7RlRJAxkxvFKub8l8PS1tWKAk3BqZm3kYJygPmgZnNZni5ps6wi5c+DPlPMfAdbRueUyzAif5ixEDBY5j0wN66DiOeWEUsX2ExkHcCM9ZMfXsa47iELMrKqOuC0gEkSMCfQk1rzG41wpFq0sTrAVdiRG+cKIPt612T4PSy4Pv9VwHcw5y7W7hYjQyMNIERI8pk5JGO0ztXQXOY2ySTcXJJ+Ida5rhuFF24lr7pkv8A2LEge5IHsTT7iLY1NgbnoO9OEjFr8cVkqPhcirnPE6SptC3pVY+9EnJifvYEzkz6Us4q7eS4NLIDcCo8K+DLNIIBEwYG+TtTq5yPicfxbTx3QqZ7/egxiveC5dcNweJcVyH1JZtbyvdmiFBE+/XpXRzizy4YcsJp9fsa8r5zdS0gHCMLQUBWtE3YAH3lhXn2U9ac8PzMOniK9vROnUdQEyBBn4TJiDBmlvjMpdk1Kw8hWFMnuO5zvPSgb/Jbdy6LreackhmQkx5WhIUt677ds8W4+TV8Ur4Or8/9H+6p5/6P91c3wjcVYhVK3rYmFdirx0GqCJHfAPYV0fA8Wt22txJ0sJE4PqCOhBwfak/0S4tdnvn/AKPxoW9+0azp8MrIgGQYgas951fh60RxPHWrf+JcRP7mUfmanC8bbuT4dxHjfSwb6xRySBxxcb2ZzjzR6SYn3ouz4uldWgtHmImCe47UTUpWOjHz/wBH+6gL/JlcsWVfPOuCw1SQSGjcSoxTWpRYUL7PAaH1gLq06T5mMiS3XrJP1pPzlhxF+zZW4NSG4X8NjKkIBBJBA32p5zfizatMygFpVVnaWYKCfQFp+VY8BwgtW1QEtE6mO7MSSzH1LEn51q00Nz3PwZ88qW0SXeTcQom3eFwj7lwAT6alUEH1zQnH8PftJ+03NE2wTbtKWIFxjpVnbZok4iMmuuofj+EW7be02zqVPpPUeoMH5VvZkoQ8q4R7doLIYnzMx1AlmySR0z0ovz/0fjQnKL7QbV3F615Xn7w+647qR17zTCoNa64AeZWna2YVWbGmJkGdwT239YpebV0bp0nEt8jGx9PxNPqhPWmOzmOI4bxAD5NX3XAkggyCD6GiE5jxK4KW7h6OCbY9iDqM+1aO+pi0RqiB6evqf0FSonijP8jrCco/iyh5tdkC5ZQKWVS2skeYgDGkE5PpTRbBBkLbnvB/OlFq0LnEIpUEWxrbVHWVWB1IImeldBXn54xjKom7TuU43IxsBluo3kGSGPm6qQAfSY+gp35/6Pxrm+Oe7qAUJ4Z0gliBkuJwemmfmRRa8ZxQX+ILQYqIOpdOozvLDyjfEzB96MfRGelIYcdeuKsrpLbhBJLARIE+9Z3L721GF1vnTLEAwNWYwo/59anBpcuMHuADSdVoqwMhgwKtBIONP4GseIulks3CIZgQV2yRMZ9V69/Sqk6Rygk5JMH/AIkkkqWO5yPoOg9K98/9P41EvgnT1G/ptj3ggx61tWdm+KVcHHc34Q8O4MgWnJ32VySYncA5jf8AKhf2xf57f+qun5jPj8KCspraT01aG049tR26b93OgdhVNriy8eonC4rpezmfsohZrt0aSBFtTmMeZo/1AfKjb5bU3w7nv3p1FKL/AMTe5/OnF2zHqG3y/I4scM1xZ+BW/wBUdxGFnoZNMrFhVAVRAAgf/ZyaVLeuLaUWlU6WZSWaBAB0xJyZZSf7W71ieY3ySB4YnKDBJHmiYbfC596pJUcJOTfI4bhELB480zjEkbEjYmgOKtG239LEwf5STMH0JJj6dqxXj+ImNNomMQ6yTBgwWGCYj0q1y9xGlhdRApVh5TJ1SdEZzIK+xU96HHgUJtPgu0xjfpS7hOPuWEuKLTS+prAjUFdj5kcrsuslg20E7EUxqVxi6Nc8amgXheBVQZ87nL3GALMepJ7dhsBArfkVoNevXQICxZWOsQzn1yVH+U1lx3EFEkDU5IW2v8zHCj26nsATTflXB+DaS3MkA6m/mYnUzfNiTVK+2cczSqKC6TW+K4rAa3b2GoqZIM5GkuNlPff8XNK+J5DacuTqHiAi7BjWDGCdwMdI3NUjOzLgeK4ksouLbAJOrRkrkiD58YgzmOxnDkUBwvKkt3DcWdRBDTGZMycbzR9DBCr7RBvDSFZkFxGu6RJCJ5pA3bzKsgZia3W7qTUkMCsqehkSKOYVz32e422LNq14ieIiaSmoavISu0z92tmklw0ZtQuUyi8bxR/8S9BqBDCZyY1ghSu3WelFcv4m6zQ6KF0g6hE6pyIDHywcHrpJxNZ2uQ2l0hdQUFGgHBZNmJiTvtt6Vvy3lqWNWiQGiRjooUbDsBWwzAH2wtAcO10YuWiptsNxLqCs9QwMEVqXA3IGO/1rH7XGbVu3/wC5etj5KdZ//mqcZy9LjKxmV2iO85kZz0OPSpZ3xdBBur/MM7ZFCcdxqgFVPnIgR0nrO200JxPL7NpM6iM6FmTjU0KYndmM+o9K527bRtM2rmoeWNRgBUlZMYBmAd5JpHUeK69CPkRXocdx9aT8Fyy2ywVZdJIA1Z3M9B396M/daTPmmVMz1G2BgYxjpVFGzXvDvW7hErm3j4pcrBA+8MbfPpXR1zfF3ArWT97xU0jqZlTHyYn5V0dedq19zfpH9WjLiOHVwA4kAho6Ejv3Ga34XlFp7cnWdaBWlpMKpUDaMAtBjrNVonll6CyHYeZfYnI+v51yxvwXqIJqw+zbCqFEwABnfHekV66WDOxkjXpjYASPL9N9/wAqP5lxIKm2pBLCGjMDrPqdgP0oUCicvBOGF8ku21DBVCgIoHlAA1NBY46mFrxT3rxVAGAAPTAoDmHN0QQv8Rz8KLJ6xLFQdIzvU05vg7JxxQ5ZnzEi3etXdS5ZLel+gZoLIZGls5OZCxinlcsnCyWe5pe43xNA26Ks7KBRXKeINp1skjw31eHO6kZ0T1UiY7RHatOXSSjDd67PPxa6E8rjVJ9D+lHEfE3ufzpvSHivjf8AuP51mxK2ac/SHnhLMwJ7xQ1/lyM+vIcQAwORAYY6D4z+FF1K52ztSA+H5elsoyAynwgsdvNiYJ+8aJHFNdjVpGnMDUZ3AOQPXvWlUS2BMDfP/f8AvWq3OqI+NbrLUJzSPCeSRgwRgggSCD0iJn0rbi+IFtSxk7AACSSTACjqScRQ/B8guXbhfi/h+7ZVzojBAYCNfWZJBI2iiK8snLkUVXknISb91bs6rVoMLdyIDu3lLAT0UNkY8/oa6evFUAAAQBgAYA9hXtU2ZeXyyVKlSgCVKlSgDxmgSemTXzfhOHS5aUuinUTcIIG7Etnv8UV0/wBq+cm2rWURne5afKx5J8qkg7iZ2z5TSVEgADYAAfKvR0UO5MwaufSRXgLgsXkf+Kbel1ZVZnAJ06ToLZAg7DFdDw/P7DuqKzFmMLNu4ATBMSygbA0irO4rSjK2lkbUpgH7pBkHcQTWxw9GWM/Yx57dDcXw1skAKHeCd2OEHr8LGtOM4wJA3Y5C7YmCZjpSOzfuXuOQ3Akog8ygwSFfofhnXO/SjOMM3WJglRpUjoDBInvIyPRa4+Tdj/FGS2wCxgCSTA6Sdh+fvV6lSmdiVKlSgAa7bm9w+3xnJE/cJgdtt+kCujrneLYrodQWNtg2kbkEFWA9YY/SnHLeNF62HAg5DLIJUg5BjrXn6uL3WbdJJU15C6o9sHcA9pE1evKyGwgEbUDzLmYtnSBruGIQbwTGpjHlX1NU55xTJb0p/iXDpTMRiS3yEn3igeH4ZUEINM7nqTG5PU+9bNNpvl+z6PP1ut+H6x7/AIK3EuXZ8ZgUmRaX4fQMYBfvG2a1tWVX4VUd9IA/KlfFcsRLczcYLBAEEyW6SM/FQxtWifKLgY5IXSIIu7E7Bg3mjeBXpwjGCqKPEnOWR7pOzoIoHmTwbYOorqlggJaVIKnAJC6hkgTkULwfAJcRX1PBAgEgYAAgwN/Kp9xTSzaCgDfABJ3MCM1UlujREXtkn6D7PO+HETeEsNRLSAPQyIQ4PlMHHWlPEc2tFmIJIJMHQ/f+2iQgEwBkycbnue5oG8fMfc/nWOOijHybpa+UuKC7l7iHcE3QigERbESZEE6wY64r3+L/APkXf/1/lorSpWhafEv8UZXqcrd7mU4Xmt63cm+QbZESiiFMgBj97OZ3AxXR1zl20GBVhIOCD1rf7M8RptvbZ1ItuVU7YaGCwT01aR7CsGs06gt0T0tDqpTeyY0sr4nE21GRam5c7BipW2D65LR/SO9dFSb7OsAeIXYi8Se5DIhBP4j/AC05msh1k7k2SpUqUCJUqVz/AD3nq+Ho4e4rXLkqGRg2gD43MbEDb1IqoxcnSJlJRVsJufabhgxU3NiQTouFZGD5wunB9apf+1PDgwrNd/mNpS4A7kjHyEn0rnLNsKoVRAAgD0q4r0VoY+zB/eS9Hlziheu3bw2ZtNskEeRMDByJOo/OvalStcIqMVFGWUtzbZKlSpVCFHNr9zh3XiLQDACLqmYIgxkAkb7x2rXg+ZW9MG4pO5I2M5mfnn1plWFgPZzagp960TA9dB+4fTY+m9cpQd2jRjz7VRmeY2t/ET/UPyFRePQxp1MTsFRyT8o29a8t8UksxvhST8DSrrmSpAyZGJG3Sd6vb45Q4P7QwUEFtaXAGznJEAEE/hXO2dvnfoh4sDdbg97VyPrpqW+NtsQodSx2Xr9Dmr/tQVR/6tWBYNg62MEyqquYMj1xQfF8XaFq4GueIzaBaW5rBVoA1eeCIJLEzSsFmfoYViWa0/ioJxF1NtQGxHZlG3cY7UPb4hmOi1DBYDXWOoEwMDSZZs56Vd+DdxFy5KndVUKCOxJJMVTx71TOj1EYPvkKbn5eDw9o3FzLsfDAPYSJJ+UVn43EP5i/hdNCBX9yWYZnt0EVsB2xXtKGkxx8WccmvzT81/owSyxcvcfW0QuNIUdYEnJxJ9K3qVK0RioqkZJTlN7pO2SpUqUxEqVKlAEpde+I+5/OmNLr3xH3P50mNDCa9pvd5TabdTBMkAkCZnYHGe1eryq0CDoGBGk5HvB6+tLcVsEqOCJBncfQwaH43gluBpVdRUgMQCRgxnfFdG/K7R2XT/YSo+gx+FAPyy4CQIYdDIB64I2n160bk+w2tdCvivFvEawttCoW8qsWNwAyFJ0iAGn5EjrRP7ZxSqFt8RAUiNaKx0zszHLYx0PrUnMEEHsQQfx3r2uawY6qi5Z8jlbY75J9oS7JZuqVukEa4ARyufJmQSuY6QRmKccZxiWkL3GCqNyfXYepPQda4i9b1DBKsCGVhurDII/7371mvCDX4jFnubl3JJJ7xsD0EDAwKzT0Vy4fB3jq6jz2M+afaA8QnhW0uW9U+KzDSQnQKR1cdsqJmDFA27Kr8KgYAwAMDYVepWvFhjjVIzZMssjtkqVKF4vgRcIJZhAIgGBneceg+ldDmEzUmueK2oIPiiCP5ZYHyFsDIhCSema34ThbdzUkMCmZ8mrJ/mAk7fIYqbHtHdSqWbelQB09APwGBV6oRKigkhQJY7D8yT0A6mqu4Ak+3zOAB3M0Vy+1/Bv3NywYIf6QnT/Nq+npSk6HFWB2GJEmJPbt0yfStJqe1SmIqFAMgCepirHODkVKlAHiqBgCB6Yr2pVXcDfGYoAtUqRVVYHYg+1AFqlVdwBJ9fXYSa9tAsdKiW7bRG8ztRYUe1KY8PyiH1O4cDZNI0z3MzPpXt7lAklG0g50lZA7xBEe3c1O4rYxbUrfiuBuIJgMBJJXEAdYY9vWvOW8IL2l8G2Dg/zeXp6Z37inuQtrMTS26fMd9z0NdV+67X8pHoGYD3MHJ9aXcTh2A21GPrUuRagPqlB/vJOzfQfrU/eKdm+g/WoLDKlB/vJOzfQfrU/eSdm+g/WmBtxXCrcADTjYjce36Ul43hvDcKDKkEidxBGDGCM/hTK7zVFBJDYE7D9aQnjtRLNJY7wMewzsKceyZ9G9SsP2tfX6D9an7Uvr9B+tdDkb1Kw/al9foP1qfta+v0H60Ab1KGTjASQAcQM4pjatWh8Zdj7BQD6QZ/Gk5JFKLYPXhP8AwB8zA/E0RdtW+jXB2BCn/kEj50p47jQpZTJ0xkCDkEgjzeUggfrS3INjDrgZTDoy9iQCD7FSe9eM0YMqezAqfo0U6t8zSB8ew7duua9PMU7N9B+tLeV8Yo5deUX0OruuwOTAGem0SJ6g074u2PCuKBA0NgY6Ghjfs48mzah5RhpmRneTNU5jzNfCeNQJBAMDBOJ39aluy0qFoM5r2sBxKjABjpgfrU/al9foP1rqcDevCax/al9foP1rXhLqO0Nq0iCRAznbfAxmhugSthXB8G1wiQVTqdifQA5+cUzs8vtrss4jzEtg774rz95J2b6D9an7yTs30H61ybs7KNFhy+1/7af6RV7nCW2EFFPyHTasf3knZvoP1qfvFOzfQfrSGbcPwiJlFAJ3PX671roE6oGqInrHae1CfvFOzfQfrXv7yTs30H60AF1KD/eSdm+g/Wp+8k7N9B+tABhFSg/3knZvoP1r394p2b6D9aAC6Q8X8b/3H86ZfvJOzfQfrSbieKBdjn4j270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data:image/jpeg;base64,/9j/4AAQSkZJRgABAQAAAQABAAD/2wCEAAkGBxQTEhQUExQWFhUXGRgZFBYYGBgYHBwdHBgaHRocGRoZHCggGBwmHRgaIjEhKCkrLi4uGB80ODMsNygtLisBCgoKDg0OGxAQGzQkICQsLCwsLCwsLCwsLCwsLCwsLCwsLCwsLCwsLCwsLCwsLCwsLCwsLCwsLCwsLCwsLCwsLP/AABEIAL4BCgMBIgACEQEDEQH/xAAbAAACAwEBAQAAAAAAAAAAAAAEBQACAwYBB//EAD8QAAIBAwIEBAMFBgYBBAMAAAECEQADIRIxBAVBURMiYXEygZEGQqGx0RQVI1JicjOCkqLB8EMkU+HxVKOy/8QAGQEAAwEBAQAAAAAAAAAAAAAAAAECBAMF/8QAKBEAAgIBBAICAgEFAAAAAAAAAAECEQMEEiExQVETIjJhsQUUQnGR/9oADAMBAAIRAxEAPwB4qqQCAIO2BQ3L0DF7kCGOlMD4VkA/M6j8xUZh4JCHe2xQ5z5cETvkituCddCBdtKwNsQI3rOh6aPLZo2gGDpntireGOw+goLjLQHlMaXbUZQOQwEyJOFhdoPxUTbsFThjHY5+hJxQbDTwx2H0FTwx2H0FWqUDor4Y7D6Cp4Y7D6CrVKAor4Y7D6Cp4Y7D6CrVKAor4Y7D6CquFAJIAAEkwK0qrTgASSQBPrQFCxuIR2AwRvgCB1EsD5hEgjvVne2qgEwolGESTIwfL5hkb+4rXiOC0vI/hXGkSpXzqI1RKmAcYjIq3gpOkkSAZUACQQZDdwYJye9BNA4CCGCnTAkEfFInY+kbkb1pYuoD4gMGGVFa25UAxDN5fKJG46V5btD/AMZJwG8wIGkBTJBgEERPU71dbyJ9y3kMSGa4wAEzpVgQsTmNoO1AGqWw2pio1Mem3lPl0zsOo9625RdgfxbtskwApVFZckeaD5pjfrFe29hmYwf+mvdIkmBJ3xQx0NPCX+VfoKnhL/Kv0FCcsf4k6LlfZifyIPyijq5spFPCX+VfoKX89VBZMgjIhkCyCMg5gdNusxTOlnPLoKFFbzSpIBG09Qe8R856U12D6MEQQJUT1wKt4Y7D6CrVW44USxAHcmB9TVkgdtAL1wEDKowwOkg/j+de27B0hT93YsAwJ1Ttjy4AjffPWqJeFy6GQyoRgWgxJKxBODsdqNobMGV1N0Z27IAAgGPQVbQOw+gq1SkcSugdh9BVW0ggQJOwiSfYDJq7sACTsBJ+VZcHxLFNIxMG4wOWO+kEbIojY5M+siGkaG2AYKgHBjBiehjY9xU0DsPoKggQMDsPzxVgCTABJ7AE/lQBRlUbhR7gVgSOkR0zXQ8q4AKis6zcIliRsTuFH3QNvzoa/bGpsDc9B3qki4qhtdsKwAZVYdAQDHt2rmrNpjZtBRJTXb9iraJPp5c9a6ml3FcqBYvabwrhyxAlW/vTY+4g+tNo7Y57XyLU4B2ceJGgA4VjknaRpGB71fieEKkFJI+8sydxBUntnBNbfthQhby+GxwrTNtj/S3Q/wBJg+9F1ybaNkWmrQpYEGCCDEiY/wCD6ivNQ7j60zu2FaNSgxtImsU5dbDlwoBIgiBB2zHfAp7h0L9Z1Rpx3/7/ANzWlbcZw0ZtgaoJ8OY1Rvp7H8PzoG5fGkHIGCQZRiCD3yJ/4pp2Iulwt8CM4BgkQB8ixGr5VY3AN5X+4Ffzoq1zOyEUhgEkoMHBXdfSIr083tSVliVjUNJxMRP1H1pWw4B6yTiRrBUqzIcrPcEb9DvVuJu8MQra9KtPw4DBTBBAGMncQcVVOJ4PSoCrpViF8pgEZPqdhnrTsCtoqXcXgCWghvMSOgUALhQZMyMkYrXieWKikidMn1KqVAbzbnKg+k1nxV+2pVrdzQYDEHUAUJgGIPlJj0ivDwF66bviXCVIVQkQjKQGwRncxtO++IBGPgnVq8oRVQOFJhxOkE9NgJGRAHpW3B21ZiX0rFlrRLFZB1GSAdwwz8hvNe2OUP4svp8OGwvWRENgGBMj+0ekZ8TwqrqV2DNCi1MFmyCSB0PlI7b9KOACDwelQ1k+IACHlizNG2k7SMiMdO1eWboYalMg17wZZb2PhbBXEYHxDqI6/L0qroEZoIZS5kgyVdjOluwyI/KgZle402ritggiGGdUT5iO8DMehp/SHieH1lVGkMx06jOBBJiOsAx2mafUpAiVyo4hH4guqw2sqTJhgFYSBHxCIIONiNqe8ZxsQtsoWk6gTIAEjMbGfyNAcRdzLMuvSdAOAB1gdBJEn2oigkC3kF24QcpbHePOfUdVWPm3pWicBbBnSCe7Sx+rE1nyd1NoR0LK+QfMD5jI3k5+Yo2qbPNyTcpMlVu3AoliAO5MCrUfynloJF64ATvaBHwLG+fvH8BHrSSshKxTa4oExpdckAsukMRM6Z+KP+RW9dBx9pGQ+IgdQJI06voBn6ZpFzEW1XXbuqVbETJGCZBJmMZB/wDiqcSnEyYxBjVBB07TBmJ6TFZ2LqksBvLEgggmWJ1Qc5M/OaK4Llj3ZYs1sRAwJPWQCI7ZzTHh+TIG1Mdfl0wVWNxJGMbUqDaLH4YGz4kDUbgTV95V1aTp9Sc//VbcHwt2z4TMfOXFtwPMpU9QdxtOetX5jwwtp4SFy1x1Ntc+WCCTq7CJz/8ANNeBtuqlXYtDNpYmSVnyyY3jHyqiqCKT8R8be5/OnFJ+I+Nvc/nTGXPOfMR4TkagAwBIIM+bb4RjPrVRzyR/g3J9AY3HWM4LH/J6itTy+75ovt5jqzJiGJAXOBEA+3rW3BcGyMxLlgdgSxjJPUnoQPlQBuVW7bhllXXKnsRsfXNKuWsdJRjL2iUb1j4W+alT86O5jx2iAILnYdAO5/Idz7Gue4DirrBrgKA3HZjKnb4V6/yqsVMlaO2B/Yb3+LRJ1MBpEkTmPbfqPqK1ZwBJwIkk4j37Ugv2D4evEqYDNgM7MFJM9J6dTj3I8OY1MzQZ8xnPQxtIqNpqs8utruM0tj4DGmAd9MjORMnuKxtoyvqMlyfLcxLFsadO3sNsA0VWXEWA4gkjrj8PpVCoZcNw50AXdLGSdljeRgADGOnSr2+Ht5hEwYMKN8YON9qS3ObNaR1MOUQmVktM41A4Hv8AhU5DyS7e03bc2gRm643kydKD/EOY1tg+uKmvLDcgj9nvRDW7LZU/CoAXUdQ9WiIMRmtuX8ERrFy3bjywQiCcZkDrP5Ch+Z8Tf4O4FvEXbTMNN2Ah0nBEABdS/ERiQCR2DlSCJBkHYjr60mNUzL9kt7eGnWfKvXfpWwqVKkoH47iCiFhBMiAZySdhHWkT2ipLBVBaIjVC7yI6L1J23gbU65jbJCsBOk7AEnOMR1zQamf+7e/aukSWDcPfhhcEnMAQYOqNmOAewx2PeopD3WbQyxMztPQgYMlSZnYzG9MeAQMlxCfvGRjEgEfrnrQLcPcthC5XSCtsgGZnAfI3JjHQE0WItxKkiVMMpDKYmCOwPpI+dHcdfmyWQ/EFCMP6og+m9DVkvDgGRI66QfLOcxtOT9aGhlbjW7SkwFE7AZYn0GWY/U0uv2LruLnh2wYKjUZZQdiRBBYZIGwJ+dFKs33nJVV0egaZIHckRPpRdOzHlzNOkUt2wIAAACqqgbALtncnJkmr1KyS5J2wdUGQfhbS0jcZj60jN2b8NwpvMVAGgEC6SYx1VcGTtPod5pjzq/MWVAl9MzgQWgD5xHt70o4Xif2cu0f4lxWduyAKun0zqPzrXm7seIfQCxCqEgkeYQR5tgZPQd57VS6LXR0PCWRbRVnbGep3wPyFBcFygW7hcuW30ggYBGZxn3EfjVOH5XrCPde4xhWKkwAd9oxvHSm1MopfuaVZonSpMDrAmBS085+H+GxBjURJ0ggGds7n6GmtCcZwrs6utwrpjy50nzAnV3wIpgB/vw/+zcmB5YMzBkHGMiKN4DjPEDHSywY82JnYj5R+VCry25KE3mJDAn4gCJJKwGjrHsoprQB5SfiPjb3P504pPxHxt7n86AHFSpVXcKJJAHcmB26+tIDmPtZw72rdy7bclrjKqqQDBbGDue4B2g17YthVVV2AAHyFY/a3iTea1bt5AuAiMyyq2fUD9fSveEL3XFrh0nAlzhEHduuI+HBPTqQmaMFJNluGDcS6WLZMK38R1HwgEmZIgGMDrLT0oriOU37GNBvJ0uJlo/rQmZ9pHtXV8p5eti2La56sx3Zj8TH1J+lGVweTng7U+z543F9NF0mY0i08j1IiYrdOWcVegLbNpDOp7h0n/KFOv16e9dtxnE+GhYyY2A3J6AeppW32hAki1dMAGQJ/lkT1YBmMb+RqfyN9ITYPyz7H2LUa5u5mCAqT30D4v8xY10QFKhzoeMLWg5IGqcCUDZxvmAOsHaqJzyQs2mUtHxGAAQpBYxgGY23BFQ7fYKhlxdgOjIQDqBHmAYTGCQcH2rgvs7xHg6uDuuvi2DpEbEGSoX1A6fhiuzsc01WzcFq7jV5dMN5ZjBI+IQR/cK+dNwaXf2dutx3BIORLawpYZLLJyczvXXFBtP8ARMp1Jfs7CpUqVJ3JQvHcOCCwWXEERgmDMeuJ3ol5gwQD0JEifbrXP/tN2zcfe4oIDSSCXYArpEkKNxOBkVSE2OOXJFsSpBMkzvvgn1iMdKnGXUhkZ0UkHDQenVSRIqWOMW4rFTEDLRgY6HZo9JFc/wAUpF1fAt6vLlrpIGqcMDvqOZnsIoStib4CeBcedQ7OEIAZhB2BIPeJwfz3oqhU4Mh1bWYVSunSuZjLMACxx17miqsEYcRwiPllyNmBII9iM1jw5Ku1skkQGQnJgyCCesEf7qNoJzN8R9xCG93KlR/tJ+YoOGeK22bcRMYBORIBgxI1ZO2JrCy6Dx4JUq4KJlt9wCCckEAjppBzRRMZonldv+MCVJwfiU+WAMqSMbR86EYoktcj8UTelRkBABMTuxM7jpGJ70w4blFtCp8xK5EnE9DAgYrRuZ25gMGYzAXMkdJ2kxircv45bqyMH7ynce/p61RYVUpfzbmDW9IRQzEE5OIHtsTsPY9qx5TzJ7jMLgVP5FEme51E5xGIBwaAG1Sk/Gcxui94aKu4A1feJXVuTAHQbmZoxuJfxlQJ5NJLNnBzAB233652oGGVKz4ksFYoAWjyg4E+tSwHjzlSf6QV/Ak0AaUn4j429z+dOKT8R8be5/OmBfn/ABFxFXwyBJGcFpBmACdiAZPpS7iONa4AHI8pYFcb7hvbSwHoQaa8/wD8KJhiyafeZP8AtB+VczzThhdKWttRJYj+VRk++VA7H2qWwjFzkoryYcxv2/EtF8Kocgk9RpB8u5EFhkZNd/8AZjhDb4a2CIZpd+8uS2e5AIHyrkuH5XbRGRFjUCGJyTIjJrsOS8aG4aw7MFlFBkgeYCCBO+Qa4zla4PRlpXgSTfdjKpWbcSgkl1AG8sMe+cbfhVV4u2driHv5l6b9a5E2bVjxlkuhUOVJjzDeAQTHyx861RwQCCCDsRkH2Ne0AKRy68YBvmAAsDVJhw2osCPNA09s0dy+yyW1V21MBDNJMnvnOaIqU2xUSuH+0nK744h79qyXVSj+VlGoKhDALMlvWM13FSnCbiEo2cvYvB1DKQVYAgj1q9C/abl54YPxPD4UsGv2o8p3ll/kY9ehxtWnB8St1FdPhYSO/qD6g4rp2rRSlfBtWN3hUYEMimSCZG5G094rLiOMKtpVZIiZMDO0YMmhDx13SdQQEgiVnyk4Bk75jOKaTHaK8XcZrr2sC0qJgSJLasHoAANvUVah3TWkIYyCTnOZIJBBz3mld+ydfh/tDh2BIgGBqJ7HEFSB6CrSJseVK57hssIvuwcQpgx5gRIzuNDexFH6HXUiuXuuBpETpOZc9FXrntiaATsNKs9wW0YLKlmYjUQAQBAmJM7ntsau/Jnt5ssXky63CBJjLBgsg7Y2jtTPguAt2p0Lk/ExJLH3Y5NE1nlld8GtaWLjU0c7xNm+iy1oMOvhksR6EEAn3H0o/jOei6uiyl8sxzFpwQPvZjB6TPzphZU3G0BWEEajsInoQdyBjrmniKAAAAANgMAV0hN1yZMulxp1FnBcRwV5VV24e5CY3t5kBRCh8fSgLfFcQmviVQhFlCrCGyMvkfdMTO8elfSr9hXEMJH/ACOoPQ0EeVifiJTPlzO22qZj3qtz8Ex02Nd2cfwnMLIaeKdnaFCnUXWDE6gmMPJkiPMI7BpwwF5y3C21Ggkl31hdfRFQGJgyW6TsTgM+J5NpR/CidJhCqQxjAJ07fKp9knQ8JY0AAaBqA6N9+fXVNTkyNKyVp43y7FHMbLcQquiEYKusgMrq0w0kfCRAI7+oroQKV8yZrHEG4Fm3cA8RVksSojWoG5AABUSSIP3atZ59w7f+VVPZ5Q/RwK6QmpK0Z543Bh17iEWNTKs4EkCT6TvWgPak/Cql65euEK6yLaEwwhQC0dI1k++n0q37G1o6uHCgH47J8qH1SP8ADb5Qevejcro7LSycN6/4NqT8R8be5/Ot/wB92h/iarRG4uKwj/MBpPyNA3+MQsxB6noe/tVoz012LuZ3jp13GZypEfCOvYCFHUmNh6VtwPDFSzvBdt4kgAbKJ6D8SaA5uNaOnQKSSDmYwoC+Yz1joe5rfkN4lWUknQVAky0FFYBv6hMd++a45L2m/wDpbh8n2XPgY3LYIzR/2ftW7tr9muoCbAWI2ZSrKrR0MBgR3E0t4VjeueFZKlhJdjJVAIGdO7EmAsjqeldPyTlPgayW1u5GptOnAEKoEmAMnfdia5dI26yeOVJdoT3uGRTd/wDT3SAxZFVifEZXOw0yvxsd4ituG5XauXGRrGgBSVYMwka2H8ojHToGArpaorHqOp+nTrRuMG0li3pUKJIAAE749qvUqVIzG7rBGmCCYYbEDuD19q2qVKAJUqUkfib8sA9uVnWNSYEmd9sadM/1T0oSBsN57wxucNeRRLNbcKO5gwPma4Lg7ycPcJXUtp8XVIabVzpqVsqCPyrsuF4q810LrtsoLa1DLIiR0zEwI3nV0igftLbYXbD6UltdtsnzDTqE4zBU/wCo960YHzsfk45OPuvArvuCxdCrhtoZdwMgyf8AuaCUXLzMlk6tB87KVVTgeUEgzmdu2aJ4jkVloYW0RxmQoI+akQw+h7EVseaXLBTxUDpqAU2wxIOlpGgy0RnBPw9K7TwziuOQx54SdPgXGzxaHT4GqWYA6lEkiZMDI6yOxmvb6XLaDxuGMEqs6kYSdtRMRknO0mmvD84vcQpewqW0BhTcGouZ80AMAqj1kk9qvzIcRctPbItMGEFl1KxHUBWkBvXVFRGE+ODq3DwxN4VxvuWrcGQT5z9AABuevWjfszYzeuF9RZ9OwGExkL6z6xFQXATHXsd/mKxsF7LM1tVZGIZ0wGmACUOBJAGD29a65sVwqI8M1GacjoqlCcBzBbkiCrLAZGiRO2xgg9x60XXmtNOmeopJq0HcpH8OepZp9fMR+QA+VGUs5ZxGn+Gxx/4zt/l9x07j2ozi+KW3p1TDMFnoCZjV2GN67rlcGCXD5F3PEcefx/CTyrAUkzqmZHfbbal965cBLfteNAOEYwLhZlYqNoAMHsqzXSqVcAiGAMg4IkdvUVinLrQEC0gERGkbdttsDFVZDiD8ss3ILNeLq6ppxBBAyRM74Md5pIts8JxZGphY4lgQfL5bp3xp2Y46QSO9dXbQKAAIAwAOlCc15ct+2UbBwUYASrAgqy+oIHvSfKodF+KRCJuRAO7dDtg96Sc1vLbt3bqosKPIrDBMwDB+HJ2EUNxPJrmpfG4m5cYyWC+RQM7RlRJAxkxvFKub8l8PS1tWKAk3BqZm3kYJygPmgZnNZni5ps6wi5c+DPlPMfAdbRueUyzAif5ixEDBY5j0wN66DiOeWEUsX2ExkHcCM9ZMfXsa47iELMrKqOuC0gEkSMCfQk1rzG41wpFq0sTrAVdiRG+cKIPt612T4PSy4Pv9VwHcw5y7W7hYjQyMNIERI8pk5JGO0ztXQXOY2ySTcXJJ+Ida5rhuFF24lr7pkv8A2LEge5IHsTT7iLY1NgbnoO9OEjFr8cVkqPhcirnPE6SptC3pVY+9EnJifvYEzkz6Us4q7eS4NLIDcCo8K+DLNIIBEwYG+TtTq5yPicfxbTx3QqZ7/egxiveC5dcNweJcVyH1JZtbyvdmiFBE+/XpXRzizy4YcsJp9fsa8r5zdS0gHCMLQUBWtE3YAH3lhXn2U9ac8PzMOniK9vROnUdQEyBBn4TJiDBmlvjMpdk1Kw8hWFMnuO5zvPSgb/Jbdy6LreackhmQkx5WhIUt677ds8W4+TV8Ur4Or8/9H+6p5/6P91c3wjcVYhVK3rYmFdirx0GqCJHfAPYV0fA8Wt22txJ0sJE4PqCOhBwfak/0S4tdnvn/AKPxoW9+0azp8MrIgGQYgas951fh60RxPHWrf+JcRP7mUfmanC8bbuT4dxHjfSwb6xRySBxxcb2ZzjzR6SYn3ouz4uldWgtHmImCe47UTUpWOjHz/wBH+6gL/JlcsWVfPOuCw1SQSGjcSoxTWpRYUL7PAaH1gLq06T5mMiS3XrJP1pPzlhxF+zZW4NSG4X8NjKkIBBJBA32p5zfizatMygFpVVnaWYKCfQFp+VY8BwgtW1QEtE6mO7MSSzH1LEn51q00Nz3PwZ88qW0SXeTcQom3eFwj7lwAT6alUEH1zQnH8PftJ+03NE2wTbtKWIFxjpVnbZok4iMmuuofj+EW7be02zqVPpPUeoMH5VvZkoQ8q4R7doLIYnzMx1AlmySR0z0ovz/0fjQnKL7QbV3F615Xn7w+647qR17zTCoNa64AeZWna2YVWbGmJkGdwT239YpebV0bp0nEt8jGx9PxNPqhPWmOzmOI4bxAD5NX3XAkggyCD6GiE5jxK4KW7h6OCbY9iDqM+1aO+pi0RqiB6evqf0FSonijP8jrCco/iyh5tdkC5ZQKWVS2skeYgDGkE5PpTRbBBkLbnvB/OlFq0LnEIpUEWxrbVHWVWB1IImeldBXn54xjKom7TuU43IxsBluo3kGSGPm6qQAfSY+gp35/6Pxrm+Oe7qAUJ4Z0gliBkuJwemmfmRRa8ZxQX+ILQYqIOpdOozvLDyjfEzB96MfRGelIYcdeuKsrpLbhBJLARIE+9Z3L721GF1vnTLEAwNWYwo/59anBpcuMHuADSdVoqwMhgwKtBIONP4GseIulks3CIZgQV2yRMZ9V69/Sqk6Rygk5JMH/AIkkkqWO5yPoOg9K98/9P41EvgnT1G/ptj3ggx61tWdm+KVcHHc34Q8O4MgWnJ32VySYncA5jf8AKhf2xf57f+qun5jPj8KCspraT01aG049tR26b93OgdhVNriy8eonC4rpezmfsohZrt0aSBFtTmMeZo/1AfKjb5bU3w7nv3p1FKL/AMTe5/OnF2zHqG3y/I4scM1xZ+BW/wBUdxGFnoZNMrFhVAVRAAgf/ZyaVLeuLaUWlU6WZSWaBAB0xJyZZSf7W71ieY3ySB4YnKDBJHmiYbfC596pJUcJOTfI4bhELB480zjEkbEjYmgOKtG239LEwf5STMH0JJj6dqxXj+ImNNomMQ6yTBgwWGCYj0q1y9xGlhdRApVh5TJ1SdEZzIK+xU96HHgUJtPgu0xjfpS7hOPuWEuKLTS+prAjUFdj5kcrsuslg20E7EUxqVxi6Nc8amgXheBVQZ87nL3GALMepJ7dhsBArfkVoNevXQICxZWOsQzn1yVH+U1lx3EFEkDU5IW2v8zHCj26nsATTflXB+DaS3MkA6m/mYnUzfNiTVK+2cczSqKC6TW+K4rAa3b2GoqZIM5GkuNlPff8XNK+J5DacuTqHiAi7BjWDGCdwMdI3NUjOzLgeK4ksouLbAJOrRkrkiD58YgzmOxnDkUBwvKkt3DcWdRBDTGZMycbzR9DBCr7RBvDSFZkFxGu6RJCJ5pA3bzKsgZia3W7qTUkMCsqehkSKOYVz32e422LNq14ieIiaSmoavISu0z92tmklw0ZtQuUyi8bxR/8S9BqBDCZyY1ghSu3WelFcv4m6zQ6KF0g6hE6pyIDHywcHrpJxNZ2uQ2l0hdQUFGgHBZNmJiTvtt6Vvy3lqWNWiQGiRjooUbDsBWwzAH2wtAcO10YuWiptsNxLqCs9QwMEVqXA3IGO/1rH7XGbVu3/wC5etj5KdZ//mqcZy9LjKxmV2iO85kZz0OPSpZ3xdBBur/MM7ZFCcdxqgFVPnIgR0nrO200JxPL7NpM6iM6FmTjU0KYndmM+o9K527bRtM2rmoeWNRgBUlZMYBmAd5JpHUeK69CPkRXocdx9aT8Fyy2ywVZdJIA1Z3M9B396M/daTPmmVMz1G2BgYxjpVFGzXvDvW7hErm3j4pcrBA+8MbfPpXR1zfF3ArWT97xU0jqZlTHyYn5V0dedq19zfpH9WjLiOHVwA4kAho6Ejv3Ga34XlFp7cnWdaBWlpMKpUDaMAtBjrNVonll6CyHYeZfYnI+v51yxvwXqIJqw+zbCqFEwABnfHekV66WDOxkjXpjYASPL9N9/wAqP5lxIKm2pBLCGjMDrPqdgP0oUCicvBOGF8ku21DBVCgIoHlAA1NBY46mFrxT3rxVAGAAPTAoDmHN0QQv8Rz8KLJ6xLFQdIzvU05vg7JxxQ5ZnzEi3etXdS5ZLel+gZoLIZGls5OZCxinlcsnCyWe5pe43xNA26Ks7KBRXKeINp1skjw31eHO6kZ0T1UiY7RHatOXSSjDd67PPxa6E8rjVJ9D+lHEfE3ufzpvSHivjf8AuP51mxK2ac/SHnhLMwJ7xQ1/lyM+vIcQAwORAYY6D4z+FF1K52ztSA+H5elsoyAynwgsdvNiYJ+8aJHFNdjVpGnMDUZ3AOQPXvWlUS2BMDfP/f8AvWq3OqI+NbrLUJzSPCeSRgwRgggSCD0iJn0rbi+IFtSxk7AACSSTACjqScRQ/B8guXbhfi/h+7ZVzojBAYCNfWZJBI2iiK8snLkUVXknISb91bs6rVoMLdyIDu3lLAT0UNkY8/oa6evFUAAAQBgAYA9hXtU2ZeXyyVKlSgCVKlSgDxmgSemTXzfhOHS5aUuinUTcIIG7Etnv8UV0/wBq+cm2rWURne5afKx5J8qkg7iZ2z5TSVEgADYAAfKvR0UO5MwaufSRXgLgsXkf+Kbel1ZVZnAJ06ToLZAg7DFdDw/P7DuqKzFmMLNu4ATBMSygbA0irO4rSjK2lkbUpgH7pBkHcQTWxw9GWM/Yx57dDcXw1skAKHeCd2OEHr8LGtOM4wJA3Y5C7YmCZjpSOzfuXuOQ3Akog8ygwSFfofhnXO/SjOMM3WJglRpUjoDBInvIyPRa4+Tdj/FGS2wCxgCSTA6Sdh+fvV6lSmdiVKlSgAa7bm9w+3xnJE/cJgdtt+kCujrneLYrodQWNtg2kbkEFWA9YY/SnHLeNF62HAg5DLIJUg5BjrXn6uL3WbdJJU15C6o9sHcA9pE1evKyGwgEbUDzLmYtnSBruGIQbwTGpjHlX1NU55xTJb0p/iXDpTMRiS3yEn3igeH4ZUEINM7nqTG5PU+9bNNpvl+z6PP1ut+H6x7/AIK3EuXZ8ZgUmRaX4fQMYBfvG2a1tWVX4VUd9IA/KlfFcsRLczcYLBAEEyW6SM/FQxtWifKLgY5IXSIIu7E7Bg3mjeBXpwjGCqKPEnOWR7pOzoIoHmTwbYOorqlggJaVIKnAJC6hkgTkULwfAJcRX1PBAgEgYAAgwN/Kp9xTSzaCgDfABJ3MCM1UlujREXtkn6D7PO+HETeEsNRLSAPQyIQ4PlMHHWlPEc2tFmIJIJMHQ/f+2iQgEwBkycbnue5oG8fMfc/nWOOijHybpa+UuKC7l7iHcE3QigERbESZEE6wY64r3+L/APkXf/1/lorSpWhafEv8UZXqcrd7mU4Xmt63cm+QbZESiiFMgBj97OZ3AxXR1zl20GBVhIOCD1rf7M8RptvbZ1ItuVU7YaGCwT01aR7CsGs06gt0T0tDqpTeyY0sr4nE21GRam5c7BipW2D65LR/SO9dFSb7OsAeIXYi8Se5DIhBP4j/AC05msh1k7k2SpUqUCJUqVz/AD3nq+Ho4e4rXLkqGRg2gD43MbEDb1IqoxcnSJlJRVsJufabhgxU3NiQTouFZGD5wunB9apf+1PDgwrNd/mNpS4A7kjHyEn0rnLNsKoVRAAgD0q4r0VoY+zB/eS9Hlziheu3bw2ZtNskEeRMDByJOo/OvalStcIqMVFGWUtzbZKlSpVCFHNr9zh3XiLQDACLqmYIgxkAkb7x2rXg+ZW9MG4pO5I2M5mfnn1plWFgPZzagp960TA9dB+4fTY+m9cpQd2jRjz7VRmeY2t/ET/UPyFRePQxp1MTsFRyT8o29a8t8UksxvhST8DSrrmSpAyZGJG3Sd6vb45Q4P7QwUEFtaXAGznJEAEE/hXO2dvnfoh4sDdbg97VyPrpqW+NtsQodSx2Xr9Dmr/tQVR/6tWBYNg62MEyqquYMj1xQfF8XaFq4GueIzaBaW5rBVoA1eeCIJLEzSsFmfoYViWa0/ioJxF1NtQGxHZlG3cY7UPb4hmOi1DBYDXWOoEwMDSZZs56Vd+DdxFy5KndVUKCOxJJMVTx71TOj1EYPvkKbn5eDw9o3FzLsfDAPYSJJ+UVn43EP5i/hdNCBX9yWYZnt0EVsB2xXtKGkxx8WccmvzT81/owSyxcvcfW0QuNIUdYEnJxJ9K3qVK0RioqkZJTlN7pO2SpUqUxEqVKlAEpde+I+5/OmNLr3xH3P50mNDCa9pvd5TabdTBMkAkCZnYHGe1eryq0CDoGBGk5HvB6+tLcVsEqOCJBncfQwaH43gluBpVdRUgMQCRgxnfFdG/K7R2XT/YSo+gx+FAPyy4CQIYdDIB64I2n160bk+w2tdCvivFvEawttCoW8qsWNwAyFJ0iAGn5EjrRP7ZxSqFt8RAUiNaKx0zszHLYx0PrUnMEEHsQQfx3r2uawY6qi5Z8jlbY75J9oS7JZuqVukEa4ARyufJmQSuY6QRmKccZxiWkL3GCqNyfXYepPQda4i9b1DBKsCGVhurDII/7371mvCDX4jFnubl3JJJ7xsD0EDAwKzT0Vy4fB3jq6jz2M+afaA8QnhW0uW9U+KzDSQnQKR1cdsqJmDFA27Kr8KgYAwAMDYVepWvFhjjVIzZMssjtkqVKF4vgRcIJZhAIgGBneceg+ldDmEzUmueK2oIPiiCP5ZYHyFsDIhCSema34ThbdzUkMCmZ8mrJ/mAk7fIYqbHtHdSqWbelQB09APwGBV6oRKigkhQJY7D8yT0A6mqu4Ak+3zOAB3M0Vy+1/Bv3NywYIf6QnT/Nq+npSk6HFWB2GJEmJPbt0yfStJqe1SmIqFAMgCepirHODkVKlAHiqBgCB6Yr2pVXcDfGYoAtUqRVVYHYg+1AFqlVdwBJ9fXYSa9tAsdKiW7bRG8ztRYUe1KY8PyiH1O4cDZNI0z3MzPpXt7lAklG0g50lZA7xBEe3c1O4rYxbUrfiuBuIJgMBJJXEAdYY9vWvOW8IL2l8G2Dg/zeXp6Z37inuQtrMTS26fMd9z0NdV+67X8pHoGYD3MHJ9aXcTh2A21GPrUuRagPqlB/vJOzfQfrU/eKdm+g/WoLDKlB/vJOzfQfrU/eSdm+g/WmBtxXCrcADTjYjce36Ul43hvDcKDKkEidxBGDGCM/hTK7zVFBJDYE7D9aQnjtRLNJY7wMewzsKceyZ9G9SsP2tfX6D9an7Uvr9B+tdDkb1Kw/al9foP1qfta+v0H60Ab1KGTjASQAcQM4pjatWh8Zdj7BQD6QZ/Gk5JFKLYPXhP8AwB8zA/E0RdtW+jXB2BCn/kEj50p47jQpZTJ0xkCDkEgjzeUggfrS3INjDrgZTDoy9iQCD7FSe9eM0YMqezAqfo0U6t8zSB8ew7duua9PMU7N9B+tLeV8Yo5deUX0OruuwOTAGem0SJ6g074u2PCuKBA0NgY6Ghjfs48mzah5RhpmRneTNU5jzNfCeNQJBAMDBOJ39aluy0qFoM5r2sBxKjABjpgfrU/al9foP1rqcDevCax/al9foP1rXhLqO0Nq0iCRAznbfAxmhugSthXB8G1wiQVTqdifQA5+cUzs8vtrss4jzEtg774rz95J2b6D9an7yTs30H61ybs7KNFhy+1/7af6RV7nCW2EFFPyHTasf3knZvoP1qfvFOzfQfrSGbcPwiJlFAJ3PX671roE6oGqInrHae1CfvFOzfQfrXv7yTs30H60AF1KD/eSdm+g/Wp+8k7N9B+tABhFSg/3knZvoP1r394p2b6D9aAC6Q8X8b/3H86ZfvJOzfQfrSbieKBdjn4j270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8" name="AutoShape 6" descr="data:image/jpeg;base64,/9j/4AAQSkZJRgABAQAAAQABAAD/2wCEAAkGBxQTEhQUExQWFhUXGRgZFBYYGBgYHBwdHBgaHRocGRoZHCggGBwmHRgaIjEhKCkrLi4uGB80ODMsNygtLisBCgoKDg0OGxAQGzQkICQsLCwsLCwsLCwsLCwsLCwsLCwsLCwsLCwsLCwsLCwsLCwsLCwsLCwsLCwsLCwsLCwsLP/AABEIAL4BCgMBIgACEQEDEQH/xAAbAAACAwEBAQAAAAAAAAAAAAAEBQACAwYBB//EAD8QAAIBAwIEBAMFBgYBBAMAAAECEQADIRIxBAVBURMiYXEygZEGQqGx0RQVI1JicjOCkqLB8EMkU+HxVKOy/8QAGQEAAwEBAQAAAAAAAAAAAAAAAAECBAMF/8QAKBEAAgIBBAICAgEFAAAAAAAAAAECEQMEEiExQVETIjJhsQUUQnGR/9oADAMBAAIRAxEAPwB4qqQCAIO2BQ3L0DF7kCGOlMD4VkA/M6j8xUZh4JCHe2xQ5z5cETvkituCddCBdtKwNsQI3rOh6aPLZo2gGDpntireGOw+goLjLQHlMaXbUZQOQwEyJOFhdoPxUTbsFThjHY5+hJxQbDTwx2H0FTwx2H0FWqUDor4Y7D6Cp4Y7D6CrVKAor4Y7D6Cp4Y7D6CrVKAor4Y7D6CquFAJIAAEkwK0qrTgASSQBPrQFCxuIR2AwRvgCB1EsD5hEgjvVne2qgEwolGESTIwfL5hkb+4rXiOC0vI/hXGkSpXzqI1RKmAcYjIq3gpOkkSAZUACQQZDdwYJye9BNA4CCGCnTAkEfFInY+kbkb1pYuoD4gMGGVFa25UAxDN5fKJG46V5btD/AMZJwG8wIGkBTJBgEERPU71dbyJ9y3kMSGa4wAEzpVgQsTmNoO1AGqWw2pio1Mem3lPl0zsOo9625RdgfxbtskwApVFZckeaD5pjfrFe29hmYwf+mvdIkmBJ3xQx0NPCX+VfoKnhL/Kv0FCcsf4k6LlfZifyIPyijq5spFPCX+VfoKX89VBZMgjIhkCyCMg5gdNusxTOlnPLoKFFbzSpIBG09Qe8R856U12D6MEQQJUT1wKt4Y7D6CrVW44USxAHcmB9TVkgdtAL1wEDKowwOkg/j+de27B0hT93YsAwJ1Ttjy4AjffPWqJeFy6GQyoRgWgxJKxBODsdqNobMGV1N0Z27IAAgGPQVbQOw+gq1SkcSugdh9BVW0ggQJOwiSfYDJq7sACTsBJ+VZcHxLFNIxMG4wOWO+kEbIojY5M+siGkaG2AYKgHBjBiehjY9xU0DsPoKggQMDsPzxVgCTABJ7AE/lQBRlUbhR7gVgSOkR0zXQ8q4AKis6zcIliRsTuFH3QNvzoa/bGpsDc9B3qki4qhtdsKwAZVYdAQDHt2rmrNpjZtBRJTXb9iraJPp5c9a6ml3FcqBYvabwrhyxAlW/vTY+4g+tNo7Y57XyLU4B2ceJGgA4VjknaRpGB71fieEKkFJI+8sydxBUntnBNbfthQhby+GxwrTNtj/S3Q/wBJg+9F1ybaNkWmrQpYEGCCDEiY/wCD6ivNQ7j60zu2FaNSgxtImsU5dbDlwoBIgiBB2zHfAp7h0L9Z1Rpx3/7/ANzWlbcZw0ZtgaoJ8OY1Rvp7H8PzoG5fGkHIGCQZRiCD3yJ/4pp2Iulwt8CM4BgkQB8ixGr5VY3AN5X+4Ffzoq1zOyEUhgEkoMHBXdfSIr083tSVliVjUNJxMRP1H1pWw4B6yTiRrBUqzIcrPcEb9DvVuJu8MQra9KtPw4DBTBBAGMncQcVVOJ4PSoCrpViF8pgEZPqdhnrTsCtoqXcXgCWghvMSOgUALhQZMyMkYrXieWKikidMn1KqVAbzbnKg+k1nxV+2pVrdzQYDEHUAUJgGIPlJj0ivDwF66bviXCVIVQkQjKQGwRncxtO++IBGPgnVq8oRVQOFJhxOkE9NgJGRAHpW3B21ZiX0rFlrRLFZB1GSAdwwz8hvNe2OUP4svp8OGwvWRENgGBMj+0ekZ8TwqrqV2DNCi1MFmyCSB0PlI7b9KOACDwelQ1k+IACHlizNG2k7SMiMdO1eWboYalMg17wZZb2PhbBXEYHxDqI6/L0qroEZoIZS5kgyVdjOluwyI/KgZle402ritggiGGdUT5iO8DMehp/SHieH1lVGkMx06jOBBJiOsAx2mafUpAiVyo4hH4guqw2sqTJhgFYSBHxCIIONiNqe8ZxsQtsoWk6gTIAEjMbGfyNAcRdzLMuvSdAOAB1gdBJEn2oigkC3kF24QcpbHePOfUdVWPm3pWicBbBnSCe7Sx+rE1nyd1NoR0LK+QfMD5jI3k5+Yo2qbPNyTcpMlVu3AoliAO5MCrUfynloJF64ATvaBHwLG+fvH8BHrSSshKxTa4oExpdckAsukMRM6Z+KP+RW9dBx9pGQ+IgdQJI06voBn6ZpFzEW1XXbuqVbETJGCZBJmMZB/wDiqcSnEyYxBjVBB07TBmJ6TFZ2LqksBvLEgggmWJ1Qc5M/OaK4Llj3ZYs1sRAwJPWQCI7ZzTHh+TIG1Mdfl0wVWNxJGMbUqDaLH4YGz4kDUbgTV95V1aTp9Sc//VbcHwt2z4TMfOXFtwPMpU9QdxtOetX5jwwtp4SFy1x1Ntc+WCCTq7CJz/8ANNeBtuqlXYtDNpYmSVnyyY3jHyqiqCKT8R8be5/OnFJ+I+Nvc/nTGXPOfMR4TkagAwBIIM+bb4RjPrVRzyR/g3J9AY3HWM4LH/J6itTy+75ovt5jqzJiGJAXOBEA+3rW3BcGyMxLlgdgSxjJPUnoQPlQBuVW7bhllXXKnsRsfXNKuWsdJRjL2iUb1j4W+alT86O5jx2iAILnYdAO5/Idz7Gue4DirrBrgKA3HZjKnb4V6/yqsVMlaO2B/Yb3+LRJ1MBpEkTmPbfqPqK1ZwBJwIkk4j37Ugv2D4evEqYDNgM7MFJM9J6dTj3I8OY1MzQZ8xnPQxtIqNpqs8utruM0tj4DGmAd9MjORMnuKxtoyvqMlyfLcxLFsadO3sNsA0VWXEWA4gkjrj8PpVCoZcNw50AXdLGSdljeRgADGOnSr2+Ht5hEwYMKN8YON9qS3ObNaR1MOUQmVktM41A4Hv8AhU5DyS7e03bc2gRm643kydKD/EOY1tg+uKmvLDcgj9nvRDW7LZU/CoAXUdQ9WiIMRmtuX8ERrFy3bjywQiCcZkDrP5Ch+Z8Tf4O4FvEXbTMNN2Ah0nBEABdS/ERiQCR2DlSCJBkHYjr60mNUzL9kt7eGnWfKvXfpWwqVKkoH47iCiFhBMiAZySdhHWkT2ipLBVBaIjVC7yI6L1J23gbU65jbJCsBOk7AEnOMR1zQamf+7e/aukSWDcPfhhcEnMAQYOqNmOAewx2PeopD3WbQyxMztPQgYMlSZnYzG9MeAQMlxCfvGRjEgEfrnrQLcPcthC5XSCtsgGZnAfI3JjHQE0WItxKkiVMMpDKYmCOwPpI+dHcdfmyWQ/EFCMP6og+m9DVkvDgGRI66QfLOcxtOT9aGhlbjW7SkwFE7AZYn0GWY/U0uv2LruLnh2wYKjUZZQdiRBBYZIGwJ+dFKs33nJVV0egaZIHckRPpRdOzHlzNOkUt2wIAAACqqgbALtncnJkmr1KyS5J2wdUGQfhbS0jcZj60jN2b8NwpvMVAGgEC6SYx1VcGTtPod5pjzq/MWVAl9MzgQWgD5xHt70o4Xif2cu0f4lxWduyAKun0zqPzrXm7seIfQCxCqEgkeYQR5tgZPQd57VS6LXR0PCWRbRVnbGep3wPyFBcFygW7hcuW30ggYBGZxn3EfjVOH5XrCPde4xhWKkwAd9oxvHSm1MopfuaVZonSpMDrAmBS085+H+GxBjURJ0ggGds7n6GmtCcZwrs6utwrpjy50nzAnV3wIpgB/vw/+zcmB5YMzBkHGMiKN4DjPEDHSywY82JnYj5R+VCry25KE3mJDAn4gCJJKwGjrHsoprQB5SfiPjb3P504pPxHxt7n86AHFSpVXcKJJAHcmB26+tIDmPtZw72rdy7bclrjKqqQDBbGDue4B2g17YthVVV2AAHyFY/a3iTea1bt5AuAiMyyq2fUD9fSveEL3XFrh0nAlzhEHduuI+HBPTqQmaMFJNluGDcS6WLZMK38R1HwgEmZIgGMDrLT0oriOU37GNBvJ0uJlo/rQmZ9pHtXV8p5eti2La56sx3Zj8TH1J+lGVweTng7U+z543F9NF0mY0i08j1IiYrdOWcVegLbNpDOp7h0n/KFOv16e9dtxnE+GhYyY2A3J6AeppW32hAki1dMAGQJ/lkT1YBmMb+RqfyN9ITYPyz7H2LUa5u5mCAqT30D4v8xY10QFKhzoeMLWg5IGqcCUDZxvmAOsHaqJzyQs2mUtHxGAAQpBYxgGY23BFQ7fYKhlxdgOjIQDqBHmAYTGCQcH2rgvs7xHg6uDuuvi2DpEbEGSoX1A6fhiuzsc01WzcFq7jV5dMN5ZjBI+IQR/cK+dNwaXf2dutx3BIORLawpYZLLJyczvXXFBtP8ARMp1Jfs7CpUqVJ3JQvHcOCCwWXEERgmDMeuJ3ol5gwQD0JEifbrXP/tN2zcfe4oIDSSCXYArpEkKNxOBkVSE2OOXJFsSpBMkzvvgn1iMdKnGXUhkZ0UkHDQenVSRIqWOMW4rFTEDLRgY6HZo9JFc/wAUpF1fAt6vLlrpIGqcMDvqOZnsIoStib4CeBcedQ7OEIAZhB2BIPeJwfz3oqhU4Mh1bWYVSunSuZjLMACxx17miqsEYcRwiPllyNmBII9iM1jw5Ku1skkQGQnJgyCCesEf7qNoJzN8R9xCG93KlR/tJ+YoOGeK22bcRMYBORIBgxI1ZO2JrCy6Dx4JUq4KJlt9wCCckEAjppBzRRMZonldv+MCVJwfiU+WAMqSMbR86EYoktcj8UTelRkBABMTuxM7jpGJ70w4blFtCp8xK5EnE9DAgYrRuZ25gMGYzAXMkdJ2kxircv45bqyMH7ynce/p61RYVUpfzbmDW9IRQzEE5OIHtsTsPY9qx5TzJ7jMLgVP5FEme51E5xGIBwaAG1Sk/Gcxui94aKu4A1feJXVuTAHQbmZoxuJfxlQJ5NJLNnBzAB233652oGGVKz4ksFYoAWjyg4E+tSwHjzlSf6QV/Ak0AaUn4j429z+dOKT8R8be5/OmBfn/ABFxFXwyBJGcFpBmACdiAZPpS7iONa4AHI8pYFcb7hvbSwHoQaa8/wD8KJhiyafeZP8AtB+VczzThhdKWttRJYj+VRk++VA7H2qWwjFzkoryYcxv2/EtF8Kocgk9RpB8u5EFhkZNd/8AZjhDb4a2CIZpd+8uS2e5AIHyrkuH5XbRGRFjUCGJyTIjJrsOS8aG4aw7MFlFBkgeYCCBO+Qa4zla4PRlpXgSTfdjKpWbcSgkl1AG8sMe+cbfhVV4u2driHv5l6b9a5E2bVjxlkuhUOVJjzDeAQTHyx861RwQCCCDsRkH2Ne0AKRy68YBvmAAsDVJhw2osCPNA09s0dy+yyW1V21MBDNJMnvnOaIqU2xUSuH+0nK744h79qyXVSj+VlGoKhDALMlvWM13FSnCbiEo2cvYvB1DKQVYAgj1q9C/abl54YPxPD4UsGv2o8p3ll/kY9ehxtWnB8St1FdPhYSO/qD6g4rp2rRSlfBtWN3hUYEMimSCZG5G094rLiOMKtpVZIiZMDO0YMmhDx13SdQQEgiVnyk4Bk75jOKaTHaK8XcZrr2sC0qJgSJLasHoAANvUVah3TWkIYyCTnOZIJBBz3mld+ydfh/tDh2BIgGBqJ7HEFSB6CrSJseVK57hssIvuwcQpgx5gRIzuNDexFH6HXUiuXuuBpETpOZc9FXrntiaATsNKs9wW0YLKlmYjUQAQBAmJM7ntsau/Jnt5ssXky63CBJjLBgsg7Y2jtTPguAt2p0Lk/ExJLH3Y5NE1nlld8GtaWLjU0c7xNm+iy1oMOvhksR6EEAn3H0o/jOei6uiyl8sxzFpwQPvZjB6TPzphZU3G0BWEEajsInoQdyBjrmniKAAAAANgMAV0hN1yZMulxp1FnBcRwV5VV24e5CY3t5kBRCh8fSgLfFcQmviVQhFlCrCGyMvkfdMTO8elfSr9hXEMJH/ACOoPQ0EeVifiJTPlzO22qZj3qtz8Ex02Nd2cfwnMLIaeKdnaFCnUXWDE6gmMPJkiPMI7BpwwF5y3C21Ggkl31hdfRFQGJgyW6TsTgM+J5NpR/CidJhCqQxjAJ07fKp9knQ8JY0AAaBqA6N9+fXVNTkyNKyVp43y7FHMbLcQquiEYKusgMrq0w0kfCRAI7+oroQKV8yZrHEG4Fm3cA8RVksSojWoG5AABUSSIP3atZ59w7f+VVPZ5Q/RwK6QmpK0Z543Bh17iEWNTKs4EkCT6TvWgPak/Cql65euEK6yLaEwwhQC0dI1k++n0q37G1o6uHCgH47J8qH1SP8ADb5Qevejcro7LSycN6/4NqT8R8be5/Ot/wB92h/iarRG4uKwj/MBpPyNA3+MQsxB6noe/tVoz012LuZ3jp13GZypEfCOvYCFHUmNh6VtwPDFSzvBdt4kgAbKJ6D8SaA5uNaOnQKSSDmYwoC+Yz1joe5rfkN4lWUknQVAky0FFYBv6hMd++a45L2m/wDpbh8n2XPgY3LYIzR/2ftW7tr9muoCbAWI2ZSrKrR0MBgR3E0t4VjeueFZKlhJdjJVAIGdO7EmAsjqeldPyTlPgayW1u5GptOnAEKoEmAMnfdia5dI26yeOVJdoT3uGRTd/wDT3SAxZFVifEZXOw0yvxsd4ituG5XauXGRrGgBSVYMwka2H8ojHToGArpaorHqOp+nTrRuMG0li3pUKJIAAE749qvUqVIzG7rBGmCCYYbEDuD19q2qVKAJUqUkfib8sA9uVnWNSYEmd9sadM/1T0oSBsN57wxucNeRRLNbcKO5gwPma4Lg7ycPcJXUtp8XVIabVzpqVsqCPyrsuF4q810LrtsoLa1DLIiR0zEwI3nV0igftLbYXbD6UltdtsnzDTqE4zBU/wCo960YHzsfk45OPuvArvuCxdCrhtoZdwMgyf8AuaCUXLzMlk6tB87KVVTgeUEgzmdu2aJ4jkVloYW0RxmQoI+akQw+h7EVseaXLBTxUDpqAU2wxIOlpGgy0RnBPw9K7TwziuOQx54SdPgXGzxaHT4GqWYA6lEkiZMDI6yOxmvb6XLaDxuGMEqs6kYSdtRMRknO0mmvD84vcQpewqW0BhTcGouZ80AMAqj1kk9qvzIcRctPbItMGEFl1KxHUBWkBvXVFRGE+ODq3DwxN4VxvuWrcGQT5z9AABuevWjfszYzeuF9RZ9OwGExkL6z6xFQXATHXsd/mKxsF7LM1tVZGIZ0wGmACUOBJAGD29a65sVwqI8M1GacjoqlCcBzBbkiCrLAZGiRO2xgg9x60XXmtNOmeopJq0HcpH8OepZp9fMR+QA+VGUs5ZxGn+Gxx/4zt/l9x07j2ozi+KW3p1TDMFnoCZjV2GN67rlcGCXD5F3PEcefx/CTyrAUkzqmZHfbbal965cBLfteNAOEYwLhZlYqNoAMHsqzXSqVcAiGAMg4IkdvUVinLrQEC0gERGkbdttsDFVZDiD8ss3ILNeLq6ppxBBAyRM74Md5pIts8JxZGphY4lgQfL5bp3xp2Y46QSO9dXbQKAAIAwAOlCc15ct+2UbBwUYASrAgqy+oIHvSfKodF+KRCJuRAO7dDtg96Sc1vLbt3bqosKPIrDBMwDB+HJ2EUNxPJrmpfG4m5cYyWC+RQM7RlRJAxkxvFKub8l8PS1tWKAk3BqZm3kYJygPmgZnNZni5ps6wi5c+DPlPMfAdbRueUyzAif5ixEDBY5j0wN66DiOeWEUsX2ExkHcCM9ZMfXsa47iELMrKqOuC0gEkSMCfQk1rzG41wpFq0sTrAVdiRG+cKIPt612T4PSy4Pv9VwHcw5y7W7hYjQyMNIERI8pk5JGO0ztXQXOY2ySTcXJJ+Ida5rhuFF24lr7pkv8A2LEge5IHsTT7iLY1NgbnoO9OEjFr8cVkqPhcirnPE6SptC3pVY+9EnJifvYEzkz6Us4q7eS4NLIDcCo8K+DLNIIBEwYG+TtTq5yPicfxbTx3QqZ7/egxiveC5dcNweJcVyH1JZtbyvdmiFBE+/XpXRzizy4YcsJp9fsa8r5zdS0gHCMLQUBWtE3YAH3lhXn2U9ac8PzMOniK9vROnUdQEyBBn4TJiDBmlvjMpdk1Kw8hWFMnuO5zvPSgb/Jbdy6LreackhmQkx5WhIUt677ds8W4+TV8Ur4Or8/9H+6p5/6P91c3wjcVYhVK3rYmFdirx0GqCJHfAPYV0fA8Wt22txJ0sJE4PqCOhBwfak/0S4tdnvn/AKPxoW9+0azp8MrIgGQYgas951fh60RxPHWrf+JcRP7mUfmanC8bbuT4dxHjfSwb6xRySBxxcb2ZzjzR6SYn3ouz4uldWgtHmImCe47UTUpWOjHz/wBH+6gL/JlcsWVfPOuCw1SQSGjcSoxTWpRYUL7PAaH1gLq06T5mMiS3XrJP1pPzlhxF+zZW4NSG4X8NjKkIBBJBA32p5zfizatMygFpVVnaWYKCfQFp+VY8BwgtW1QEtE6mO7MSSzH1LEn51q00Nz3PwZ88qW0SXeTcQom3eFwj7lwAT6alUEH1zQnH8PftJ+03NE2wTbtKWIFxjpVnbZok4iMmuuofj+EW7be02zqVPpPUeoMH5VvZkoQ8q4R7doLIYnzMx1AlmySR0z0ovz/0fjQnKL7QbV3F615Xn7w+647qR17zTCoNa64AeZWna2YVWbGmJkGdwT239YpebV0bp0nEt8jGx9PxNPqhPWmOzmOI4bxAD5NX3XAkggyCD6GiE5jxK4KW7h6OCbY9iDqM+1aO+pi0RqiB6evqf0FSonijP8jrCco/iyh5tdkC5ZQKWVS2skeYgDGkE5PpTRbBBkLbnvB/OlFq0LnEIpUEWxrbVHWVWB1IImeldBXn54xjKom7TuU43IxsBluo3kGSGPm6qQAfSY+gp35/6Pxrm+Oe7qAUJ4Z0gliBkuJwemmfmRRa8ZxQX+ILQYqIOpdOozvLDyjfEzB96MfRGelIYcdeuKsrpLbhBJLARIE+9Z3L721GF1vnTLEAwNWYwo/59anBpcuMHuADSdVoqwMhgwKtBIONP4GseIulks3CIZgQV2yRMZ9V69/Sqk6Rygk5JMH/AIkkkqWO5yPoOg9K98/9P41EvgnT1G/ptj3ggx61tWdm+KVcHHc34Q8O4MgWnJ32VySYncA5jf8AKhf2xf57f+qun5jPj8KCspraT01aG049tR26b93OgdhVNriy8eonC4rpezmfsohZrt0aSBFtTmMeZo/1AfKjb5bU3w7nv3p1FKL/AMTe5/OnF2zHqG3y/I4scM1xZ+BW/wBUdxGFnoZNMrFhVAVRAAgf/ZyaVLeuLaUWlU6WZSWaBAB0xJyZZSf7W71ieY3ySB4YnKDBJHmiYbfC596pJUcJOTfI4bhELB480zjEkbEjYmgOKtG239LEwf5STMH0JJj6dqxXj+ImNNomMQ6yTBgwWGCYj0q1y9xGlhdRApVh5TJ1SdEZzIK+xU96HHgUJtPgu0xjfpS7hOPuWEuKLTS+prAjUFdj5kcrsuslg20E7EUxqVxi6Nc8amgXheBVQZ87nL3GALMepJ7dhsBArfkVoNevXQICxZWOsQzn1yVH+U1lx3EFEkDU5IW2v8zHCj26nsATTflXB+DaS3MkA6m/mYnUzfNiTVK+2cczSqKC6TW+K4rAa3b2GoqZIM5GkuNlPff8XNK+J5DacuTqHiAi7BjWDGCdwMdI3NUjOzLgeK4ksouLbAJOrRkrkiD58YgzmOxnDkUBwvKkt3DcWdRBDTGZMycbzR9DBCr7RBvDSFZkFxGu6RJCJ5pA3bzKsgZia3W7qTUkMCsqehkSKOYVz32e422LNq14ieIiaSmoavISu0z92tmklw0ZtQuUyi8bxR/8S9BqBDCZyY1ghSu3WelFcv4m6zQ6KF0g6hE6pyIDHywcHrpJxNZ2uQ2l0hdQUFGgHBZNmJiTvtt6Vvy3lqWNWiQGiRjooUbDsBWwzAH2wtAcO10YuWiptsNxLqCs9QwMEVqXA3IGO/1rH7XGbVu3/wC5etj5KdZ//mqcZy9LjKxmV2iO85kZz0OPSpZ3xdBBur/MM7ZFCcdxqgFVPnIgR0nrO200JxPL7NpM6iM6FmTjU0KYndmM+o9K527bRtM2rmoeWNRgBUlZMYBmAd5JpHUeK69CPkRXocdx9aT8Fyy2ywVZdJIA1Z3M9B396M/daTPmmVMz1G2BgYxjpVFGzXvDvW7hErm3j4pcrBA+8MbfPpXR1zfF3ArWT97xU0jqZlTHyYn5V0dedq19zfpH9WjLiOHVwA4kAho6Ejv3Ga34XlFp7cnWdaBWlpMKpUDaMAtBjrNVonll6CyHYeZfYnI+v51yxvwXqIJqw+zbCqFEwABnfHekV66WDOxkjXpjYASPL9N9/wAqP5lxIKm2pBLCGjMDrPqdgP0oUCicvBOGF8ku21DBVCgIoHlAA1NBY46mFrxT3rxVAGAAPTAoDmHN0QQv8Rz8KLJ6xLFQdIzvU05vg7JxxQ5ZnzEi3etXdS5ZLel+gZoLIZGls5OZCxinlcsnCyWe5pe43xNA26Ks7KBRXKeINp1skjw31eHO6kZ0T1UiY7RHatOXSSjDd67PPxa6E8rjVJ9D+lHEfE3ufzpvSHivjf8AuP51mxK2ac/SHnhLMwJ7xQ1/lyM+vIcQAwORAYY6D4z+FF1K52ztSA+H5elsoyAynwgsdvNiYJ+8aJHFNdjVpGnMDUZ3AOQPXvWlUS2BMDfP/f8AvWq3OqI+NbrLUJzSPCeSRgwRgggSCD0iJn0rbi+IFtSxk7AACSSTACjqScRQ/B8guXbhfi/h+7ZVzojBAYCNfWZJBI2iiK8snLkUVXknISb91bs6rVoMLdyIDu3lLAT0UNkY8/oa6evFUAAAQBgAYA9hXtU2ZeXyyVKlSgCVKlSgDxmgSemTXzfhOHS5aUuinUTcIIG7Etnv8UV0/wBq+cm2rWURne5afKx5J8qkg7iZ2z5TSVEgADYAAfKvR0UO5MwaufSRXgLgsXkf+Kbel1ZVZnAJ06ToLZAg7DFdDw/P7DuqKzFmMLNu4ATBMSygbA0irO4rSjK2lkbUpgH7pBkHcQTWxw9GWM/Yx57dDcXw1skAKHeCd2OEHr8LGtOM4wJA3Y5C7YmCZjpSOzfuXuOQ3Akog8ygwSFfofhnXO/SjOMM3WJglRpUjoDBInvIyPRa4+Tdj/FGS2wCxgCSTA6Sdh+fvV6lSmdiVKlSgAa7bm9w+3xnJE/cJgdtt+kCujrneLYrodQWNtg2kbkEFWA9YY/SnHLeNF62HAg5DLIJUg5BjrXn6uL3WbdJJU15C6o9sHcA9pE1evKyGwgEbUDzLmYtnSBruGIQbwTGpjHlX1NU55xTJb0p/iXDpTMRiS3yEn3igeH4ZUEINM7nqTG5PU+9bNNpvl+z6PP1ut+H6x7/AIK3EuXZ8ZgUmRaX4fQMYBfvG2a1tWVX4VUd9IA/KlfFcsRLczcYLBAEEyW6SM/FQxtWifKLgY5IXSIIu7E7Bg3mjeBXpwjGCqKPEnOWR7pOzoIoHmTwbYOorqlggJaVIKnAJC6hkgTkULwfAJcRX1PBAgEgYAAgwN/Kp9xTSzaCgDfABJ3MCM1UlujREXtkn6D7PO+HETeEsNRLSAPQyIQ4PlMHHWlPEc2tFmIJIJMHQ/f+2iQgEwBkycbnue5oG8fMfc/nWOOijHybpa+UuKC7l7iHcE3QigERbESZEE6wY64r3+L/APkXf/1/lorSpWhafEv8UZXqcrd7mU4Xmt63cm+QbZESiiFMgBj97OZ3AxXR1zl20GBVhIOCD1rf7M8RptvbZ1ItuVU7YaGCwT01aR7CsGs06gt0T0tDqpTeyY0sr4nE21GRam5c7BipW2D65LR/SO9dFSb7OsAeIXYi8Se5DIhBP4j/AC05msh1k7k2SpUqUCJUqVz/AD3nq+Ho4e4rXLkqGRg2gD43MbEDb1IqoxcnSJlJRVsJufabhgxU3NiQTouFZGD5wunB9apf+1PDgwrNd/mNpS4A7kjHyEn0rnLNsKoVRAAgD0q4r0VoY+zB/eS9Hlziheu3bw2ZtNskEeRMDByJOo/OvalStcIqMVFGWUtzbZKlSpVCFHNr9zh3XiLQDACLqmYIgxkAkb7x2rXg+ZW9MG4pO5I2M5mfnn1plWFgPZzagp960TA9dB+4fTY+m9cpQd2jRjz7VRmeY2t/ET/UPyFRePQxp1MTsFRyT8o29a8t8UksxvhST8DSrrmSpAyZGJG3Sd6vb45Q4P7QwUEFtaXAGznJEAEE/hXO2dvnfoh4sDdbg97VyPrpqW+NtsQodSx2Xr9Dmr/tQVR/6tWBYNg62MEyqquYMj1xQfF8XaFq4GueIzaBaW5rBVoA1eeCIJLEzSsFmfoYViWa0/ioJxF1NtQGxHZlG3cY7UPb4hmOi1DBYDXWOoEwMDSZZs56Vd+DdxFy5KndVUKCOxJJMVTx71TOj1EYPvkKbn5eDw9o3FzLsfDAPYSJJ+UVn43EP5i/hdNCBX9yWYZnt0EVsB2xXtKGkxx8WccmvzT81/owSyxcvcfW0QuNIUdYEnJxJ9K3qVK0RioqkZJTlN7pO2SpUqUxEqVKlAEpde+I+5/OmNLr3xH3P50mNDCa9pvd5TabdTBMkAkCZnYHGe1eryq0CDoGBGk5HvB6+tLcVsEqOCJBncfQwaH43gluBpVdRUgMQCRgxnfFdG/K7R2XT/YSo+gx+FAPyy4CQIYdDIB64I2n160bk+w2tdCvivFvEawttCoW8qsWNwAyFJ0iAGn5EjrRP7ZxSqFt8RAUiNaKx0zszHLYx0PrUnMEEHsQQfx3r2uawY6qi5Z8jlbY75J9oS7JZuqVukEa4ARyufJmQSuY6QRmKccZxiWkL3GCqNyfXYepPQda4i9b1DBKsCGVhurDII/7371mvCDX4jFnubl3JJJ7xsD0EDAwKzT0Vy4fB3jq6jz2M+afaA8QnhW0uW9U+KzDSQnQKR1cdsqJmDFA27Kr8KgYAwAMDYVepWvFhjjVIzZMssjtkqVKF4vgRcIJZhAIgGBneceg+ldDmEzUmueK2oIPiiCP5ZYHyFsDIhCSema34ThbdzUkMCmZ8mrJ/mAk7fIYqbHtHdSqWbelQB09APwGBV6oRKigkhQJY7D8yT0A6mqu4Ak+3zOAB3M0Vy+1/Bv3NywYIf6QnT/Nq+npSk6HFWB2GJEmJPbt0yfStJqe1SmIqFAMgCepirHODkVKlAHiqBgCB6Yr2pVXcDfGYoAtUqRVVYHYg+1AFqlVdwBJ9fXYSa9tAsdKiW7bRG8ztRYUe1KY8PyiH1O4cDZNI0z3MzPpXt7lAklG0g50lZA7xBEe3c1O4rYxbUrfiuBuIJgMBJJXEAdYY9vWvOW8IL2l8G2Dg/zeXp6Z37inuQtrMTS26fMd9z0NdV+67X8pHoGYD3MHJ9aXcTh2A21GPrUuRagPqlB/vJOzfQfrU/eKdm+g/WoLDKlB/vJOzfQfrU/eSdm+g/WmBtxXCrcADTjYjce36Ul43hvDcKDKkEidxBGDGCM/hTK7zVFBJDYE7D9aQnjtRLNJY7wMewzsKceyZ9G9SsP2tfX6D9an7Uvr9B+tdDkb1Kw/al9foP1qfta+v0H60Ab1KGTjASQAcQM4pjatWh8Zdj7BQD6QZ/Gk5JFKLYPXhP8AwB8zA/E0RdtW+jXB2BCn/kEj50p47jQpZTJ0xkCDkEgjzeUggfrS3INjDrgZTDoy9iQCD7FSe9eM0YMqezAqfo0U6t8zSB8ew7duua9PMU7N9B+tLeV8Yo5deUX0OruuwOTAGem0SJ6g074u2PCuKBA0NgY6Ghjfs48mzah5RhpmRneTNU5jzNfCeNQJBAMDBOJ39aluy0qFoM5r2sBxKjABjpgfrU/al9foP1rqcDevCax/al9foP1rXhLqO0Nq0iCRAznbfAxmhugSthXB8G1wiQVTqdifQA5+cUzs8vtrss4jzEtg774rz95J2b6D9an7yTs30H61ybs7KNFhy+1/7af6RV7nCW2EFFPyHTasf3knZvoP1qfvFOzfQfrSGbcPwiJlFAJ3PX671roE6oGqInrHae1CfvFOzfQfrXv7yTs30H60AF1KD/eSdm+g/Wp+8k7N9B+tABhFSg/3knZvoP1r394p2b6D9aAC6Q8X8b/3H86ZfvJOzfQfrSbieKBdjn4j270M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2" name="Picture 2" descr="http://www.capstoneclassroom.com/product/covers_lg/97814048219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57400"/>
            <a:ext cx="30480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2800" dirty="0"/>
              <a:t>REMEMBER</a:t>
            </a:r>
          </a:p>
          <a:p>
            <a:r>
              <a:rPr lang="en-US" sz="2800" b="1" dirty="0">
                <a:solidFill>
                  <a:srgbClr val="FF0000"/>
                </a:solidFill>
                <a:latin typeface="Tahoma" pitchFamily="34" charset="0"/>
              </a:rPr>
              <a:t>Erosion</a:t>
            </a:r>
            <a:r>
              <a:rPr lang="en-US" sz="2800" dirty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n-US" sz="2800" dirty="0">
                <a:latin typeface="Tahoma" pitchFamily="34" charset="0"/>
              </a:rPr>
              <a:t>is the process that transports Earth’s weathered materials from one place to another by </a:t>
            </a:r>
            <a:r>
              <a:rPr lang="en-US" sz="2800" b="1" dirty="0">
                <a:solidFill>
                  <a:srgbClr val="FF0000"/>
                </a:solidFill>
                <a:latin typeface="Tahoma" pitchFamily="34" charset="0"/>
              </a:rPr>
              <a:t>wind, water or ice.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EROSION</a:t>
            </a:r>
          </a:p>
        </p:txBody>
      </p:sp>
    </p:spTree>
    <p:extLst>
      <p:ext uri="{BB962C8B-B14F-4D97-AF65-F5344CB8AC3E}">
        <p14:creationId xmlns:p14="http://schemas.microsoft.com/office/powerpoint/2010/main" val="158986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u="sng" dirty="0">
                <a:solidFill>
                  <a:srgbClr val="FF0000"/>
                </a:solidFill>
              </a:rPr>
              <a:t>Creep</a:t>
            </a:r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/>
              <a:t> The largest particles which are too heavy to be lifted into the air are rolled along the surface.</a:t>
            </a:r>
            <a:endParaRPr lang="en-US" sz="2400" b="1" u="sng" dirty="0"/>
          </a:p>
          <a:p>
            <a:r>
              <a:rPr lang="en-US" sz="2400" b="1" u="sng" dirty="0">
                <a:solidFill>
                  <a:srgbClr val="FF0000"/>
                </a:solidFill>
              </a:rPr>
              <a:t>Saltation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- larger particles are pushed and bounced along the ground. This accounts for the most wind transport of sand. </a:t>
            </a:r>
          </a:p>
          <a:p>
            <a:r>
              <a:rPr lang="en-US" sz="2400" b="1" u="sng" dirty="0">
                <a:solidFill>
                  <a:srgbClr val="FF0000"/>
                </a:solidFill>
              </a:rPr>
              <a:t>Suspension</a:t>
            </a:r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en-US" sz="2400" dirty="0"/>
              <a:t> small particles become airborne for long distances.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WIND EROSION</a:t>
            </a:r>
          </a:p>
        </p:txBody>
      </p:sp>
      <p:pic>
        <p:nvPicPr>
          <p:cNvPr id="5" name="Picture 6" descr="C:\Documents and Settings\Administrator\Desktop\CreepSaltSus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191000"/>
            <a:ext cx="7086600" cy="2560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1281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Obstacles </a:t>
            </a:r>
            <a:r>
              <a:rPr lang="en-US" sz="2800" b="1" dirty="0">
                <a:solidFill>
                  <a:srgbClr val="FF0000"/>
                </a:solidFill>
              </a:rPr>
              <a:t>slow</a:t>
            </a:r>
            <a:r>
              <a:rPr lang="en-US" sz="2800" dirty="0"/>
              <a:t> wind</a:t>
            </a:r>
          </a:p>
          <a:p>
            <a:r>
              <a:rPr lang="en-US" sz="2800" dirty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dune</a:t>
            </a:r>
            <a:r>
              <a:rPr lang="en-US" sz="2800" dirty="0"/>
              <a:t> is a pile of wind blown sand.</a:t>
            </a:r>
          </a:p>
          <a:p>
            <a:pPr>
              <a:defRPr/>
            </a:pPr>
            <a:r>
              <a:rPr lang="en-US" sz="2800" dirty="0"/>
              <a:t>Formation:</a:t>
            </a:r>
          </a:p>
          <a:p>
            <a:pPr lvl="1">
              <a:defRPr/>
            </a:pPr>
            <a:r>
              <a:rPr lang="en-US" sz="2400" dirty="0"/>
              <a:t>Wind </a:t>
            </a:r>
            <a:r>
              <a:rPr lang="en-US" sz="2400" b="1" dirty="0">
                <a:solidFill>
                  <a:srgbClr val="FF0000"/>
                </a:solidFill>
              </a:rPr>
              <a:t>meets</a:t>
            </a:r>
            <a:r>
              <a:rPr lang="en-US" sz="2400" dirty="0"/>
              <a:t> obstacle.</a:t>
            </a:r>
          </a:p>
          <a:p>
            <a:pPr lvl="1">
              <a:defRPr/>
            </a:pPr>
            <a:r>
              <a:rPr lang="en-US" sz="2400" dirty="0"/>
              <a:t>Obstacle causes wind to </a:t>
            </a:r>
            <a:r>
              <a:rPr lang="en-US" sz="2400" b="1" dirty="0">
                <a:solidFill>
                  <a:srgbClr val="FF0000"/>
                </a:solidFill>
              </a:rPr>
              <a:t>slow down.</a:t>
            </a:r>
          </a:p>
          <a:p>
            <a:pPr lvl="1">
              <a:defRPr/>
            </a:pPr>
            <a:r>
              <a:rPr lang="en-US" sz="2400" dirty="0"/>
              <a:t>Sand (load) is </a:t>
            </a:r>
            <a:r>
              <a:rPr lang="en-US" sz="2400" b="1" dirty="0">
                <a:solidFill>
                  <a:srgbClr val="FF0000"/>
                </a:solidFill>
              </a:rPr>
              <a:t>dropped</a:t>
            </a:r>
            <a:r>
              <a:rPr lang="en-US" sz="2400" dirty="0"/>
              <a:t>.</a:t>
            </a:r>
          </a:p>
          <a:p>
            <a:pPr lvl="1">
              <a:defRPr/>
            </a:pPr>
            <a:r>
              <a:rPr lang="en-US" sz="2400" dirty="0"/>
              <a:t>Dune </a:t>
            </a:r>
            <a:r>
              <a:rPr lang="en-US" sz="2400" b="1" dirty="0">
                <a:solidFill>
                  <a:srgbClr val="FF0000"/>
                </a:solidFill>
              </a:rPr>
              <a:t>forms</a:t>
            </a:r>
            <a:r>
              <a:rPr lang="en-US" sz="2400" dirty="0"/>
              <a:t> and grows.</a:t>
            </a:r>
          </a:p>
          <a:p>
            <a:pPr lvl="1">
              <a:defRPr/>
            </a:pPr>
            <a:r>
              <a:rPr lang="en-US" sz="2400" dirty="0"/>
              <a:t>The more sand deposited, the bigger the obstacle, the more sand is dropped.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WIND EROSION LANDFORMS</a:t>
            </a:r>
          </a:p>
        </p:txBody>
      </p:sp>
    </p:spTree>
    <p:extLst>
      <p:ext uri="{BB962C8B-B14F-4D97-AF65-F5344CB8AC3E}">
        <p14:creationId xmlns:p14="http://schemas.microsoft.com/office/powerpoint/2010/main" val="3841354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WIND EROSION LANDFORMS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BARCHAN DUNE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PARABOLIC DUNE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Most common</a:t>
            </a:r>
          </a:p>
          <a:p>
            <a:r>
              <a:rPr lang="en-US" dirty="0"/>
              <a:t>Crescent shaped</a:t>
            </a:r>
          </a:p>
          <a:p>
            <a:r>
              <a:rPr lang="en-US" dirty="0"/>
              <a:t>Constant wind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Always in moist environment</a:t>
            </a:r>
          </a:p>
          <a:p>
            <a:r>
              <a:rPr lang="en-US" dirty="0"/>
              <a:t>Requires vegetation to anchor ends.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124200"/>
            <a:ext cx="4008192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9450" y="3200400"/>
            <a:ext cx="3912923" cy="1682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1659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WIND EROSION LANDFORMS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04800" y="5410200"/>
            <a:ext cx="4192588" cy="762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TRANSVERSE DUNE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194174" cy="762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LATERAL DUNE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04800" y="1444294"/>
            <a:ext cx="4192588" cy="39417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Long, asymmetrical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Form at right angles to the wind direction.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Abundant supply of sand.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194175" cy="39417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Abundant sand.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Strong cross winds from at least two directions.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Sand in long lines or ridges.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Straight / slightly wavy.</a:t>
            </a: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769" y="3293097"/>
            <a:ext cx="3676650" cy="2083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5237" y="3476336"/>
            <a:ext cx="3333750" cy="1933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1679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WIND EROSION LANDFORMS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86000"/>
            <a:ext cx="8540035" cy="19559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66800" y="2819400"/>
            <a:ext cx="5334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A.</a:t>
            </a:r>
          </a:p>
          <a:p>
            <a:r>
              <a:rPr lang="en-US" b="1" dirty="0">
                <a:solidFill>
                  <a:srgbClr val="FF0000"/>
                </a:solidFill>
              </a:rPr>
              <a:t>B.</a:t>
            </a:r>
          </a:p>
          <a:p>
            <a:r>
              <a:rPr lang="en-US" b="1" dirty="0">
                <a:solidFill>
                  <a:srgbClr val="FF0000"/>
                </a:solidFill>
              </a:rPr>
              <a:t>C.</a:t>
            </a:r>
          </a:p>
          <a:p>
            <a:r>
              <a:rPr lang="en-US" b="1" dirty="0">
                <a:solidFill>
                  <a:srgbClr val="FF0000"/>
                </a:solidFill>
              </a:rPr>
              <a:t>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955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481328"/>
            <a:ext cx="4038600" cy="4525963"/>
          </a:xfrm>
        </p:spPr>
        <p:txBody>
          <a:bodyPr/>
          <a:lstStyle/>
          <a:p>
            <a:r>
              <a:rPr lang="en-US" sz="2400" dirty="0"/>
              <a:t>Water moves </a:t>
            </a:r>
            <a:r>
              <a:rPr lang="en-US" sz="2400" b="1" u="sng" dirty="0">
                <a:solidFill>
                  <a:srgbClr val="0070C0"/>
                </a:solidFill>
              </a:rPr>
              <a:t>faster</a:t>
            </a:r>
            <a:r>
              <a:rPr lang="en-US" sz="2400" dirty="0"/>
              <a:t> on the inside of </a:t>
            </a:r>
            <a:r>
              <a:rPr lang="en-US" sz="2400" b="1" u="sng" dirty="0">
                <a:solidFill>
                  <a:srgbClr val="0070C0"/>
                </a:solidFill>
              </a:rPr>
              <a:t>outside</a:t>
            </a:r>
            <a:r>
              <a:rPr lang="en-US" sz="2400" dirty="0"/>
              <a:t> curves – increases </a:t>
            </a:r>
            <a:r>
              <a:rPr lang="en-US" sz="2400" b="1" u="sng" dirty="0">
                <a:solidFill>
                  <a:srgbClr val="0070C0"/>
                </a:solidFill>
              </a:rPr>
              <a:t>erosion</a:t>
            </a:r>
            <a:r>
              <a:rPr lang="en-US" sz="2400" dirty="0"/>
              <a:t>.</a:t>
            </a:r>
          </a:p>
          <a:p>
            <a:pPr marL="109728" indent="0">
              <a:buNone/>
            </a:pPr>
            <a:endParaRPr lang="en-US" sz="2400" dirty="0"/>
          </a:p>
          <a:p>
            <a:r>
              <a:rPr lang="en-US" sz="2400" dirty="0"/>
              <a:t>Water moves </a:t>
            </a:r>
            <a:r>
              <a:rPr lang="en-US" sz="2400" b="1" u="sng" dirty="0">
                <a:solidFill>
                  <a:srgbClr val="0070C0"/>
                </a:solidFill>
              </a:rPr>
              <a:t>slower</a:t>
            </a:r>
            <a:r>
              <a:rPr lang="en-US" sz="2400" dirty="0"/>
              <a:t> on </a:t>
            </a:r>
            <a:r>
              <a:rPr lang="en-US" sz="2400" b="1" u="sng" dirty="0">
                <a:solidFill>
                  <a:srgbClr val="0070C0"/>
                </a:solidFill>
              </a:rPr>
              <a:t>inside</a:t>
            </a:r>
            <a:r>
              <a:rPr lang="en-US" sz="2400" dirty="0"/>
              <a:t> curves – greater </a:t>
            </a:r>
            <a:r>
              <a:rPr lang="en-US" sz="2400" b="1" u="sng" dirty="0">
                <a:solidFill>
                  <a:srgbClr val="0070C0"/>
                </a:solidFill>
              </a:rPr>
              <a:t>deposition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RIVERS AND EROSION</a:t>
            </a:r>
          </a:p>
        </p:txBody>
      </p:sp>
      <p:pic>
        <p:nvPicPr>
          <p:cNvPr id="14" name="Picture 4" descr="http://2.bp.blogspot.com/-9jASwAEbQyE/UPJBFx9HloI/AAAAAAAAGYo/XzXCqvFJQnU/s1600/meanderstrea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481328"/>
            <a:ext cx="4254500" cy="37269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7418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835" y="1981200"/>
            <a:ext cx="8500330" cy="233441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RIVERS AND EROSION</a:t>
            </a:r>
          </a:p>
        </p:txBody>
      </p:sp>
    </p:spTree>
    <p:extLst>
      <p:ext uri="{BB962C8B-B14F-4D97-AF65-F5344CB8AC3E}">
        <p14:creationId xmlns:p14="http://schemas.microsoft.com/office/powerpoint/2010/main" val="4143920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Over time, rivers become </a:t>
            </a:r>
            <a:r>
              <a:rPr lang="en-US" sz="2400" b="1" dirty="0">
                <a:solidFill>
                  <a:srgbClr val="FF0000"/>
                </a:solidFill>
              </a:rPr>
              <a:t>wider and deeper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RIVERS AND EROSION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209800"/>
            <a:ext cx="5357812" cy="407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21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RIVERS AND EROSION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146" y="2133600"/>
            <a:ext cx="8503542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96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481328"/>
            <a:ext cx="4800600" cy="4525963"/>
          </a:xfrm>
        </p:spPr>
        <p:txBody>
          <a:bodyPr/>
          <a:lstStyle/>
          <a:p>
            <a:r>
              <a:rPr lang="en-US" sz="2800" dirty="0"/>
              <a:t>The wide curves of meanders cause the formation of </a:t>
            </a:r>
            <a:r>
              <a:rPr lang="en-US" sz="2800" b="1" dirty="0">
                <a:solidFill>
                  <a:srgbClr val="0070C0"/>
                </a:solidFill>
              </a:rPr>
              <a:t>oxbow lakes.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 </a:t>
            </a:r>
            <a:r>
              <a:rPr lang="en-US" sz="2800" dirty="0"/>
              <a:t>Differences in speed: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Outside curve – </a:t>
            </a:r>
            <a:r>
              <a:rPr lang="en-US" sz="2800" b="1" u="sng" dirty="0"/>
              <a:t>faster</a:t>
            </a:r>
            <a:r>
              <a:rPr lang="en-US" sz="2800" dirty="0"/>
              <a:t> speed – </a:t>
            </a:r>
            <a:r>
              <a:rPr lang="en-US" sz="2800" b="1" dirty="0">
                <a:solidFill>
                  <a:srgbClr val="0070C0"/>
                </a:solidFill>
              </a:rPr>
              <a:t>erosion</a:t>
            </a:r>
            <a:r>
              <a:rPr lang="en-US" sz="2800" dirty="0"/>
              <a:t>.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Inside curve– </a:t>
            </a:r>
            <a:r>
              <a:rPr lang="en-US" sz="2800" b="1" u="sng" dirty="0"/>
              <a:t>slower</a:t>
            </a:r>
            <a:r>
              <a:rPr lang="en-US" sz="2800" dirty="0"/>
              <a:t> speed – </a:t>
            </a:r>
            <a:r>
              <a:rPr lang="en-US" sz="2800" b="1" dirty="0">
                <a:solidFill>
                  <a:srgbClr val="0070C0"/>
                </a:solidFill>
              </a:rPr>
              <a:t>deposition</a:t>
            </a:r>
            <a:r>
              <a:rPr lang="en-US" sz="2800" dirty="0"/>
              <a:t>.</a:t>
            </a:r>
          </a:p>
          <a:p>
            <a:endParaRPr lang="en-US" sz="2800" b="1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RIVERS AND EROSION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371600"/>
            <a:ext cx="3207742" cy="522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90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RIVERS AND EROSION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33600"/>
            <a:ext cx="8303923" cy="168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024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RIVERS AND EROSION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RIVER DELTA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ALLUVIAL FAN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400" dirty="0"/>
              <a:t>A </a:t>
            </a:r>
            <a:r>
              <a:rPr lang="en-US" sz="2400" b="1" dirty="0">
                <a:solidFill>
                  <a:srgbClr val="FF0000"/>
                </a:solidFill>
              </a:rPr>
              <a:t>DELTA</a:t>
            </a:r>
            <a:r>
              <a:rPr lang="en-US" sz="2400" dirty="0"/>
              <a:t> is where stream empties into large body of </a:t>
            </a:r>
            <a:r>
              <a:rPr lang="en-US" sz="2800" b="1" dirty="0">
                <a:solidFill>
                  <a:srgbClr val="7030A0"/>
                </a:solidFill>
              </a:rPr>
              <a:t>water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Alluvial Fan </a:t>
            </a:r>
            <a:r>
              <a:rPr lang="en-US" dirty="0"/>
              <a:t>forms where streams descend steep slopes onto a flat plain (</a:t>
            </a:r>
            <a:r>
              <a:rPr lang="en-US" sz="2800" b="1" dirty="0">
                <a:solidFill>
                  <a:srgbClr val="7030A0"/>
                </a:solidFill>
              </a:rPr>
              <a:t>land</a:t>
            </a:r>
            <a:r>
              <a:rPr lang="en-US" dirty="0"/>
              <a:t>).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14219" y="2971800"/>
            <a:ext cx="2703385" cy="2262016"/>
          </a:xfrm>
          <a:prstGeom prst="rect">
            <a:avLst/>
          </a:prstGeom>
        </p:spPr>
      </p:pic>
      <p:pic>
        <p:nvPicPr>
          <p:cNvPr id="8" name="Picture 2" descr="http://www.uvm.edu/~jbartlet/nr260/wetland%20formation/delt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0251" y="2686286"/>
            <a:ext cx="2754086" cy="25475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8195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RIVERS AND EROSION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496" y="2133600"/>
            <a:ext cx="8847008" cy="93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5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RIVERS AND EROSION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solidFill>
                  <a:srgbClr val="0070C0"/>
                </a:solidFill>
              </a:rPr>
              <a:t>Stream flow velocity </a:t>
            </a:r>
            <a:r>
              <a:rPr lang="en-US" sz="2800" dirty="0">
                <a:solidFill>
                  <a:srgbClr val="0A0A0A"/>
                </a:solidFill>
              </a:rPr>
              <a:t>= how fast water is moving. </a:t>
            </a:r>
          </a:p>
          <a:p>
            <a:r>
              <a:rPr lang="en-US" sz="2800" b="1" u="sng" dirty="0">
                <a:solidFill>
                  <a:srgbClr val="0070C0"/>
                </a:solidFill>
              </a:rPr>
              <a:t>Sediment transport </a:t>
            </a:r>
            <a:r>
              <a:rPr lang="en-US" sz="2800" dirty="0">
                <a:solidFill>
                  <a:srgbClr val="0A0A0A"/>
                </a:solidFill>
              </a:rPr>
              <a:t>depends on </a:t>
            </a:r>
            <a:r>
              <a:rPr lang="en-US" sz="2800" dirty="0"/>
              <a:t>velocity</a:t>
            </a:r>
            <a:r>
              <a:rPr lang="en-US" sz="2800" dirty="0">
                <a:solidFill>
                  <a:srgbClr val="0A0A0A"/>
                </a:solidFill>
              </a:rPr>
              <a:t> of the water in the stream.</a:t>
            </a:r>
          </a:p>
          <a:p>
            <a:pPr lvl="1"/>
            <a:r>
              <a:rPr lang="en-US" sz="2800" b="1" u="sng" dirty="0">
                <a:solidFill>
                  <a:srgbClr val="0070C0"/>
                </a:solidFill>
              </a:rPr>
              <a:t>Slower</a:t>
            </a:r>
            <a:r>
              <a:rPr lang="en-US" sz="2800" dirty="0">
                <a:solidFill>
                  <a:srgbClr val="0A0A0A"/>
                </a:solidFill>
              </a:rPr>
              <a:t> moving water holds </a:t>
            </a:r>
            <a:r>
              <a:rPr lang="en-US" sz="2800" dirty="0"/>
              <a:t>less</a:t>
            </a:r>
            <a:r>
              <a:rPr lang="en-US" sz="2800" dirty="0">
                <a:solidFill>
                  <a:srgbClr val="0A0A0A"/>
                </a:solidFill>
              </a:rPr>
              <a:t> and smaller sediments.</a:t>
            </a:r>
          </a:p>
          <a:p>
            <a:pPr lvl="1"/>
            <a:r>
              <a:rPr lang="en-US" sz="2800" b="1" u="sng" dirty="0">
                <a:solidFill>
                  <a:srgbClr val="0070C0"/>
                </a:solidFill>
              </a:rPr>
              <a:t>Faster</a:t>
            </a:r>
            <a:r>
              <a:rPr lang="en-US" sz="2800" dirty="0">
                <a:solidFill>
                  <a:srgbClr val="0A0A0A"/>
                </a:solidFill>
              </a:rPr>
              <a:t> moving water </a:t>
            </a:r>
            <a:r>
              <a:rPr lang="en-US" sz="2800" dirty="0"/>
              <a:t>transports more and bigger sediments and erodes the river channel more quickly. </a:t>
            </a:r>
          </a:p>
          <a:p>
            <a:pPr lvl="1"/>
            <a:endParaRPr lang="en-US" sz="2800" dirty="0">
              <a:solidFill>
                <a:srgbClr val="0A0A0A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263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905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RIVERS AND EROSION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>
                <a:solidFill>
                  <a:srgbClr val="0070C0"/>
                </a:solidFill>
              </a:rPr>
              <a:t>Stream Load </a:t>
            </a:r>
            <a:r>
              <a:rPr lang="en-US" sz="2800" dirty="0">
                <a:solidFill>
                  <a:srgbClr val="0A0A0A"/>
                </a:solidFill>
              </a:rPr>
              <a:t>is the materials carried by a stream.</a:t>
            </a:r>
          </a:p>
          <a:p>
            <a:r>
              <a:rPr lang="en-US" sz="2400" b="1" u="sng" dirty="0">
                <a:solidFill>
                  <a:srgbClr val="0070C0"/>
                </a:solidFill>
              </a:rPr>
              <a:t>Suspended load </a:t>
            </a:r>
            <a:r>
              <a:rPr lang="en-US" sz="2400" b="1" dirty="0">
                <a:solidFill>
                  <a:srgbClr val="0A0A0A"/>
                </a:solidFill>
              </a:rPr>
              <a:t>– </a:t>
            </a:r>
            <a:r>
              <a:rPr lang="en-US" sz="2400" dirty="0">
                <a:solidFill>
                  <a:srgbClr val="0A0A0A"/>
                </a:solidFill>
              </a:rPr>
              <a:t>particles of sand and silt – carried by velocity.</a:t>
            </a:r>
          </a:p>
          <a:p>
            <a:r>
              <a:rPr lang="en-US" sz="2400" b="1" u="sng" dirty="0">
                <a:solidFill>
                  <a:srgbClr val="0070C0"/>
                </a:solidFill>
              </a:rPr>
              <a:t>Bed load </a:t>
            </a:r>
            <a:r>
              <a:rPr lang="en-US" sz="2400" b="1" dirty="0">
                <a:solidFill>
                  <a:srgbClr val="0A0A0A"/>
                </a:solidFill>
              </a:rPr>
              <a:t>– </a:t>
            </a:r>
            <a:r>
              <a:rPr lang="en-US" sz="2400" dirty="0">
                <a:solidFill>
                  <a:srgbClr val="0A0A0A"/>
                </a:solidFill>
              </a:rPr>
              <a:t>larger sized sediment – gravel and pebbles – moves by sliding and jumping.</a:t>
            </a:r>
          </a:p>
          <a:p>
            <a:r>
              <a:rPr lang="en-US" sz="2400" b="1" u="sng" dirty="0">
                <a:solidFill>
                  <a:srgbClr val="0070C0"/>
                </a:solidFill>
              </a:rPr>
              <a:t>Dissolved load </a:t>
            </a:r>
            <a:r>
              <a:rPr lang="en-US" sz="2400" dirty="0">
                <a:solidFill>
                  <a:srgbClr val="0A0A0A"/>
                </a:solidFill>
              </a:rPr>
              <a:t>– transported in liquid solution.</a:t>
            </a:r>
          </a:p>
          <a:p>
            <a:pPr lvl="1"/>
            <a:endParaRPr lang="en-US" sz="2800" dirty="0">
              <a:solidFill>
                <a:srgbClr val="0A0A0A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4028546"/>
            <a:ext cx="4869047" cy="261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69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RIVERS AND EROSION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382000" cy="4525963"/>
          </a:xfrm>
        </p:spPr>
        <p:txBody>
          <a:bodyPr/>
          <a:lstStyle/>
          <a:p>
            <a:pPr lvl="0"/>
            <a:r>
              <a:rPr lang="en-US" sz="2400" dirty="0">
                <a:solidFill>
                  <a:srgbClr val="0A0A0A"/>
                </a:solidFill>
              </a:rPr>
              <a:t>As water slows down, the </a:t>
            </a:r>
            <a:r>
              <a:rPr lang="en-US" sz="2400" b="1" u="sng" dirty="0">
                <a:solidFill>
                  <a:srgbClr val="0070C0"/>
                </a:solidFill>
              </a:rPr>
              <a:t>largest</a:t>
            </a:r>
            <a:r>
              <a:rPr lang="en-US" sz="2400" dirty="0">
                <a:solidFill>
                  <a:srgbClr val="0A0A0A"/>
                </a:solidFill>
              </a:rPr>
              <a:t> particles or sediment is dropped </a:t>
            </a:r>
            <a:r>
              <a:rPr lang="en-US" sz="2400" b="1" u="sng" dirty="0">
                <a:solidFill>
                  <a:srgbClr val="0070C0"/>
                </a:solidFill>
              </a:rPr>
              <a:t>first</a:t>
            </a:r>
            <a:r>
              <a:rPr lang="en-US" sz="2400" dirty="0">
                <a:solidFill>
                  <a:srgbClr val="0A0A0A"/>
                </a:solidFill>
              </a:rPr>
              <a:t>.</a:t>
            </a:r>
          </a:p>
          <a:p>
            <a:pPr lvl="0"/>
            <a:r>
              <a:rPr lang="en-US" sz="2400" b="1" u="sng" dirty="0">
                <a:solidFill>
                  <a:srgbClr val="0070C0"/>
                </a:solidFill>
              </a:rPr>
              <a:t>Sorting</a:t>
            </a:r>
            <a:r>
              <a:rPr lang="en-US" sz="2400" dirty="0">
                <a:solidFill>
                  <a:srgbClr val="0A0A0A"/>
                </a:solidFill>
              </a:rPr>
              <a:t>: the process by which particles of a particular size or characteristic are concentrated.</a:t>
            </a:r>
          </a:p>
          <a:p>
            <a:r>
              <a:rPr lang="en-US" sz="2400" dirty="0">
                <a:solidFill>
                  <a:srgbClr val="0A0A0A"/>
                </a:solidFill>
              </a:rPr>
              <a:t>As energy is </a:t>
            </a:r>
            <a:r>
              <a:rPr lang="en-US" sz="2400" b="1" u="sng" dirty="0">
                <a:solidFill>
                  <a:srgbClr val="0070C0"/>
                </a:solidFill>
              </a:rPr>
              <a:t>reduced</a:t>
            </a:r>
            <a:r>
              <a:rPr lang="en-US" sz="2400" dirty="0">
                <a:solidFill>
                  <a:srgbClr val="0A0A0A"/>
                </a:solidFill>
              </a:rPr>
              <a:t> (speed slower), particles begin to drop – </a:t>
            </a:r>
            <a:r>
              <a:rPr lang="en-US" sz="2400" b="1" u="sng" dirty="0">
                <a:solidFill>
                  <a:srgbClr val="0070C0"/>
                </a:solidFill>
              </a:rPr>
              <a:t>big first</a:t>
            </a:r>
            <a:r>
              <a:rPr lang="en-US" sz="2400" dirty="0">
                <a:solidFill>
                  <a:srgbClr val="0A0A0A"/>
                </a:solidFill>
              </a:rPr>
              <a:t>, then </a:t>
            </a:r>
            <a:r>
              <a:rPr lang="en-US" sz="2400" b="1" u="sng" dirty="0">
                <a:solidFill>
                  <a:srgbClr val="0070C0"/>
                </a:solidFill>
              </a:rPr>
              <a:t>smaller</a:t>
            </a:r>
            <a:r>
              <a:rPr lang="en-US" sz="2400" dirty="0">
                <a:solidFill>
                  <a:srgbClr val="0A0A0A"/>
                </a:solidFill>
              </a:rPr>
              <a:t> and smaller.</a:t>
            </a:r>
          </a:p>
          <a:p>
            <a:r>
              <a:rPr lang="en-US" sz="2400" dirty="0">
                <a:solidFill>
                  <a:srgbClr val="0A0A0A"/>
                </a:solidFill>
              </a:rPr>
              <a:t>So the </a:t>
            </a:r>
            <a:r>
              <a:rPr lang="en-US" sz="2400" b="1" u="sng" dirty="0">
                <a:solidFill>
                  <a:srgbClr val="0070C0"/>
                </a:solidFill>
              </a:rPr>
              <a:t>further away </a:t>
            </a:r>
            <a:r>
              <a:rPr lang="en-US" sz="2400" dirty="0">
                <a:solidFill>
                  <a:srgbClr val="0A0A0A"/>
                </a:solidFill>
              </a:rPr>
              <a:t>from the source, the</a:t>
            </a:r>
            <a:r>
              <a:rPr lang="en-US" sz="2400" b="1" dirty="0">
                <a:solidFill>
                  <a:srgbClr val="0A0A0A"/>
                </a:solidFill>
              </a:rPr>
              <a:t> </a:t>
            </a:r>
            <a:r>
              <a:rPr lang="en-US" sz="2400" b="1" u="sng" dirty="0">
                <a:solidFill>
                  <a:srgbClr val="0070C0"/>
                </a:solidFill>
              </a:rPr>
              <a:t>smaller</a:t>
            </a:r>
            <a:r>
              <a:rPr lang="en-US" sz="2400" b="1" dirty="0">
                <a:solidFill>
                  <a:srgbClr val="0A0A0A"/>
                </a:solidFill>
              </a:rPr>
              <a:t> </a:t>
            </a:r>
            <a:r>
              <a:rPr lang="en-US" sz="2400" dirty="0">
                <a:solidFill>
                  <a:srgbClr val="0A0A0A"/>
                </a:solidFill>
              </a:rPr>
              <a:t>and </a:t>
            </a:r>
            <a:r>
              <a:rPr lang="en-US" sz="2400" b="1" u="sng" dirty="0">
                <a:solidFill>
                  <a:srgbClr val="0070C0"/>
                </a:solidFill>
              </a:rPr>
              <a:t>more rounded </a:t>
            </a:r>
            <a:r>
              <a:rPr lang="en-US" sz="2400" dirty="0">
                <a:solidFill>
                  <a:srgbClr val="0A0A0A"/>
                </a:solidFill>
              </a:rPr>
              <a:t>the particles are.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5" y="4648200"/>
            <a:ext cx="8362950" cy="211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92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RIVERS AND EROSION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Skip to #13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80" y="2590800"/>
            <a:ext cx="7986820" cy="200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31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MASS WASTING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b="1" u="sng" dirty="0">
                <a:solidFill>
                  <a:srgbClr val="0070C0"/>
                </a:solidFill>
                <a:latin typeface="Arial"/>
                <a:cs typeface="Arial"/>
              </a:rPr>
              <a:t>Mass wasting </a:t>
            </a:r>
            <a:r>
              <a:rPr lang="en-US" sz="2800" dirty="0">
                <a:latin typeface="Arial"/>
                <a:cs typeface="Arial"/>
              </a:rPr>
              <a:t>is the movement of large amounts of material downhill under </a:t>
            </a:r>
            <a:r>
              <a:rPr lang="en-US" sz="2800" u="sng" dirty="0">
                <a:solidFill>
                  <a:srgbClr val="0070C0"/>
                </a:solidFill>
                <a:latin typeface="Arial"/>
                <a:cs typeface="Arial"/>
              </a:rPr>
              <a:t>gravity</a:t>
            </a:r>
            <a:r>
              <a:rPr lang="en-US" sz="2800" dirty="0">
                <a:latin typeface="Arial"/>
                <a:cs typeface="Arial"/>
              </a:rPr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 dirty="0">
                <a:latin typeface="Arial"/>
                <a:cs typeface="Arial"/>
              </a:rPr>
              <a:t>Follows after</a:t>
            </a:r>
            <a:r>
              <a:rPr lang="en-US" sz="28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800" dirty="0">
                <a:latin typeface="Arial"/>
                <a:cs typeface="Arial"/>
              </a:rPr>
              <a:t>weathering.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 dirty="0">
                <a:latin typeface="Arial"/>
                <a:cs typeface="Arial"/>
              </a:rPr>
              <a:t>May be fast or slow.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 dirty="0">
                <a:latin typeface="Arial"/>
                <a:cs typeface="Arial"/>
              </a:rPr>
              <a:t>Can occur on steep slopes or shallow dipping </a:t>
            </a:r>
            <a:r>
              <a:rPr lang="en-US" sz="2800" dirty="0">
                <a:latin typeface="Arial" charset="0"/>
              </a:rPr>
              <a:t>slopes.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 dirty="0">
                <a:latin typeface="Arial" charset="0"/>
              </a:rPr>
              <a:t>Causes are </a:t>
            </a:r>
            <a:r>
              <a:rPr lang="en-US" sz="2800" b="1" u="sng" dirty="0">
                <a:solidFill>
                  <a:srgbClr val="0070C0"/>
                </a:solidFill>
                <a:latin typeface="Arial" charset="0"/>
              </a:rPr>
              <a:t>GRAVITY, Friction, Slope</a:t>
            </a:r>
            <a:r>
              <a:rPr lang="en-US" sz="2800" dirty="0">
                <a:latin typeface="Arial" charset="0"/>
              </a:rPr>
              <a:t>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651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MASS WASTING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481328"/>
            <a:ext cx="8229600" cy="491947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</a:pPr>
            <a:r>
              <a:rPr lang="en-US" sz="2600" dirty="0">
                <a:cs typeface="Calibri"/>
              </a:rPr>
              <a:t>Classified based on </a:t>
            </a:r>
            <a:r>
              <a:rPr lang="en-US" sz="2600" b="1" u="sng" dirty="0">
                <a:solidFill>
                  <a:srgbClr val="0070C0"/>
                </a:solidFill>
                <a:cs typeface="Calibri"/>
              </a:rPr>
              <a:t>speed</a:t>
            </a:r>
            <a:r>
              <a:rPr lang="en-US" sz="2600" dirty="0">
                <a:cs typeface="Calibri"/>
              </a:rPr>
              <a:t> and the </a:t>
            </a:r>
            <a:r>
              <a:rPr lang="en-US" sz="2600" b="1" u="sng" dirty="0">
                <a:solidFill>
                  <a:srgbClr val="0070C0"/>
                </a:solidFill>
                <a:cs typeface="Calibri"/>
              </a:rPr>
              <a:t>way they travel </a:t>
            </a:r>
            <a:r>
              <a:rPr lang="en-US" sz="2600" dirty="0">
                <a:cs typeface="Calibri"/>
              </a:rPr>
              <a:t>downslope.</a:t>
            </a:r>
          </a:p>
          <a:p>
            <a:pPr lvl="1">
              <a:buFont typeface="Wingdings" charset="0"/>
              <a:buChar char="§"/>
            </a:pPr>
            <a:r>
              <a:rPr lang="en-US" sz="2600" b="1" dirty="0">
                <a:solidFill>
                  <a:srgbClr val="0070C0"/>
                </a:solidFill>
              </a:rPr>
              <a:t>Rock fall </a:t>
            </a:r>
            <a:r>
              <a:rPr lang="en-US" sz="2600" dirty="0"/>
              <a:t>is when a piece of rock on a steep slope becomes dislodged and falls down the slope.  It is the fastest type.</a:t>
            </a:r>
          </a:p>
          <a:p>
            <a:pPr lvl="1">
              <a:buFont typeface="Wingdings" charset="0"/>
              <a:buChar char="§"/>
            </a:pPr>
            <a:r>
              <a:rPr lang="en-US" sz="2600" b="1" dirty="0">
                <a:solidFill>
                  <a:srgbClr val="0070C0"/>
                </a:solidFill>
              </a:rPr>
              <a:t>Creep</a:t>
            </a:r>
            <a:r>
              <a:rPr lang="en-US" sz="2600" dirty="0"/>
              <a:t> is the slowest type of flow (cm or mm per year) and is too slow to observe; Dry conditions. </a:t>
            </a:r>
          </a:p>
          <a:p>
            <a:pPr lvl="1">
              <a:buFont typeface="Wingdings" charset="0"/>
              <a:buChar char="§"/>
            </a:pPr>
            <a:r>
              <a:rPr lang="en-US" sz="2600" b="1" dirty="0">
                <a:solidFill>
                  <a:srgbClr val="0070C0"/>
                </a:solidFill>
                <a:cs typeface="Arial"/>
              </a:rPr>
              <a:t>Solifluction</a:t>
            </a:r>
            <a:r>
              <a:rPr lang="en-US" sz="2600" dirty="0">
                <a:cs typeface="Arial"/>
              </a:rPr>
              <a:t> is soil flow – cold, wet, slow.</a:t>
            </a:r>
          </a:p>
          <a:p>
            <a:pPr lvl="1">
              <a:buFont typeface="Wingdings" charset="0"/>
              <a:buChar char="§"/>
            </a:pPr>
            <a:r>
              <a:rPr lang="en-US" sz="2600" dirty="0">
                <a:cs typeface="Arial" panose="020B0604020202020204" pitchFamily="34" charset="0"/>
              </a:rPr>
              <a:t>A </a:t>
            </a:r>
            <a:r>
              <a:rPr lang="en-US" sz="2600" b="1" dirty="0">
                <a:solidFill>
                  <a:srgbClr val="0070C0"/>
                </a:solidFill>
                <a:cs typeface="Arial" panose="020B0604020202020204" pitchFamily="34" charset="0"/>
              </a:rPr>
              <a:t>mud slide </a:t>
            </a:r>
            <a:r>
              <a:rPr lang="en-US" sz="2600" dirty="0">
                <a:cs typeface="Arial" panose="020B0604020202020204" pitchFamily="34" charset="0"/>
              </a:rPr>
              <a:t>or land slide is the sliding down of a mass of earth or rock from a mountain or cliff; A fast, wet type of slide.</a:t>
            </a:r>
          </a:p>
          <a:p>
            <a:pPr lvl="1">
              <a:buFont typeface="Wingdings" charset="0"/>
              <a:buChar char="§"/>
            </a:pPr>
            <a:r>
              <a:rPr lang="en-US" sz="2600" dirty="0"/>
              <a:t>A </a:t>
            </a:r>
            <a:r>
              <a:rPr lang="en-US" sz="2600" b="1" dirty="0">
                <a:solidFill>
                  <a:srgbClr val="0070C0"/>
                </a:solidFill>
              </a:rPr>
              <a:t>slump</a:t>
            </a:r>
            <a:r>
              <a:rPr lang="en-US" sz="2600" dirty="0"/>
              <a:t> is a type of slide that forms crescent-shaped scar at the head where the material detached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2777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MASS WASTING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295400"/>
            <a:ext cx="6166902" cy="514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500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MASS WASTING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150" y="1981200"/>
            <a:ext cx="8477604" cy="27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2426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MASS WASTING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29000" y="1417638"/>
            <a:ext cx="5638800" cy="4525963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FACTORS</a:t>
            </a:r>
          </a:p>
          <a:p>
            <a:r>
              <a:rPr lang="en-US" b="1" dirty="0"/>
              <a:t>Angle of Repose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/>
                <a:cs typeface="Arial"/>
              </a:rPr>
              <a:t>The </a:t>
            </a:r>
            <a:r>
              <a:rPr lang="en-US" sz="2400" b="1" u="sng" dirty="0">
                <a:solidFill>
                  <a:srgbClr val="0070C0"/>
                </a:solidFill>
                <a:latin typeface="Arial"/>
                <a:cs typeface="Arial"/>
              </a:rPr>
              <a:t>Angle of Repose </a:t>
            </a:r>
            <a:r>
              <a:rPr lang="en-US" sz="2400" dirty="0">
                <a:latin typeface="Arial"/>
                <a:cs typeface="Arial"/>
              </a:rPr>
              <a:t>is the steepest angle at which a pile of grains remains stable.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/>
                <a:cs typeface="Arial"/>
              </a:rPr>
              <a:t>It is controlled by the </a:t>
            </a:r>
            <a:r>
              <a:rPr lang="en-US" sz="2400" b="1" u="sng" dirty="0">
                <a:solidFill>
                  <a:srgbClr val="0070C0"/>
                </a:solidFill>
                <a:latin typeface="Arial"/>
                <a:cs typeface="Arial"/>
              </a:rPr>
              <a:t>frictional contact </a:t>
            </a:r>
            <a:r>
              <a:rPr lang="en-US" sz="2400" dirty="0">
                <a:latin typeface="Arial"/>
                <a:cs typeface="Arial"/>
              </a:rPr>
              <a:t>between the grains.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/>
                <a:cs typeface="Arial"/>
              </a:rPr>
              <a:t>The </a:t>
            </a:r>
            <a:r>
              <a:rPr lang="en-US" sz="2400" b="1" u="sng" dirty="0">
                <a:solidFill>
                  <a:srgbClr val="0070C0"/>
                </a:solidFill>
                <a:latin typeface="Arial"/>
                <a:cs typeface="Arial"/>
              </a:rPr>
              <a:t>larger</a:t>
            </a:r>
            <a:r>
              <a:rPr lang="en-US" sz="2400" dirty="0">
                <a:latin typeface="Arial"/>
                <a:cs typeface="Arial"/>
              </a:rPr>
              <a:t> the grain size, the </a:t>
            </a:r>
            <a:r>
              <a:rPr lang="en-US" sz="2400" b="1" u="sng" dirty="0">
                <a:solidFill>
                  <a:srgbClr val="0070C0"/>
                </a:solidFill>
                <a:latin typeface="Arial"/>
                <a:cs typeface="Arial"/>
              </a:rPr>
              <a:t>greater</a:t>
            </a:r>
            <a:r>
              <a:rPr lang="en-US" sz="2400" dirty="0">
                <a:latin typeface="Arial"/>
                <a:cs typeface="Arial"/>
              </a:rPr>
              <a:t> the angle material will be stable.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/>
                <a:cs typeface="Arial"/>
              </a:rPr>
              <a:t>The </a:t>
            </a:r>
            <a:r>
              <a:rPr lang="en-US" sz="2400" b="1" u="sng" dirty="0">
                <a:solidFill>
                  <a:srgbClr val="0070C0"/>
                </a:solidFill>
                <a:latin typeface="Arial"/>
                <a:cs typeface="Arial"/>
              </a:rPr>
              <a:t>smaller</a:t>
            </a:r>
            <a:r>
              <a:rPr lang="en-US" sz="2400" dirty="0">
                <a:latin typeface="Arial"/>
                <a:cs typeface="Arial"/>
              </a:rPr>
              <a:t> the grain size, the </a:t>
            </a:r>
            <a:r>
              <a:rPr lang="en-US" sz="2400" b="1" u="sng" dirty="0">
                <a:solidFill>
                  <a:srgbClr val="0070C0"/>
                </a:solidFill>
                <a:latin typeface="Arial"/>
                <a:cs typeface="Arial"/>
              </a:rPr>
              <a:t>smaller</a:t>
            </a:r>
            <a:r>
              <a:rPr lang="en-US" sz="2400" dirty="0">
                <a:latin typeface="Arial"/>
                <a:cs typeface="Arial"/>
              </a:rPr>
              <a:t> the angle material will be stable.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62200"/>
            <a:ext cx="323128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487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MASS WASTING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5410200" cy="4525963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FACTORS</a:t>
            </a:r>
          </a:p>
          <a:p>
            <a:r>
              <a:rPr lang="en-US" b="1" dirty="0"/>
              <a:t>Water</a:t>
            </a:r>
          </a:p>
          <a:p>
            <a:pPr lvl="1">
              <a:buClr>
                <a:schemeClr val="accent6"/>
              </a:buClr>
              <a:buFont typeface="Wingdings" charset="0"/>
              <a:buChar char="§"/>
            </a:pPr>
            <a:r>
              <a:rPr lang="en-US" sz="2400" dirty="0">
                <a:latin typeface="Arial"/>
                <a:cs typeface="Arial"/>
              </a:rPr>
              <a:t>Can cause previously stable slopes to slide.</a:t>
            </a:r>
          </a:p>
          <a:p>
            <a:pPr lvl="1">
              <a:buClr>
                <a:schemeClr val="accent6"/>
              </a:buClr>
              <a:buFont typeface="Wingdings" charset="0"/>
              <a:buChar char="§"/>
            </a:pPr>
            <a:r>
              <a:rPr lang="en-US" sz="2400" b="1" u="sng" dirty="0">
                <a:solidFill>
                  <a:srgbClr val="0070C0"/>
                </a:solidFill>
                <a:latin typeface="Arial"/>
                <a:cs typeface="Arial"/>
              </a:rPr>
              <a:t>SMALL</a:t>
            </a:r>
            <a:r>
              <a:rPr lang="en-US" sz="2400" dirty="0">
                <a:latin typeface="Arial"/>
                <a:cs typeface="Arial"/>
              </a:rPr>
              <a:t> amounts can increase stability.</a:t>
            </a:r>
          </a:p>
          <a:p>
            <a:pPr lvl="1">
              <a:buClr>
                <a:schemeClr val="accent6"/>
              </a:buClr>
              <a:buFont typeface="Wingdings" charset="0"/>
              <a:buChar char="§"/>
            </a:pPr>
            <a:r>
              <a:rPr lang="en-US" sz="2400" b="1" u="sng" dirty="0">
                <a:solidFill>
                  <a:srgbClr val="0070C0"/>
                </a:solidFill>
                <a:latin typeface="Arial"/>
                <a:cs typeface="Arial"/>
              </a:rPr>
              <a:t>cohesiveness</a:t>
            </a:r>
            <a:r>
              <a:rPr lang="en-US" sz="2400" u="sng" dirty="0">
                <a:solidFill>
                  <a:srgbClr val="0070C0"/>
                </a:solidFill>
                <a:latin typeface="Arial"/>
                <a:cs typeface="Arial"/>
              </a:rPr>
              <a:t> = </a:t>
            </a:r>
            <a:r>
              <a:rPr lang="en-US" sz="2400" b="1" u="sng" dirty="0">
                <a:solidFill>
                  <a:srgbClr val="0070C0"/>
                </a:solidFill>
                <a:latin typeface="Arial"/>
                <a:cs typeface="Arial"/>
              </a:rPr>
              <a:t>increases</a:t>
            </a:r>
            <a:r>
              <a:rPr lang="en-US" sz="2400" u="sng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surface tension.</a:t>
            </a:r>
          </a:p>
          <a:p>
            <a:pPr lvl="1">
              <a:buClr>
                <a:schemeClr val="accent6"/>
              </a:buClr>
              <a:buFont typeface="Wingdings" charset="0"/>
              <a:buChar char="§"/>
            </a:pPr>
            <a:r>
              <a:rPr lang="en-US" sz="2400" b="1" u="sng" dirty="0">
                <a:solidFill>
                  <a:srgbClr val="0070C0"/>
                </a:solidFill>
                <a:latin typeface="Arial"/>
                <a:cs typeface="Arial"/>
              </a:rPr>
              <a:t>Excessive</a:t>
            </a:r>
            <a:r>
              <a:rPr lang="en-US" sz="2400" dirty="0">
                <a:latin typeface="Arial"/>
                <a:cs typeface="Arial"/>
              </a:rPr>
              <a:t> water leads to </a:t>
            </a:r>
            <a:r>
              <a:rPr lang="en-US" sz="2400" b="1" u="sng" dirty="0">
                <a:solidFill>
                  <a:srgbClr val="0070C0"/>
                </a:solidFill>
                <a:latin typeface="Arial"/>
                <a:cs typeface="Arial"/>
              </a:rPr>
              <a:t>slope failure</a:t>
            </a:r>
            <a:r>
              <a:rPr lang="en-US" sz="2400" dirty="0">
                <a:latin typeface="Arial"/>
                <a:cs typeface="Arial"/>
              </a:rPr>
              <a:t> because friction and cohesion is reduced (lubricates the slope, promotes slippage).</a:t>
            </a:r>
          </a:p>
          <a:p>
            <a:pPr lvl="1">
              <a:buClr>
                <a:schemeClr val="accent6"/>
              </a:buClr>
              <a:buFont typeface="Wingdings" charset="0"/>
              <a:buChar char="§"/>
            </a:pPr>
            <a:endParaRPr lang="en-US" sz="2400" dirty="0">
              <a:latin typeface="Arial"/>
              <a:cs typeface="Arial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057400"/>
            <a:ext cx="324530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34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MASS WASTING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286000"/>
            <a:ext cx="8692515" cy="240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224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Sorting and size of particles provide clues to agent of transport.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SEDIMENTATION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2590800"/>
            <a:ext cx="7971146" cy="379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368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941" y="1905000"/>
            <a:ext cx="8882118" cy="237251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SEDIMENTATION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415337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43272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b="1" dirty="0"/>
              <a:t>ROCKS FROM CLASTS (CLASTIC)</a:t>
            </a:r>
            <a:endParaRPr lang="en-US" dirty="0"/>
          </a:p>
          <a:p>
            <a:pPr marL="109728" indent="0">
              <a:buNone/>
            </a:pPr>
            <a:r>
              <a:rPr lang="en-US" u="sng" dirty="0"/>
              <a:t>High energy environments</a:t>
            </a:r>
            <a:endParaRPr lang="en-US" dirty="0"/>
          </a:p>
          <a:p>
            <a:pPr marL="624078" lvl="0" indent="-514350"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BRECCIA</a:t>
            </a:r>
            <a:r>
              <a:rPr lang="en-US" b="1" dirty="0"/>
              <a:t> - </a:t>
            </a:r>
            <a:r>
              <a:rPr lang="en-US" dirty="0"/>
              <a:t>Angular Clasts – very little weathering with minimal transport</a:t>
            </a:r>
          </a:p>
          <a:p>
            <a:pPr marL="624078" lvl="0" indent="-514350"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CONGLOMERATE</a:t>
            </a:r>
            <a:r>
              <a:rPr lang="en-US" dirty="0"/>
              <a:t> - Rounded Clasts transported farther with more weathering</a:t>
            </a:r>
          </a:p>
          <a:p>
            <a:pPr marL="109728" indent="0">
              <a:buNone/>
            </a:pPr>
            <a:r>
              <a:rPr lang="en-US" u="sng" dirty="0"/>
              <a:t>Lower energy environments</a:t>
            </a:r>
            <a:endParaRPr lang="en-US" dirty="0"/>
          </a:p>
          <a:p>
            <a:pPr marL="628650" lvl="0" indent="-519113">
              <a:buNone/>
            </a:pPr>
            <a:r>
              <a:rPr lang="en-US" sz="2200" dirty="0">
                <a:solidFill>
                  <a:schemeClr val="accent1"/>
                </a:solidFill>
              </a:rPr>
              <a:t>3. </a:t>
            </a:r>
            <a:r>
              <a:rPr lang="en-US" dirty="0"/>
              <a:t>	</a:t>
            </a:r>
            <a:r>
              <a:rPr lang="en-US" b="1" dirty="0">
                <a:solidFill>
                  <a:srgbClr val="0070C0"/>
                </a:solidFill>
              </a:rPr>
              <a:t>SANDSTONE</a:t>
            </a:r>
            <a:r>
              <a:rPr lang="en-US" dirty="0"/>
              <a:t> - Rough, gritty feel; deposited from current transport; tend to be porous</a:t>
            </a:r>
          </a:p>
          <a:p>
            <a:pPr marL="628650" lvl="0" indent="-519113">
              <a:buNone/>
            </a:pPr>
            <a:r>
              <a:rPr lang="en-US" sz="2200" dirty="0">
                <a:solidFill>
                  <a:schemeClr val="accent1"/>
                </a:solidFill>
              </a:rPr>
              <a:t>4. </a:t>
            </a:r>
            <a:r>
              <a:rPr lang="en-US" dirty="0"/>
              <a:t>	</a:t>
            </a:r>
            <a:r>
              <a:rPr lang="en-US" b="1" dirty="0">
                <a:solidFill>
                  <a:srgbClr val="0070C0"/>
                </a:solidFill>
              </a:rPr>
              <a:t>SHALE</a:t>
            </a:r>
            <a:r>
              <a:rPr lang="en-US" dirty="0"/>
              <a:t> - Smallest particles – formed in water calm enough for clay particles to settle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SEDIMENTATION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168380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SEDIMENTATION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219200"/>
            <a:ext cx="7894660" cy="528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30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3733800" cy="3949891"/>
          </a:xfrm>
        </p:spPr>
        <p:txBody>
          <a:bodyPr/>
          <a:lstStyle/>
          <a:p>
            <a:r>
              <a:rPr lang="en-US" b="1" u="sng" dirty="0">
                <a:solidFill>
                  <a:srgbClr val="0070C0"/>
                </a:solidFill>
              </a:rPr>
              <a:t>Degree of sorting </a:t>
            </a:r>
            <a:r>
              <a:rPr lang="en-US" dirty="0"/>
              <a:t>and </a:t>
            </a:r>
            <a:r>
              <a:rPr lang="en-US" b="1" u="sng" dirty="0">
                <a:solidFill>
                  <a:srgbClr val="0070C0"/>
                </a:solidFill>
              </a:rPr>
              <a:t>size of sediment </a:t>
            </a:r>
            <a:r>
              <a:rPr lang="en-US" dirty="0"/>
              <a:t>tells about the environment rocks formed in.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SEDIMENTATION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828800"/>
            <a:ext cx="4560701" cy="349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297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33600"/>
            <a:ext cx="8291251" cy="197246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SEDIMENTATION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581254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Bef>
                <a:spcPts val="200"/>
              </a:spcBef>
              <a:buNone/>
            </a:pPr>
            <a:r>
              <a:rPr lang="en-US" b="1" dirty="0">
                <a:solidFill>
                  <a:srgbClr val="0070C0"/>
                </a:solidFill>
              </a:rPr>
              <a:t>A.  Clastic: </a:t>
            </a:r>
          </a:p>
          <a:p>
            <a:pPr>
              <a:spcBef>
                <a:spcPts val="200"/>
              </a:spcBef>
            </a:pPr>
            <a:r>
              <a:rPr lang="en-US" dirty="0"/>
              <a:t>Accumulations of little pieces of broken up rock) which have piled up, compacted and cemented.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b="1" dirty="0">
                <a:solidFill>
                  <a:srgbClr val="0070C0"/>
                </a:solidFill>
              </a:rPr>
              <a:t>B.  Chemical</a:t>
            </a:r>
            <a:r>
              <a:rPr lang="en-US" dirty="0">
                <a:solidFill>
                  <a:srgbClr val="0070C0"/>
                </a:solidFill>
              </a:rPr>
              <a:t>: </a:t>
            </a:r>
          </a:p>
          <a:p>
            <a:pPr>
              <a:spcBef>
                <a:spcPts val="200"/>
              </a:spcBef>
            </a:pPr>
            <a:r>
              <a:rPr lang="en-US" dirty="0"/>
              <a:t>Forms when standing water evaporates, leaving dissolved minerals behind.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b="1" dirty="0">
                <a:solidFill>
                  <a:srgbClr val="0070C0"/>
                </a:solidFill>
              </a:rPr>
              <a:t>C.  Organic: </a:t>
            </a:r>
          </a:p>
          <a:p>
            <a:pPr>
              <a:spcBef>
                <a:spcPts val="200"/>
              </a:spcBef>
            </a:pPr>
            <a:r>
              <a:rPr lang="en-US" dirty="0"/>
              <a:t>An accumulation of sedimentary debris caused by organic processes; shells, bones, plant matter, etc.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SEDIMENTATION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01485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625" y="2819400"/>
            <a:ext cx="8641890" cy="195818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SEDIMENTATION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851700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Arial"/>
                <a:cs typeface="Arial"/>
              </a:rPr>
              <a:t>How Sedimentary Rocks form: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latin typeface="Arial"/>
                <a:cs typeface="Arial"/>
              </a:rPr>
              <a:t>Weathering </a:t>
            </a:r>
            <a:r>
              <a:rPr lang="en-US" sz="2800" dirty="0">
                <a:latin typeface="Arial"/>
                <a:ea typeface="Zapf Dingbats"/>
                <a:cs typeface="Arial"/>
                <a:sym typeface="Zapf Dingbats"/>
              </a:rPr>
              <a:t>✔</a:t>
            </a:r>
            <a:endParaRPr lang="en-US" sz="2800" dirty="0">
              <a:latin typeface="Arial"/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latin typeface="Arial"/>
                <a:cs typeface="Arial"/>
              </a:rPr>
              <a:t>Erosion </a:t>
            </a:r>
            <a:r>
              <a:rPr lang="en-US" sz="2800" dirty="0">
                <a:latin typeface="Arial"/>
                <a:ea typeface="Zapf Dingbats"/>
                <a:cs typeface="Arial"/>
                <a:sym typeface="Zapf Dingbats"/>
              </a:rPr>
              <a:t>✔</a:t>
            </a:r>
            <a:endParaRPr lang="en-US" sz="2800" dirty="0">
              <a:latin typeface="Arial"/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latin typeface="Arial"/>
                <a:cs typeface="Arial"/>
              </a:rPr>
              <a:t>Deposition </a:t>
            </a:r>
            <a:r>
              <a:rPr lang="en-US" sz="2800" dirty="0">
                <a:latin typeface="Arial"/>
                <a:ea typeface="Zapf Dingbats"/>
                <a:cs typeface="Arial"/>
                <a:sym typeface="Zapf Dingbats"/>
              </a:rPr>
              <a:t>✔</a:t>
            </a:r>
            <a:endParaRPr lang="en-US" sz="2800" dirty="0">
              <a:latin typeface="Arial"/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latin typeface="Arial"/>
                <a:cs typeface="Arial"/>
              </a:rPr>
              <a:t>Lithification </a:t>
            </a:r>
            <a:r>
              <a:rPr lang="en-US" sz="2800" dirty="0">
                <a:latin typeface="Arial"/>
                <a:ea typeface="Zapf Dingbats"/>
                <a:cs typeface="Arial"/>
                <a:sym typeface="Zapf Dingbats"/>
              </a:rPr>
              <a:t>✔</a:t>
            </a:r>
          </a:p>
          <a:p>
            <a:pPr marL="598932" lvl="1" indent="-342900">
              <a:buFontTx/>
              <a:buChar char="-"/>
            </a:pPr>
            <a:r>
              <a:rPr lang="en-US" sz="2800" dirty="0">
                <a:latin typeface="Arial"/>
                <a:cs typeface="Arial"/>
                <a:sym typeface="Zapf Dingbats"/>
              </a:rPr>
              <a:t>Compaction</a:t>
            </a:r>
          </a:p>
          <a:p>
            <a:pPr marL="598932" lvl="1" indent="-342900">
              <a:buFontTx/>
              <a:buChar char="-"/>
            </a:pPr>
            <a:r>
              <a:rPr lang="en-US" sz="2800" dirty="0">
                <a:latin typeface="Arial"/>
                <a:cs typeface="Arial"/>
                <a:sym typeface="Zapf Dingbats"/>
              </a:rPr>
              <a:t>Cementation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SEDIMENTATION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4936" y="1699481"/>
            <a:ext cx="2781864" cy="43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548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rest of #13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SEDIMENTATION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3200"/>
            <a:ext cx="8208433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8622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153400" cy="4525963"/>
          </a:xfrm>
        </p:spPr>
        <p:txBody>
          <a:bodyPr/>
          <a:lstStyle/>
          <a:p>
            <a:r>
              <a:rPr lang="en-US" sz="2400" b="1" u="sng" dirty="0">
                <a:solidFill>
                  <a:srgbClr val="0070C0"/>
                </a:solidFill>
              </a:rPr>
              <a:t>Glaciers</a:t>
            </a:r>
            <a:r>
              <a:rPr lang="en-US" sz="2400" dirty="0"/>
              <a:t> are a large mass of moving ice.</a:t>
            </a:r>
          </a:p>
          <a:p>
            <a:r>
              <a:rPr lang="en-US" sz="2400" dirty="0"/>
              <a:t>They are made up of fallen snow that, over many years, compresses into large, thickened, ice masses.</a:t>
            </a:r>
          </a:p>
          <a:p>
            <a:r>
              <a:rPr lang="en-US" sz="2400" dirty="0"/>
              <a:t>They flow like slow rivers (thanks gravity!) and shape the landscape.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GLACIERS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4038600"/>
            <a:ext cx="4176571" cy="253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104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Cycles of partial melting and refreezing change snow and ice into FIRN.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Deep layers of snow and firn create pressure on underlying layers. </a:t>
            </a:r>
          </a:p>
          <a:p>
            <a:pPr>
              <a:lnSpc>
                <a:spcPct val="120000"/>
              </a:lnSpc>
            </a:pPr>
            <a:r>
              <a:rPr lang="en-US" dirty="0"/>
              <a:t>Continued buildup of firn and snow form a glacier.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It begins to move downslope and outward under its own weight.</a:t>
            </a:r>
          </a:p>
          <a:p>
            <a:pPr>
              <a:lnSpc>
                <a:spcPct val="120000"/>
              </a:lnSpc>
            </a:pPr>
            <a:r>
              <a:rPr lang="en-US" dirty="0"/>
              <a:t>Snow added greater than snow melted = </a:t>
            </a:r>
            <a:r>
              <a:rPr lang="en-US" b="1" u="sng" dirty="0">
                <a:solidFill>
                  <a:srgbClr val="0070C0"/>
                </a:solidFill>
              </a:rPr>
              <a:t>glacier grows.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Snow added less than snow melted = </a:t>
            </a:r>
            <a:r>
              <a:rPr lang="en-US" sz="2800" b="1" u="sng" dirty="0">
                <a:solidFill>
                  <a:srgbClr val="0070C0"/>
                </a:solidFill>
              </a:rPr>
              <a:t>glacier recedes.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GLACIERS</a:t>
            </a:r>
          </a:p>
        </p:txBody>
      </p:sp>
    </p:spTree>
    <p:extLst>
      <p:ext uri="{BB962C8B-B14F-4D97-AF65-F5344CB8AC3E}">
        <p14:creationId xmlns:p14="http://schemas.microsoft.com/office/powerpoint/2010/main" val="32830055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2800" b="1" u="sng" dirty="0">
                <a:solidFill>
                  <a:srgbClr val="0070C0"/>
                </a:solidFill>
              </a:rPr>
              <a:t>HIGH</a:t>
            </a:r>
            <a:r>
              <a:rPr lang="en-US" sz="2800" b="1" dirty="0"/>
              <a:t> </a:t>
            </a:r>
            <a:r>
              <a:rPr lang="en-US" sz="2800" dirty="0"/>
              <a:t>transport energy.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Glaciers pick up and </a:t>
            </a:r>
            <a:r>
              <a:rPr lang="en-US" sz="2800" b="1" dirty="0">
                <a:solidFill>
                  <a:srgbClr val="0070C0"/>
                </a:solidFill>
              </a:rPr>
              <a:t>carry sediment.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Rocks carried by glaciers cause abrasion. </a:t>
            </a:r>
          </a:p>
          <a:p>
            <a:pPr>
              <a:spcBef>
                <a:spcPts val="0"/>
              </a:spcBef>
            </a:pPr>
            <a:r>
              <a:rPr lang="en-US" sz="2800" b="1" u="sng" dirty="0">
                <a:solidFill>
                  <a:srgbClr val="0070C0"/>
                </a:solidFill>
              </a:rPr>
              <a:t>Glacial Drift:  </a:t>
            </a:r>
            <a:r>
              <a:rPr lang="en-US" sz="2800" dirty="0"/>
              <a:t>Sediment carried and deposited by glaciers.  Can be </a:t>
            </a:r>
            <a:r>
              <a:rPr lang="en-US" sz="2800" b="1" dirty="0">
                <a:solidFill>
                  <a:srgbClr val="0070C0"/>
                </a:solidFill>
              </a:rPr>
              <a:t>TILL</a:t>
            </a:r>
            <a:r>
              <a:rPr lang="en-US" sz="2800" dirty="0"/>
              <a:t> (carried by ice) or </a:t>
            </a:r>
            <a:r>
              <a:rPr lang="en-US" sz="2800" b="1" dirty="0">
                <a:solidFill>
                  <a:srgbClr val="0070C0"/>
                </a:solidFill>
              </a:rPr>
              <a:t>OUTWASH</a:t>
            </a:r>
            <a:r>
              <a:rPr lang="en-US" sz="2800" dirty="0"/>
              <a:t> (carried by water).</a:t>
            </a:r>
          </a:p>
          <a:p>
            <a:pPr>
              <a:spcBef>
                <a:spcPts val="0"/>
              </a:spcBef>
            </a:pPr>
            <a:endParaRPr lang="en-US" sz="28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GLACIERS</a:t>
            </a:r>
          </a:p>
        </p:txBody>
      </p:sp>
    </p:spTree>
    <p:extLst>
      <p:ext uri="{BB962C8B-B14F-4D97-AF65-F5344CB8AC3E}">
        <p14:creationId xmlns:p14="http://schemas.microsoft.com/office/powerpoint/2010/main" val="1881441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6172200" cy="4525963"/>
          </a:xfrm>
        </p:spPr>
        <p:txBody>
          <a:bodyPr>
            <a:normAutofit lnSpcReduction="10000"/>
          </a:bodyPr>
          <a:lstStyle/>
          <a:p>
            <a:pPr marL="109728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70C0"/>
                </a:solidFill>
              </a:rPr>
              <a:t>GLACIAN LANDFORMS CAUSED BY EROSION AND DEPOSITION: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b="1" u="sng" dirty="0">
                <a:solidFill>
                  <a:srgbClr val="0070C0"/>
                </a:solidFill>
              </a:rPr>
              <a:t>Drumlins</a:t>
            </a:r>
            <a:r>
              <a:rPr lang="en-US" sz="2400" dirty="0"/>
              <a:t>:  sediment mounds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sz="2400" b="1" u="sng" dirty="0">
                <a:solidFill>
                  <a:srgbClr val="0070C0"/>
                </a:solidFill>
              </a:rPr>
              <a:t>Moraines</a:t>
            </a:r>
            <a:r>
              <a:rPr lang="en-US" sz="2400" b="1" dirty="0"/>
              <a:t>:  </a:t>
            </a:r>
            <a:r>
              <a:rPr lang="en-US" sz="2400" dirty="0"/>
              <a:t>ridge of deposits – like wall - can be at leading edge of glacier.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sz="2400" b="1" u="sng" dirty="0">
                <a:solidFill>
                  <a:srgbClr val="0070C0"/>
                </a:solidFill>
              </a:rPr>
              <a:t>Kettles</a:t>
            </a:r>
            <a:r>
              <a:rPr lang="en-US" sz="2400" b="1" dirty="0"/>
              <a:t>:  </a:t>
            </a:r>
            <a:r>
              <a:rPr lang="en-US" sz="2400" dirty="0"/>
              <a:t>depressions – can form lakes.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sz="2400" b="1" u="sng" dirty="0">
                <a:solidFill>
                  <a:srgbClr val="0070C0"/>
                </a:solidFill>
              </a:rPr>
              <a:t>Eskers</a:t>
            </a:r>
            <a:r>
              <a:rPr lang="en-US" sz="2400" b="1" dirty="0"/>
              <a:t>:  </a:t>
            </a:r>
            <a:r>
              <a:rPr lang="en-US" sz="2400" dirty="0"/>
              <a:t>long, winding ridges of gravel and sand  - like raised roadways.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GLACIERS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3200400"/>
            <a:ext cx="34290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48729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905000"/>
            <a:ext cx="7805498" cy="282019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GLACIERS</a:t>
            </a:r>
          </a:p>
        </p:txBody>
      </p:sp>
    </p:spTree>
    <p:extLst>
      <p:ext uri="{BB962C8B-B14F-4D97-AF65-F5344CB8AC3E}">
        <p14:creationId xmlns:p14="http://schemas.microsoft.com/office/powerpoint/2010/main" val="39840085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https://quizlet.com/_2urgu6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QUIZLET</a:t>
            </a:r>
          </a:p>
        </p:txBody>
      </p:sp>
    </p:spTree>
    <p:extLst>
      <p:ext uri="{BB962C8B-B14F-4D97-AF65-F5344CB8AC3E}">
        <p14:creationId xmlns:p14="http://schemas.microsoft.com/office/powerpoint/2010/main" val="27194933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09800"/>
            <a:ext cx="3962400" cy="3810000"/>
          </a:xfrm>
        </p:spPr>
        <p:txBody>
          <a:bodyPr/>
          <a:lstStyle/>
          <a:p>
            <a:r>
              <a:rPr lang="en-US" dirty="0"/>
              <a:t>KNOW the study guide.</a:t>
            </a:r>
          </a:p>
          <a:p>
            <a:r>
              <a:rPr lang="en-US" dirty="0"/>
              <a:t>Do the Quizlet.</a:t>
            </a:r>
          </a:p>
          <a:p>
            <a:r>
              <a:rPr lang="en-US" dirty="0"/>
              <a:t>Go through the Review </a:t>
            </a:r>
            <a:r>
              <a:rPr lang="en-US" dirty="0" err="1"/>
              <a:t>powerpoint</a:t>
            </a:r>
            <a:r>
              <a:rPr lang="en-US" dirty="0"/>
              <a:t>.</a:t>
            </a:r>
          </a:p>
          <a:p>
            <a:r>
              <a:rPr lang="en-US" dirty="0"/>
              <a:t>BE SURE TO STUDY!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HOW TO STUDY?</a:t>
            </a:r>
          </a:p>
        </p:txBody>
      </p:sp>
      <p:pic>
        <p:nvPicPr>
          <p:cNvPr id="29698" name="Picture 2" descr="https://campusconnect.uwp.edu/images/W460xL600/0/noshadow/Event/ce887b284df7457e83159e1e139e6fd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600200"/>
            <a:ext cx="3764096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 in the Unit 5 Test Study Guide if it is completed.</a:t>
            </a:r>
          </a:p>
          <a:p>
            <a:r>
              <a:rPr lang="en-US" dirty="0"/>
              <a:t>Prepare for your test.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will work on missing work AFTER the test.  </a:t>
            </a:r>
          </a:p>
          <a:p>
            <a:r>
              <a:rPr lang="en-US" b="1" dirty="0">
                <a:solidFill>
                  <a:srgbClr val="FF0000"/>
                </a:solidFill>
              </a:rPr>
              <a:t>NO cell phones out during ANY PART of the test.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DO NOW</a:t>
            </a:r>
          </a:p>
        </p:txBody>
      </p:sp>
    </p:spTree>
    <p:extLst>
      <p:ext uri="{BB962C8B-B14F-4D97-AF65-F5344CB8AC3E}">
        <p14:creationId xmlns:p14="http://schemas.microsoft.com/office/powerpoint/2010/main" val="18345705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4862" y="1066800"/>
            <a:ext cx="7534275" cy="120967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199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FIND THE FOLLOWING: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7" y="2286000"/>
            <a:ext cx="7562850" cy="1266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698" y="3581400"/>
            <a:ext cx="7597864" cy="1752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698" y="5572125"/>
            <a:ext cx="746760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511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36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D29F0F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745</TotalTime>
  <Words>1454</Words>
  <Application>Microsoft Office PowerPoint</Application>
  <PresentationFormat>On-screen Show (4:3)</PresentationFormat>
  <Paragraphs>212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Concourse</vt:lpstr>
      <vt:lpstr>DO NOW</vt:lpstr>
      <vt:lpstr>REVIEW #35</vt:lpstr>
      <vt:lpstr>REVIEW #35</vt:lpstr>
      <vt:lpstr>REVIEW #35</vt:lpstr>
      <vt:lpstr>REVIEW #35</vt:lpstr>
      <vt:lpstr>Unit 5 Review</vt:lpstr>
      <vt:lpstr>STANDARDS</vt:lpstr>
      <vt:lpstr>EROSION</vt:lpstr>
      <vt:lpstr>WIND EROSION</vt:lpstr>
      <vt:lpstr>WIND EROSION LANDFORMS</vt:lpstr>
      <vt:lpstr>WIND EROSION LANDFORMS</vt:lpstr>
      <vt:lpstr>WIND EROSION LANDFORMS</vt:lpstr>
      <vt:lpstr>WIND EROSION LANDFORMS</vt:lpstr>
      <vt:lpstr>RIVERS AND EROSION</vt:lpstr>
      <vt:lpstr>RIVERS AND EROSION</vt:lpstr>
      <vt:lpstr>RIVERS AND EROSION</vt:lpstr>
      <vt:lpstr>RIVERS AND EROSION</vt:lpstr>
      <vt:lpstr>RIVERS AND EROSION</vt:lpstr>
      <vt:lpstr>RIVERS AND EROSION</vt:lpstr>
      <vt:lpstr>RIVERS AND EROSION</vt:lpstr>
      <vt:lpstr>RIVERS AND EROSION</vt:lpstr>
      <vt:lpstr>RIVERS AND EROSION</vt:lpstr>
      <vt:lpstr>RIVERS AND EROSION</vt:lpstr>
      <vt:lpstr>RIVERS AND EROSION</vt:lpstr>
      <vt:lpstr>RIVERS AND EROSION</vt:lpstr>
      <vt:lpstr>MASS WASTING</vt:lpstr>
      <vt:lpstr>MASS WASTING</vt:lpstr>
      <vt:lpstr>MASS WASTING</vt:lpstr>
      <vt:lpstr>MASS WASTING</vt:lpstr>
      <vt:lpstr>MASS WASTING</vt:lpstr>
      <vt:lpstr>MASS WASTING</vt:lpstr>
      <vt:lpstr>MASS WASTING</vt:lpstr>
      <vt:lpstr>SEDIMENTATION</vt:lpstr>
      <vt:lpstr>SEDIMENTATION</vt:lpstr>
      <vt:lpstr>SEDIMENTATION</vt:lpstr>
      <vt:lpstr>SEDIMENTATION</vt:lpstr>
      <vt:lpstr>SEDIMENTATION</vt:lpstr>
      <vt:lpstr>SEDIMENTATION</vt:lpstr>
      <vt:lpstr>SEDIMENTATION</vt:lpstr>
      <vt:lpstr>SEDIMENTATION</vt:lpstr>
      <vt:lpstr>SEDIMENTATION</vt:lpstr>
      <vt:lpstr>SEDIMENTATION</vt:lpstr>
      <vt:lpstr>GLACIERS</vt:lpstr>
      <vt:lpstr>GLACIERS</vt:lpstr>
      <vt:lpstr>GLACIERS</vt:lpstr>
      <vt:lpstr>GLACIERS</vt:lpstr>
      <vt:lpstr>GLACIERS</vt:lpstr>
      <vt:lpstr>QUIZLET</vt:lpstr>
      <vt:lpstr>HOW TO STUDY?</vt:lpstr>
      <vt:lpstr>DO NOW</vt:lpstr>
      <vt:lpstr>FIND THE FOLLOWING:</vt:lpstr>
    </vt:vector>
  </TitlesOfParts>
  <Company>Forsyth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 Review</dc:title>
  <dc:creator>dgovernor</dc:creator>
  <cp:lastModifiedBy>Nancy Brim</cp:lastModifiedBy>
  <cp:revision>52</cp:revision>
  <dcterms:created xsi:type="dcterms:W3CDTF">2014-09-05T12:12:58Z</dcterms:created>
  <dcterms:modified xsi:type="dcterms:W3CDTF">2016-12-08T11:50:15Z</dcterms:modified>
</cp:coreProperties>
</file>