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56" r:id="rId3"/>
    <p:sldId id="277" r:id="rId4"/>
    <p:sldId id="278" r:id="rId5"/>
    <p:sldId id="279" r:id="rId6"/>
    <p:sldId id="280" r:id="rId7"/>
    <p:sldId id="283" r:id="rId8"/>
    <p:sldId id="281" r:id="rId9"/>
    <p:sldId id="282" r:id="rId10"/>
    <p:sldId id="295" r:id="rId11"/>
    <p:sldId id="284" r:id="rId12"/>
    <p:sldId id="285" r:id="rId13"/>
    <p:sldId id="292" r:id="rId14"/>
    <p:sldId id="293" r:id="rId15"/>
    <p:sldId id="286" r:id="rId16"/>
    <p:sldId id="294" r:id="rId17"/>
    <p:sldId id="307" r:id="rId18"/>
    <p:sldId id="287" r:id="rId19"/>
    <p:sldId id="288" r:id="rId20"/>
    <p:sldId id="289" r:id="rId21"/>
    <p:sldId id="290" r:id="rId22"/>
    <p:sldId id="291" r:id="rId23"/>
    <p:sldId id="296" r:id="rId24"/>
    <p:sldId id="297" r:id="rId25"/>
    <p:sldId id="298" r:id="rId26"/>
    <p:sldId id="299" r:id="rId27"/>
    <p:sldId id="300" r:id="rId28"/>
    <p:sldId id="308" r:id="rId29"/>
    <p:sldId id="309" r:id="rId30"/>
    <p:sldId id="310" r:id="rId31"/>
    <p:sldId id="301" r:id="rId32"/>
    <p:sldId id="302" r:id="rId33"/>
    <p:sldId id="303" r:id="rId34"/>
    <p:sldId id="304" r:id="rId35"/>
    <p:sldId id="305" r:id="rId36"/>
    <p:sldId id="312" r:id="rId37"/>
    <p:sldId id="313" r:id="rId38"/>
    <p:sldId id="314" r:id="rId39"/>
    <p:sldId id="317" r:id="rId40"/>
    <p:sldId id="318" r:id="rId41"/>
    <p:sldId id="315" r:id="rId42"/>
    <p:sldId id="306" r:id="rId43"/>
    <p:sldId id="311" r:id="rId44"/>
    <p:sldId id="261" r:id="rId45"/>
    <p:sldId id="262" r:id="rId46"/>
    <p:sldId id="263" r:id="rId47"/>
    <p:sldId id="274" r:id="rId48"/>
    <p:sldId id="273" r:id="rId49"/>
    <p:sldId id="275" r:id="rId50"/>
    <p:sldId id="260" r:id="rId51"/>
    <p:sldId id="319" r:id="rId52"/>
    <p:sldId id="320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11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9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review.</a:t>
            </a:r>
          </a:p>
          <a:p>
            <a:r>
              <a:rPr lang="en-US" sz="2800" dirty="0"/>
              <a:t>Turn in vocabulary.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Article </a:t>
            </a:r>
            <a:r>
              <a:rPr lang="en-US" sz="2800"/>
              <a:t>Summaries are due on Friday.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DO NOW</a:t>
            </a:r>
          </a:p>
        </p:txBody>
      </p:sp>
    </p:spTree>
    <p:extLst>
      <p:ext uri="{BB962C8B-B14F-4D97-AF65-F5344CB8AC3E}">
        <p14:creationId xmlns:p14="http://schemas.microsoft.com/office/powerpoint/2010/main" val="119939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6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81400"/>
            <a:ext cx="7162800" cy="1229911"/>
          </a:xfrm>
        </p:spPr>
        <p:txBody>
          <a:bodyPr/>
          <a:lstStyle/>
          <a:p>
            <a:r>
              <a:rPr lang="en-US" dirty="0"/>
              <a:t>What to expect, what to know…</a:t>
            </a:r>
          </a:p>
        </p:txBody>
      </p:sp>
      <p:pic>
        <p:nvPicPr>
          <p:cNvPr id="14338" name="Picture 2" descr="http://lake.k12.fl.us/cms/lib05/FL01000799/centricity/domain/2075/test_anxiet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2857500" cy="3314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295400"/>
            <a:ext cx="6581775" cy="269477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92368" y="4038600"/>
            <a:ext cx="8346831" cy="2819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Font typeface="Wingdings 3"/>
              <a:buNone/>
            </a:pPr>
            <a:r>
              <a:rPr lang="en-US" sz="2400" b="1" dirty="0">
                <a:solidFill>
                  <a:schemeClr val="tx2"/>
                </a:solidFill>
              </a:rPr>
              <a:t>Fossils:</a:t>
            </a:r>
          </a:p>
          <a:p>
            <a:r>
              <a:rPr lang="en-US" sz="2400" dirty="0">
                <a:solidFill>
                  <a:schemeClr val="tx2"/>
                </a:solidFill>
              </a:rPr>
              <a:t>Help determine the </a:t>
            </a:r>
            <a:r>
              <a:rPr lang="en-US" sz="2400" b="1" dirty="0">
                <a:solidFill>
                  <a:schemeClr val="tx2"/>
                </a:solidFill>
              </a:rPr>
              <a:t>absolute</a:t>
            </a:r>
            <a:r>
              <a:rPr lang="en-US" sz="2400" dirty="0">
                <a:solidFill>
                  <a:schemeClr val="tx2"/>
                </a:solidFill>
              </a:rPr>
              <a:t> and </a:t>
            </a:r>
            <a:r>
              <a:rPr lang="en-US" sz="2400" b="1" dirty="0">
                <a:solidFill>
                  <a:schemeClr val="tx2"/>
                </a:solidFill>
              </a:rPr>
              <a:t>relative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b="1" dirty="0">
                <a:solidFill>
                  <a:schemeClr val="tx2"/>
                </a:solidFill>
              </a:rPr>
              <a:t>ages</a:t>
            </a:r>
            <a:r>
              <a:rPr lang="en-US" sz="2400" dirty="0">
                <a:solidFill>
                  <a:schemeClr val="tx2"/>
                </a:solidFill>
              </a:rPr>
              <a:t> of rocks.</a:t>
            </a:r>
          </a:p>
          <a:p>
            <a:r>
              <a:rPr lang="en-US" sz="2400" dirty="0">
                <a:solidFill>
                  <a:schemeClr val="tx2"/>
                </a:solidFill>
              </a:rPr>
              <a:t>Provide </a:t>
            </a:r>
            <a:r>
              <a:rPr lang="en-US" sz="2400" b="1" dirty="0">
                <a:solidFill>
                  <a:schemeClr val="tx2"/>
                </a:solidFill>
              </a:rPr>
              <a:t>clues</a:t>
            </a:r>
            <a:r>
              <a:rPr lang="en-US" sz="2400" dirty="0">
                <a:solidFill>
                  <a:schemeClr val="tx2"/>
                </a:solidFill>
              </a:rPr>
              <a:t> to past geologic events, climates, and evolution of living things. </a:t>
            </a:r>
          </a:p>
          <a:p>
            <a:r>
              <a:rPr lang="en-US" sz="2400" dirty="0">
                <a:solidFill>
                  <a:schemeClr val="tx2"/>
                </a:solidFill>
                <a:ea typeface="Lucida Grande"/>
                <a:cs typeface="Lucida Grande"/>
              </a:rPr>
              <a:t>Are an </a:t>
            </a:r>
            <a:r>
              <a:rPr lang="en-US" sz="2400" b="1" dirty="0">
                <a:solidFill>
                  <a:schemeClr val="tx2"/>
                </a:solidFill>
                <a:ea typeface="Lucida Grande"/>
                <a:cs typeface="Lucida Grande"/>
              </a:rPr>
              <a:t>indicator</a:t>
            </a:r>
            <a:r>
              <a:rPr lang="en-US" sz="2400" dirty="0">
                <a:solidFill>
                  <a:schemeClr val="tx2"/>
                </a:solidFill>
                <a:ea typeface="Lucida Grande"/>
                <a:cs typeface="Lucida Grande"/>
              </a:rPr>
              <a:t> of an area's ancient environmental conditions and climates.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72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986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Fossils are found in </a:t>
            </a:r>
            <a:r>
              <a:rPr lang="en-US" sz="2800" b="1" dirty="0">
                <a:solidFill>
                  <a:srgbClr val="0070C0"/>
                </a:solidFill>
              </a:rPr>
              <a:t>SEDIMENTARY ROCKS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</a:p>
          <a:p>
            <a:pPr lvl="1"/>
            <a:r>
              <a:rPr lang="en-US" sz="2400" dirty="0">
                <a:solidFill>
                  <a:schemeClr val="tx2"/>
                </a:solidFill>
              </a:rPr>
              <a:t>Igneous rocks are too hot.</a:t>
            </a:r>
          </a:p>
          <a:p>
            <a:pPr lvl="1"/>
            <a:r>
              <a:rPr lang="en-US" sz="2400" dirty="0">
                <a:solidFill>
                  <a:schemeClr val="tx2"/>
                </a:solidFill>
              </a:rPr>
              <a:t>Metamorphic rocks require too much heat and pressure to have fossils.</a:t>
            </a:r>
            <a:endParaRPr lang="en-US" sz="2800" dirty="0">
              <a:solidFill>
                <a:srgbClr val="000000"/>
              </a:solidFill>
            </a:endParaRPr>
          </a:p>
          <a:p>
            <a:r>
              <a:rPr lang="en-US" sz="2800" dirty="0">
                <a:solidFill>
                  <a:srgbClr val="000000"/>
                </a:solidFill>
              </a:rPr>
              <a:t>Fossils can tell us about the age of the ricks they are found in</a:t>
            </a:r>
          </a:p>
          <a:p>
            <a:pPr lvl="1"/>
            <a:r>
              <a:rPr lang="en-US" sz="2400" b="1" dirty="0">
                <a:solidFill>
                  <a:srgbClr val="0070C0"/>
                </a:solidFill>
              </a:rPr>
              <a:t>Absolute age </a:t>
            </a:r>
            <a:r>
              <a:rPr lang="en-US" sz="2400" dirty="0">
                <a:solidFill>
                  <a:schemeClr val="tx2"/>
                </a:solidFill>
              </a:rPr>
              <a:t>is radiometric dating with radioactive isotopes – tells how many millions of years old something is.</a:t>
            </a:r>
          </a:p>
          <a:p>
            <a:pPr lvl="1"/>
            <a:r>
              <a:rPr lang="en-US" sz="2400" b="1" dirty="0">
                <a:solidFill>
                  <a:srgbClr val="0070C0"/>
                </a:solidFill>
              </a:rPr>
              <a:t>Relative dating </a:t>
            </a:r>
            <a:r>
              <a:rPr lang="en-US" sz="2400" dirty="0">
                <a:solidFill>
                  <a:schemeClr val="tx2"/>
                </a:solidFill>
              </a:rPr>
              <a:t>tells the age by Location of fossils in layers of rock; the oldest layers are below newer layers.  It tells which are older or younger without specific dates.</a:t>
            </a:r>
          </a:p>
          <a:p>
            <a:pPr lvl="1"/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54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1" y="2590800"/>
            <a:ext cx="9067800" cy="47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>
                <a:solidFill>
                  <a:schemeClr val="tx2"/>
                </a:solidFill>
              </a:rPr>
              <a:t>Types of Fossils:</a:t>
            </a:r>
          </a:p>
          <a:p>
            <a:pPr marL="624078" indent="-514350"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Mineralized remains</a:t>
            </a:r>
          </a:p>
          <a:p>
            <a:pPr marL="624078" indent="-514350"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Mummification</a:t>
            </a:r>
          </a:p>
          <a:p>
            <a:pPr marL="624078" indent="-514350"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Amber </a:t>
            </a:r>
          </a:p>
          <a:p>
            <a:pPr marL="624078" indent="-514350"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Casts and Molds</a:t>
            </a:r>
          </a:p>
          <a:p>
            <a:pPr marL="624078" indent="-514350"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Imprints</a:t>
            </a:r>
          </a:p>
          <a:p>
            <a:pPr marL="624078" indent="-514350"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Coprolites</a:t>
            </a:r>
          </a:p>
          <a:p>
            <a:pPr marL="624078" indent="-514350">
              <a:buAutoNum type="arabicPeriod"/>
            </a:pPr>
            <a:r>
              <a:rPr lang="en-US" dirty="0" err="1">
                <a:solidFill>
                  <a:schemeClr val="tx2"/>
                </a:solidFill>
              </a:rPr>
              <a:t>Gastroliths</a:t>
            </a:r>
            <a:endParaRPr lang="en-US" dirty="0">
              <a:solidFill>
                <a:schemeClr val="tx2"/>
              </a:solidFill>
            </a:endParaRPr>
          </a:p>
          <a:p>
            <a:pPr marL="624078" indent="-514350"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Trace Fossils</a:t>
            </a:r>
          </a:p>
          <a:p>
            <a:pPr marL="624078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705" y="105956"/>
            <a:ext cx="2667000" cy="189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705" y="2174210"/>
            <a:ext cx="3175000" cy="2336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4492990"/>
            <a:ext cx="37973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52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219200"/>
            <a:ext cx="6907652" cy="53074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60304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71825" y="1417638"/>
            <a:ext cx="4572000" cy="4525963"/>
          </a:xfrm>
        </p:spPr>
        <p:txBody>
          <a:bodyPr/>
          <a:lstStyle/>
          <a:p>
            <a:pPr marL="109728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LAW OF SUPERPOSITION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142067" y="2057400"/>
            <a:ext cx="49530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en-US" sz="2400" dirty="0">
                <a:solidFill>
                  <a:schemeClr val="tx2"/>
                </a:solidFill>
              </a:rPr>
              <a:t>In an undisturbed rock column, the </a:t>
            </a:r>
            <a:r>
              <a:rPr lang="en-US" sz="2400" b="1" dirty="0">
                <a:solidFill>
                  <a:schemeClr val="tx2"/>
                </a:solidFill>
              </a:rPr>
              <a:t>oldest</a:t>
            </a:r>
            <a:r>
              <a:rPr lang="en-US" sz="2400" dirty="0">
                <a:solidFill>
                  <a:schemeClr val="tx2"/>
                </a:solidFill>
              </a:rPr>
              <a:t> rocks will be on the </a:t>
            </a:r>
            <a:r>
              <a:rPr lang="en-US" sz="2400" b="1" dirty="0">
                <a:solidFill>
                  <a:schemeClr val="tx2"/>
                </a:solidFill>
              </a:rPr>
              <a:t>bottom</a:t>
            </a:r>
            <a:r>
              <a:rPr lang="en-US" sz="2400" dirty="0">
                <a:solidFill>
                  <a:schemeClr val="tx2"/>
                </a:solidFill>
              </a:rPr>
              <a:t> and the </a:t>
            </a:r>
            <a:r>
              <a:rPr lang="en-US" sz="2400" b="1" dirty="0">
                <a:solidFill>
                  <a:schemeClr val="tx2"/>
                </a:solidFill>
              </a:rPr>
              <a:t>youngest</a:t>
            </a:r>
            <a:r>
              <a:rPr lang="en-US" sz="2400" dirty="0">
                <a:solidFill>
                  <a:schemeClr val="tx2"/>
                </a:solidFill>
              </a:rPr>
              <a:t> ones on </a:t>
            </a:r>
            <a:r>
              <a:rPr lang="en-US" sz="2400" b="1" dirty="0">
                <a:solidFill>
                  <a:schemeClr val="tx2"/>
                </a:solidFill>
              </a:rPr>
              <a:t>top</a:t>
            </a:r>
            <a:r>
              <a:rPr lang="en-US" sz="2400" dirty="0">
                <a:solidFill>
                  <a:schemeClr val="tx2"/>
                </a:solidFill>
              </a:rPr>
              <a:t>.</a:t>
            </a:r>
          </a:p>
          <a:p>
            <a:r>
              <a:rPr lang="en-US" sz="2400" dirty="0">
                <a:solidFill>
                  <a:schemeClr val="tx2"/>
                </a:solidFill>
              </a:rPr>
              <a:t>Oldest fossils are on the bottom.</a:t>
            </a:r>
          </a:p>
          <a:p>
            <a:r>
              <a:rPr lang="en-US" sz="2400" dirty="0">
                <a:solidFill>
                  <a:schemeClr val="tx2"/>
                </a:solidFill>
              </a:rPr>
              <a:t>Newest fossils are on the top.</a:t>
            </a:r>
          </a:p>
          <a:p>
            <a:r>
              <a:rPr lang="en-US" sz="2400" dirty="0">
                <a:solidFill>
                  <a:schemeClr val="tx2"/>
                </a:solidFill>
              </a:rPr>
              <a:t>Relative age is a </a:t>
            </a:r>
            <a:r>
              <a:rPr lang="en-US" sz="2400" b="1" dirty="0">
                <a:solidFill>
                  <a:schemeClr val="tx2"/>
                </a:solidFill>
              </a:rPr>
              <a:t>comparison</a:t>
            </a:r>
            <a:r>
              <a:rPr lang="en-US" sz="2400" dirty="0">
                <a:solidFill>
                  <a:schemeClr val="tx2"/>
                </a:solidFill>
              </a:rPr>
              <a:t> (ex: one fossil is older than another).</a:t>
            </a:r>
          </a:p>
        </p:txBody>
      </p:sp>
      <p:pic>
        <p:nvPicPr>
          <p:cNvPr id="5" name="Picture 2" descr="http://www.boxofroxs.com/images/principle_su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954" y="2057400"/>
            <a:ext cx="3963629" cy="327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72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95400"/>
            <a:ext cx="7143750" cy="546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3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0374" y="1481138"/>
            <a:ext cx="6503251" cy="45259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65797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965" y="0"/>
            <a:ext cx="49297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098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24726"/>
            <a:ext cx="8686800" cy="4788091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en-US" sz="5400" b="1" dirty="0">
                <a:solidFill>
                  <a:srgbClr val="0070C0"/>
                </a:solidFill>
              </a:rPr>
              <a:t>PALEOZOIC ERA:  LIFE FLOURISHES</a:t>
            </a:r>
          </a:p>
          <a:p>
            <a:pPr>
              <a:lnSpc>
                <a:spcPct val="120000"/>
              </a:lnSpc>
            </a:pPr>
            <a:r>
              <a:rPr lang="en-US" sz="3400" b="1" dirty="0">
                <a:solidFill>
                  <a:srgbClr val="0070C0"/>
                </a:solidFill>
              </a:rPr>
              <a:t>AGE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3400" b="1" dirty="0">
                <a:solidFill>
                  <a:srgbClr val="0070C0"/>
                </a:solidFill>
              </a:rPr>
              <a:t>OF FISH</a:t>
            </a:r>
          </a:p>
          <a:p>
            <a:pPr>
              <a:lnSpc>
                <a:spcPct val="120000"/>
              </a:lnSpc>
            </a:pPr>
            <a:r>
              <a:rPr lang="en-US" sz="3400" b="1" dirty="0">
                <a:solidFill>
                  <a:schemeClr val="tx2"/>
                </a:solidFill>
              </a:rPr>
              <a:t>Cambrian</a:t>
            </a:r>
            <a:r>
              <a:rPr lang="en-US" sz="3400" dirty="0">
                <a:solidFill>
                  <a:schemeClr val="tx2"/>
                </a:solidFill>
              </a:rPr>
              <a:t> Period:  Cambrian Explosion -  most life in ocean.</a:t>
            </a:r>
          </a:p>
          <a:p>
            <a:pPr>
              <a:lnSpc>
                <a:spcPct val="120000"/>
              </a:lnSpc>
            </a:pPr>
            <a:r>
              <a:rPr lang="en-US" sz="3400" b="1" u="sng" dirty="0">
                <a:solidFill>
                  <a:schemeClr val="tx2"/>
                </a:solidFill>
              </a:rPr>
              <a:t>First Mass Extinction </a:t>
            </a:r>
            <a:r>
              <a:rPr lang="en-US" sz="3400" dirty="0">
                <a:solidFill>
                  <a:schemeClr val="tx2"/>
                </a:solidFill>
              </a:rPr>
              <a:t>in </a:t>
            </a:r>
            <a:r>
              <a:rPr lang="en-US" sz="3400" b="1" dirty="0">
                <a:solidFill>
                  <a:schemeClr val="tx2"/>
                </a:solidFill>
              </a:rPr>
              <a:t>Ordovician</a:t>
            </a:r>
            <a:r>
              <a:rPr lang="en-US" sz="3400" dirty="0">
                <a:solidFill>
                  <a:schemeClr val="tx2"/>
                </a:solidFill>
              </a:rPr>
              <a:t> Period.</a:t>
            </a:r>
          </a:p>
          <a:p>
            <a:pPr>
              <a:lnSpc>
                <a:spcPct val="120000"/>
              </a:lnSpc>
            </a:pPr>
            <a:r>
              <a:rPr lang="en-US" sz="3400" dirty="0">
                <a:solidFill>
                  <a:schemeClr val="tx2"/>
                </a:solidFill>
              </a:rPr>
              <a:t>First Forests</a:t>
            </a:r>
          </a:p>
          <a:p>
            <a:pPr>
              <a:lnSpc>
                <a:spcPct val="120000"/>
              </a:lnSpc>
            </a:pPr>
            <a:r>
              <a:rPr lang="en-US" sz="3400" b="1" u="sng" dirty="0">
                <a:solidFill>
                  <a:schemeClr val="tx2"/>
                </a:solidFill>
              </a:rPr>
              <a:t>Second Mass Extinction </a:t>
            </a:r>
            <a:r>
              <a:rPr lang="en-US" sz="3400" dirty="0">
                <a:solidFill>
                  <a:schemeClr val="tx2"/>
                </a:solidFill>
              </a:rPr>
              <a:t>in </a:t>
            </a:r>
            <a:r>
              <a:rPr lang="en-US" sz="3400" b="1" dirty="0">
                <a:solidFill>
                  <a:schemeClr val="tx2"/>
                </a:solidFill>
              </a:rPr>
              <a:t>Devonian</a:t>
            </a:r>
            <a:r>
              <a:rPr lang="en-US" sz="3400" dirty="0">
                <a:solidFill>
                  <a:schemeClr val="tx2"/>
                </a:solidFill>
              </a:rPr>
              <a:t> Period.</a:t>
            </a:r>
          </a:p>
          <a:p>
            <a:pPr>
              <a:lnSpc>
                <a:spcPct val="120000"/>
              </a:lnSpc>
            </a:pPr>
            <a:r>
              <a:rPr lang="en-US" sz="3400" u="sng" dirty="0">
                <a:solidFill>
                  <a:schemeClr val="tx2"/>
                </a:solidFill>
              </a:rPr>
              <a:t>Pangaea</a:t>
            </a:r>
            <a:r>
              <a:rPr lang="en-US" sz="3400" dirty="0">
                <a:solidFill>
                  <a:schemeClr val="tx2"/>
                </a:solidFill>
              </a:rPr>
              <a:t> and Appalachian Mountains formed during </a:t>
            </a:r>
            <a:r>
              <a:rPr lang="en-US" sz="3400" b="1" dirty="0">
                <a:solidFill>
                  <a:schemeClr val="tx2"/>
                </a:solidFill>
              </a:rPr>
              <a:t>Permian</a:t>
            </a:r>
            <a:r>
              <a:rPr lang="en-US" sz="3400" dirty="0">
                <a:solidFill>
                  <a:schemeClr val="tx2"/>
                </a:solidFill>
              </a:rPr>
              <a:t> Period (end of Paleozoic Era).</a:t>
            </a:r>
          </a:p>
          <a:p>
            <a:pPr>
              <a:lnSpc>
                <a:spcPct val="120000"/>
              </a:lnSpc>
            </a:pPr>
            <a:r>
              <a:rPr lang="en-US" sz="3400" b="1" u="sng" dirty="0">
                <a:solidFill>
                  <a:schemeClr val="tx2"/>
                </a:solidFill>
              </a:rPr>
              <a:t>Third Mass Extinction </a:t>
            </a:r>
            <a:r>
              <a:rPr lang="en-US" sz="3400" dirty="0">
                <a:solidFill>
                  <a:schemeClr val="tx2"/>
                </a:solidFill>
              </a:rPr>
              <a:t>at end of Permian Period – </a:t>
            </a:r>
            <a:r>
              <a:rPr lang="en-US" sz="3400" b="1" dirty="0">
                <a:solidFill>
                  <a:schemeClr val="tx2"/>
                </a:solidFill>
              </a:rPr>
              <a:t>GREAT DYING – </a:t>
            </a:r>
            <a:r>
              <a:rPr lang="en-US" sz="3400" dirty="0">
                <a:solidFill>
                  <a:schemeClr val="tx2"/>
                </a:solidFill>
              </a:rPr>
              <a:t>biggest mass </a:t>
            </a:r>
            <a:r>
              <a:rPr lang="en-US" sz="2800" dirty="0">
                <a:solidFill>
                  <a:schemeClr val="tx2"/>
                </a:solidFill>
              </a:rPr>
              <a:t>extinction event. </a:t>
            </a:r>
          </a:p>
          <a:p>
            <a:pPr>
              <a:lnSpc>
                <a:spcPct val="120000"/>
              </a:lnSpc>
            </a:pPr>
            <a:endParaRPr lang="en-US" sz="2800" dirty="0"/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09774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788091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n-US" sz="4200" b="1" dirty="0">
                <a:solidFill>
                  <a:srgbClr val="0070C0"/>
                </a:solidFill>
              </a:rPr>
              <a:t>MESOZOIC ERA </a:t>
            </a:r>
          </a:p>
          <a:p>
            <a:pPr marL="109728" indent="0">
              <a:buNone/>
            </a:pPr>
            <a:r>
              <a:rPr lang="en-US" sz="4200" b="1" dirty="0">
                <a:solidFill>
                  <a:srgbClr val="0070C0"/>
                </a:solidFill>
              </a:rPr>
              <a:t> </a:t>
            </a:r>
          </a:p>
          <a:p>
            <a:r>
              <a:rPr lang="en-US" sz="2600" b="1" dirty="0">
                <a:solidFill>
                  <a:srgbClr val="0070C0"/>
                </a:solidFill>
              </a:rPr>
              <a:t>AGE OF REPTILES</a:t>
            </a:r>
          </a:p>
          <a:p>
            <a:r>
              <a:rPr lang="en-US" sz="2600" b="1" dirty="0">
                <a:solidFill>
                  <a:schemeClr val="tx2"/>
                </a:solidFill>
              </a:rPr>
              <a:t>Pangaea</a:t>
            </a:r>
            <a:r>
              <a:rPr lang="en-US" sz="2600" dirty="0">
                <a:solidFill>
                  <a:schemeClr val="tx2"/>
                </a:solidFill>
              </a:rPr>
              <a:t> begins to break up.</a:t>
            </a:r>
          </a:p>
          <a:p>
            <a:r>
              <a:rPr lang="en-US" sz="2600" dirty="0">
                <a:solidFill>
                  <a:schemeClr val="tx2"/>
                </a:solidFill>
              </a:rPr>
              <a:t>Divided into three periods.</a:t>
            </a:r>
          </a:p>
          <a:p>
            <a:r>
              <a:rPr lang="en-US" sz="2600" dirty="0">
                <a:solidFill>
                  <a:schemeClr val="tx2"/>
                </a:solidFill>
              </a:rPr>
              <a:t>Early </a:t>
            </a:r>
            <a:r>
              <a:rPr lang="en-US" sz="2600" u="sng" dirty="0">
                <a:solidFill>
                  <a:schemeClr val="tx2"/>
                </a:solidFill>
              </a:rPr>
              <a:t>mammals</a:t>
            </a:r>
            <a:r>
              <a:rPr lang="en-US" sz="2600" dirty="0">
                <a:solidFill>
                  <a:schemeClr val="tx2"/>
                </a:solidFill>
              </a:rPr>
              <a:t> but NO humans!</a:t>
            </a:r>
          </a:p>
          <a:p>
            <a:r>
              <a:rPr lang="en-US" sz="2600" u="sng" dirty="0">
                <a:solidFill>
                  <a:schemeClr val="tx2"/>
                </a:solidFill>
              </a:rPr>
              <a:t>Dinosaurs</a:t>
            </a:r>
            <a:r>
              <a:rPr lang="en-US" sz="2600" dirty="0">
                <a:solidFill>
                  <a:schemeClr val="tx2"/>
                </a:solidFill>
              </a:rPr>
              <a:t> dominant life form during </a:t>
            </a:r>
            <a:r>
              <a:rPr lang="en-US" sz="2600" b="1" dirty="0">
                <a:solidFill>
                  <a:schemeClr val="tx2"/>
                </a:solidFill>
              </a:rPr>
              <a:t>Jurassic</a:t>
            </a:r>
            <a:r>
              <a:rPr lang="en-US" sz="2600" dirty="0">
                <a:solidFill>
                  <a:schemeClr val="tx2"/>
                </a:solidFill>
              </a:rPr>
              <a:t>.</a:t>
            </a:r>
          </a:p>
          <a:p>
            <a:r>
              <a:rPr lang="en-US" sz="2600" dirty="0">
                <a:solidFill>
                  <a:schemeClr val="tx2"/>
                </a:solidFill>
              </a:rPr>
              <a:t>Different dinosaurs during different periods.</a:t>
            </a:r>
          </a:p>
          <a:p>
            <a:r>
              <a:rPr lang="en-US" sz="2600" dirty="0">
                <a:solidFill>
                  <a:schemeClr val="tx2"/>
                </a:solidFill>
              </a:rPr>
              <a:t>First </a:t>
            </a:r>
            <a:r>
              <a:rPr lang="en-US" sz="2600" u="sng" dirty="0">
                <a:solidFill>
                  <a:schemeClr val="tx2"/>
                </a:solidFill>
              </a:rPr>
              <a:t>flowers</a:t>
            </a:r>
            <a:r>
              <a:rPr lang="en-US" sz="2600" dirty="0">
                <a:solidFill>
                  <a:schemeClr val="tx2"/>
                </a:solidFill>
              </a:rPr>
              <a:t> in Cretaceous.</a:t>
            </a:r>
          </a:p>
          <a:p>
            <a:r>
              <a:rPr lang="en-US" sz="2600" dirty="0">
                <a:solidFill>
                  <a:schemeClr val="tx2"/>
                </a:solidFill>
              </a:rPr>
              <a:t>Mass Extinction Events at end of </a:t>
            </a:r>
            <a:r>
              <a:rPr lang="en-US" sz="2600" b="1" dirty="0">
                <a:solidFill>
                  <a:schemeClr val="tx2"/>
                </a:solidFill>
              </a:rPr>
              <a:t>Triassic</a:t>
            </a:r>
            <a:r>
              <a:rPr lang="en-US" sz="2600" dirty="0">
                <a:solidFill>
                  <a:schemeClr val="tx2"/>
                </a:solidFill>
              </a:rPr>
              <a:t> and </a:t>
            </a:r>
            <a:r>
              <a:rPr lang="en-US" sz="2600" b="1" dirty="0">
                <a:solidFill>
                  <a:schemeClr val="tx2"/>
                </a:solidFill>
              </a:rPr>
              <a:t>Cretaceous</a:t>
            </a:r>
            <a:r>
              <a:rPr lang="en-US" sz="2600" dirty="0">
                <a:solidFill>
                  <a:schemeClr val="tx2"/>
                </a:solidFill>
              </a:rPr>
              <a:t>.  Dinosaurs </a:t>
            </a:r>
            <a:r>
              <a:rPr lang="en-US" sz="2600" u="sng" dirty="0">
                <a:solidFill>
                  <a:schemeClr val="tx2"/>
                </a:solidFill>
              </a:rPr>
              <a:t>die out </a:t>
            </a:r>
            <a:r>
              <a:rPr lang="en-US" sz="2600" dirty="0">
                <a:solidFill>
                  <a:schemeClr val="tx2"/>
                </a:solidFill>
              </a:rPr>
              <a:t>at the end of the Cretaceous Period.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06295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4000" b="1" dirty="0">
                <a:solidFill>
                  <a:srgbClr val="0070C0"/>
                </a:solidFill>
              </a:rPr>
              <a:t>CENOZOIC ERA: </a:t>
            </a:r>
          </a:p>
          <a:p>
            <a:pPr marL="109728" indent="0">
              <a:buNone/>
            </a:pPr>
            <a:r>
              <a:rPr lang="en-US" sz="4000" b="1" dirty="0">
                <a:solidFill>
                  <a:srgbClr val="0070C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AGE OF MAMMALS</a:t>
            </a:r>
          </a:p>
          <a:p>
            <a:r>
              <a:rPr lang="en-US" dirty="0">
                <a:solidFill>
                  <a:schemeClr val="tx2"/>
                </a:solidFill>
              </a:rPr>
              <a:t>Most known about this Era.</a:t>
            </a:r>
          </a:p>
          <a:p>
            <a:r>
              <a:rPr lang="en-US" dirty="0">
                <a:solidFill>
                  <a:schemeClr val="tx2"/>
                </a:solidFill>
              </a:rPr>
              <a:t>First </a:t>
            </a:r>
            <a:r>
              <a:rPr lang="en-US" u="sng" dirty="0">
                <a:solidFill>
                  <a:schemeClr val="tx2"/>
                </a:solidFill>
              </a:rPr>
              <a:t>primates</a:t>
            </a:r>
            <a:r>
              <a:rPr lang="en-US" dirty="0">
                <a:solidFill>
                  <a:schemeClr val="tx2"/>
                </a:solidFill>
              </a:rPr>
              <a:t>.</a:t>
            </a:r>
          </a:p>
          <a:p>
            <a:r>
              <a:rPr lang="en-US" dirty="0">
                <a:solidFill>
                  <a:schemeClr val="tx2"/>
                </a:solidFill>
              </a:rPr>
              <a:t>Himalayan Mountains 15MYA.</a:t>
            </a:r>
          </a:p>
          <a:p>
            <a:r>
              <a:rPr lang="en-US" dirty="0">
                <a:solidFill>
                  <a:schemeClr val="tx2"/>
                </a:solidFill>
              </a:rPr>
              <a:t>First Humans – </a:t>
            </a:r>
            <a:r>
              <a:rPr lang="en-US" b="1" dirty="0">
                <a:solidFill>
                  <a:schemeClr val="tx2"/>
                </a:solidFill>
              </a:rPr>
              <a:t>Pleistocene</a:t>
            </a:r>
            <a:r>
              <a:rPr lang="en-US" dirty="0">
                <a:solidFill>
                  <a:schemeClr val="tx2"/>
                </a:solidFill>
              </a:rPr>
              <a:t> Epoch.</a:t>
            </a:r>
          </a:p>
          <a:p>
            <a:r>
              <a:rPr lang="en-US" dirty="0">
                <a:solidFill>
                  <a:schemeClr val="tx2"/>
                </a:solidFill>
              </a:rPr>
              <a:t>Human History – </a:t>
            </a:r>
            <a:r>
              <a:rPr lang="en-US" b="1" dirty="0">
                <a:solidFill>
                  <a:schemeClr val="tx2"/>
                </a:solidFill>
              </a:rPr>
              <a:t>Holocene</a:t>
            </a:r>
            <a:r>
              <a:rPr lang="en-US" dirty="0">
                <a:solidFill>
                  <a:schemeClr val="tx2"/>
                </a:solidFill>
              </a:rPr>
              <a:t> Epoch.</a:t>
            </a:r>
          </a:p>
          <a:p>
            <a:r>
              <a:rPr lang="en-US" dirty="0">
                <a:solidFill>
                  <a:schemeClr val="tx2"/>
                </a:solidFill>
              </a:rPr>
              <a:t>More divisions because more is known.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12070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50" y="2209800"/>
            <a:ext cx="4286250" cy="2133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495" y="1772"/>
            <a:ext cx="49297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64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495" y="1772"/>
            <a:ext cx="49297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1690504"/>
            <a:ext cx="3733800" cy="189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3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86005"/>
            <a:ext cx="5562600" cy="1552353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352800"/>
            <a:ext cx="5811061" cy="3247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678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INDEX FOSSIL</a:t>
            </a:r>
          </a:p>
          <a:p>
            <a:r>
              <a:rPr lang="en-US" sz="2800" dirty="0">
                <a:solidFill>
                  <a:schemeClr val="tx2"/>
                </a:solidFill>
              </a:rPr>
              <a:t>A fossil that scientists use to date rocks; they are found widely scattered in rocks over a large region existed for a geologically short time.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38200" y="3946223"/>
            <a:ext cx="7772400" cy="204689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2"/>
                </a:solidFill>
              </a:rPr>
              <a:t>Every fossil tells us something about the </a:t>
            </a:r>
            <a:r>
              <a:rPr lang="en-US" sz="2800" b="1" dirty="0">
                <a:solidFill>
                  <a:schemeClr val="tx2"/>
                </a:solidFill>
              </a:rPr>
              <a:t>age of the rock</a:t>
            </a:r>
            <a:r>
              <a:rPr lang="en-US" sz="2800" dirty="0">
                <a:solidFill>
                  <a:schemeClr val="tx2"/>
                </a:solidFill>
              </a:rPr>
              <a:t> it's found in.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2"/>
                </a:solidFill>
              </a:rPr>
              <a:t>Some fossils that tell us more because they are found exclusively in rock layers of a </a:t>
            </a:r>
            <a:r>
              <a:rPr lang="en-US" sz="2800" b="1" dirty="0">
                <a:solidFill>
                  <a:schemeClr val="tx2"/>
                </a:solidFill>
              </a:rPr>
              <a:t>specific</a:t>
            </a:r>
            <a:r>
              <a:rPr lang="en-US" sz="2800" dirty="0">
                <a:solidFill>
                  <a:schemeClr val="tx2"/>
                </a:solidFill>
              </a:rPr>
              <a:t> geologic age.</a:t>
            </a:r>
          </a:p>
        </p:txBody>
      </p:sp>
    </p:spTree>
    <p:extLst>
      <p:ext uri="{BB962C8B-B14F-4D97-AF65-F5344CB8AC3E}">
        <p14:creationId xmlns:p14="http://schemas.microsoft.com/office/powerpoint/2010/main" val="411395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880872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3200" b="1" dirty="0">
                <a:solidFill>
                  <a:schemeClr val="tx2"/>
                </a:solidFill>
              </a:rPr>
              <a:t>CHARACTERISTICS OF AN INDEX FOSSIL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2209800"/>
            <a:ext cx="7620000" cy="28194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70C0"/>
                </a:solidFill>
              </a:rPr>
              <a:t>Abundant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- distributed over a wide area. 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70C0"/>
                </a:solidFill>
              </a:rPr>
              <a:t>Common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- large numbers within a rock layer.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70C0"/>
                </a:solidFill>
              </a:rPr>
              <a:t>Distinctive</a:t>
            </a:r>
            <a:r>
              <a:rPr lang="en-US" sz="2800" b="1" dirty="0"/>
              <a:t> </a:t>
            </a:r>
            <a:r>
              <a:rPr lang="en-US" sz="2800" dirty="0"/>
              <a:t>-  easy to recognize.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70C0"/>
                </a:solidFill>
              </a:rPr>
              <a:t>Limited</a:t>
            </a:r>
            <a:r>
              <a:rPr lang="en-US" sz="2800" b="1" dirty="0"/>
              <a:t> </a:t>
            </a:r>
            <a:r>
              <a:rPr lang="en-US" sz="2800" dirty="0"/>
              <a:t>– from a short, specific geologic time span.</a:t>
            </a:r>
          </a:p>
        </p:txBody>
      </p:sp>
      <p:sp>
        <p:nvSpPr>
          <p:cNvPr id="5" name="Rectangle 4"/>
          <p:cNvSpPr/>
          <p:nvPr/>
        </p:nvSpPr>
        <p:spPr>
          <a:xfrm>
            <a:off x="1981200" y="4876800"/>
            <a:ext cx="59436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Index fossils are used to establish the </a:t>
            </a:r>
            <a:r>
              <a:rPr lang="en-US" sz="2400" b="1" dirty="0">
                <a:solidFill>
                  <a:srgbClr val="0070C0"/>
                </a:solidFill>
              </a:rPr>
              <a:t>relative</a:t>
            </a:r>
            <a:r>
              <a:rPr lang="en-US" sz="2400" dirty="0">
                <a:solidFill>
                  <a:schemeClr val="tx2"/>
                </a:solidFill>
              </a:rPr>
              <a:t> and </a:t>
            </a:r>
            <a:r>
              <a:rPr lang="en-US" sz="2400" b="1" dirty="0">
                <a:solidFill>
                  <a:srgbClr val="0070C0"/>
                </a:solidFill>
              </a:rPr>
              <a:t>absolute ages </a:t>
            </a:r>
            <a:r>
              <a:rPr lang="en-US" sz="2400" dirty="0">
                <a:solidFill>
                  <a:schemeClr val="tx2"/>
                </a:solidFill>
              </a:rPr>
              <a:t>of the rock layers in which the fossils are found.</a:t>
            </a:r>
          </a:p>
        </p:txBody>
      </p:sp>
    </p:spTree>
    <p:extLst>
      <p:ext uri="{BB962C8B-B14F-4D97-AF65-F5344CB8AC3E}">
        <p14:creationId xmlns:p14="http://schemas.microsoft.com/office/powerpoint/2010/main" val="155686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88" y="1600200"/>
            <a:ext cx="8669824" cy="183183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3" y="3733800"/>
            <a:ext cx="8787581" cy="1143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5166164"/>
            <a:ext cx="5959505" cy="115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0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411" y="2362200"/>
            <a:ext cx="8845177" cy="304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600200"/>
            <a:ext cx="8368453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6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714" y="1524000"/>
            <a:ext cx="7016571" cy="495182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7327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417638"/>
            <a:ext cx="6687693" cy="499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2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1600200"/>
            <a:ext cx="5606661" cy="19812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639546"/>
            <a:ext cx="3810000" cy="305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59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1986" y="1219200"/>
            <a:ext cx="7326586" cy="528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2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216" y="1143000"/>
            <a:ext cx="7237568" cy="507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7721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143000"/>
            <a:ext cx="8229600" cy="5211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0070C0"/>
                </a:solidFill>
              </a:rPr>
              <a:t>FIRST</a:t>
            </a:r>
            <a:r>
              <a:rPr lang="en-US" sz="3700" b="1" dirty="0">
                <a:solidFill>
                  <a:schemeClr val="tx2"/>
                </a:solidFill>
              </a:rPr>
              <a:t> MASS EXTINCTION EVENT</a:t>
            </a:r>
          </a:p>
          <a:p>
            <a:pPr marL="233363" indent="-233363">
              <a:spcBef>
                <a:spcPts val="0"/>
              </a:spcBef>
            </a:pPr>
            <a:r>
              <a:rPr lang="en-US" sz="2000" dirty="0">
                <a:solidFill>
                  <a:schemeClr val="tx2"/>
                </a:solidFill>
              </a:rPr>
              <a:t>End of Ordovician Period</a:t>
            </a:r>
          </a:p>
          <a:p>
            <a:pPr marL="233363" indent="-233363">
              <a:spcBef>
                <a:spcPts val="0"/>
              </a:spcBef>
            </a:pPr>
            <a:r>
              <a:rPr lang="en-US" sz="2000" dirty="0">
                <a:solidFill>
                  <a:schemeClr val="tx2"/>
                </a:solidFill>
              </a:rPr>
              <a:t>57-65% of all species exterminated.</a:t>
            </a:r>
          </a:p>
          <a:p>
            <a:pPr marL="341313" indent="-341313">
              <a:spcBef>
                <a:spcPts val="0"/>
              </a:spcBef>
            </a:pPr>
            <a:endParaRPr lang="en-US" sz="2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3700" b="1" dirty="0">
                <a:solidFill>
                  <a:srgbClr val="0070C0"/>
                </a:solidFill>
              </a:rPr>
              <a:t>SECOND</a:t>
            </a:r>
            <a:r>
              <a:rPr lang="en-US" sz="3700" b="1" dirty="0">
                <a:solidFill>
                  <a:schemeClr val="tx2"/>
                </a:solidFill>
              </a:rPr>
              <a:t> MASS EXTINCTION EVENT</a:t>
            </a:r>
          </a:p>
          <a:p>
            <a:pPr marL="255588" indent="-255588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2"/>
                </a:solidFill>
              </a:rPr>
              <a:t>Late Devonian period</a:t>
            </a:r>
          </a:p>
          <a:p>
            <a:pPr marL="255588" indent="-255588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2"/>
                </a:solidFill>
              </a:rPr>
              <a:t>57-72% of all species disappeared.</a:t>
            </a:r>
          </a:p>
          <a:p>
            <a:pPr marL="255588" indent="-255588">
              <a:lnSpc>
                <a:spcPct val="12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tx2"/>
                </a:solidFill>
              </a:rPr>
              <a:t>Shallow seas </a:t>
            </a:r>
            <a:r>
              <a:rPr lang="en-US" sz="2000" dirty="0">
                <a:solidFill>
                  <a:schemeClr val="tx2"/>
                </a:solidFill>
              </a:rPr>
              <a:t>and </a:t>
            </a:r>
            <a:r>
              <a:rPr lang="en-US" sz="2000" b="1" dirty="0">
                <a:solidFill>
                  <a:schemeClr val="tx2"/>
                </a:solidFill>
              </a:rPr>
              <a:t>coral reefs </a:t>
            </a:r>
            <a:r>
              <a:rPr lang="en-US" sz="2000" dirty="0">
                <a:solidFill>
                  <a:schemeClr val="tx2"/>
                </a:solidFill>
              </a:rPr>
              <a:t>most affected.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42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7074" y="1417638"/>
            <a:ext cx="8229600" cy="521176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0070C0"/>
                </a:solidFill>
              </a:rPr>
              <a:t>THIRD</a:t>
            </a:r>
            <a:r>
              <a:rPr lang="en-US" sz="4400" b="1" dirty="0">
                <a:solidFill>
                  <a:schemeClr val="tx2"/>
                </a:solidFill>
              </a:rPr>
              <a:t> MASS EXTINCTION EVENT</a:t>
            </a:r>
          </a:p>
          <a:p>
            <a:pPr marL="255588" indent="-255588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tx2"/>
                </a:solidFill>
              </a:rPr>
              <a:t>Most devastating </a:t>
            </a:r>
            <a:r>
              <a:rPr lang="en-US" sz="2400" dirty="0">
                <a:solidFill>
                  <a:schemeClr val="tx2"/>
                </a:solidFill>
              </a:rPr>
              <a:t>of mass extinctions.</a:t>
            </a:r>
          </a:p>
          <a:p>
            <a:pPr marL="255588" indent="-255588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tx2"/>
                </a:solidFill>
              </a:rPr>
              <a:t>‘The Great Dying’</a:t>
            </a:r>
          </a:p>
          <a:p>
            <a:pPr marL="255588" indent="-255588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tx2"/>
                </a:solidFill>
              </a:rPr>
              <a:t>End of Permian Period, Paleozoic Era.</a:t>
            </a:r>
          </a:p>
          <a:p>
            <a:pPr marL="255588" indent="-255588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tx2"/>
                </a:solidFill>
              </a:rPr>
              <a:t>Approximately </a:t>
            </a:r>
            <a:r>
              <a:rPr lang="en-US" sz="2400" b="1" dirty="0">
                <a:solidFill>
                  <a:schemeClr val="tx2"/>
                </a:solidFill>
              </a:rPr>
              <a:t>96% </a:t>
            </a:r>
            <a:r>
              <a:rPr lang="en-US" sz="2400" dirty="0">
                <a:solidFill>
                  <a:schemeClr val="tx2"/>
                </a:solidFill>
              </a:rPr>
              <a:t>species go extinct.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4400" b="1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400" b="1" dirty="0">
                <a:solidFill>
                  <a:srgbClr val="0070C0"/>
                </a:solidFill>
              </a:rPr>
              <a:t>FOURTH</a:t>
            </a:r>
            <a:r>
              <a:rPr lang="en-US" sz="4400" b="1" dirty="0">
                <a:solidFill>
                  <a:schemeClr val="tx2"/>
                </a:solidFill>
              </a:rPr>
              <a:t> MASS EXTINCTION EVENT</a:t>
            </a:r>
          </a:p>
          <a:p>
            <a:pPr marL="341313" indent="-341313"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tx2"/>
                </a:solidFill>
              </a:rPr>
              <a:t>End of the Triassic period.</a:t>
            </a:r>
          </a:p>
          <a:p>
            <a:pPr marL="341313" indent="-341313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tx2"/>
                </a:solidFill>
              </a:rPr>
              <a:t>52-65% </a:t>
            </a:r>
            <a:r>
              <a:rPr lang="en-US" sz="2400" dirty="0">
                <a:solidFill>
                  <a:schemeClr val="tx2"/>
                </a:solidFill>
              </a:rPr>
              <a:t>of all marine species vanished; not sure about land species.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143000"/>
            <a:ext cx="8229600" cy="521176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4000" b="1" dirty="0">
                <a:solidFill>
                  <a:srgbClr val="0070C0"/>
                </a:solidFill>
              </a:rPr>
              <a:t>FIFTH</a:t>
            </a:r>
            <a:r>
              <a:rPr lang="en-US" sz="4000" b="1" dirty="0">
                <a:solidFill>
                  <a:schemeClr val="tx2"/>
                </a:solidFill>
              </a:rPr>
              <a:t> MASS EXTINCTION EVENT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tx2"/>
                </a:solidFill>
              </a:rPr>
              <a:t>Cretaceous-Tertiary mass extinction (</a:t>
            </a:r>
            <a:r>
              <a:rPr lang="en-US" sz="2200" b="1" dirty="0">
                <a:solidFill>
                  <a:schemeClr val="tx2"/>
                </a:solidFill>
              </a:rPr>
              <a:t>K/T extinction</a:t>
            </a:r>
            <a:r>
              <a:rPr lang="en-US" sz="2200" dirty="0">
                <a:solidFill>
                  <a:schemeClr val="tx2"/>
                </a:solidFill>
              </a:rPr>
              <a:t>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tx2"/>
                </a:solidFill>
              </a:rPr>
              <a:t>End of Mesozoic Era.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b="1" dirty="0">
                <a:solidFill>
                  <a:schemeClr val="tx2"/>
                </a:solidFill>
              </a:rPr>
              <a:t>76% </a:t>
            </a:r>
            <a:r>
              <a:rPr lang="en-US" sz="2200" dirty="0">
                <a:solidFill>
                  <a:schemeClr val="tx2"/>
                </a:solidFill>
              </a:rPr>
              <a:t>species disappeared.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b="1" dirty="0">
                <a:solidFill>
                  <a:schemeClr val="tx2"/>
                </a:solidFill>
              </a:rPr>
              <a:t>End of the Dinosaurs.</a:t>
            </a:r>
          </a:p>
          <a:p>
            <a:pPr marL="109728" indent="0">
              <a:buNone/>
            </a:pPr>
            <a:endParaRPr lang="en-US" sz="4800" b="1" dirty="0">
              <a:solidFill>
                <a:schemeClr val="tx2"/>
              </a:solidFill>
            </a:endParaRPr>
          </a:p>
          <a:p>
            <a:pPr marL="109728" indent="0">
              <a:buNone/>
            </a:pPr>
            <a:r>
              <a:rPr lang="en-US" sz="4000" b="1" dirty="0">
                <a:solidFill>
                  <a:srgbClr val="0070C0"/>
                </a:solidFill>
              </a:rPr>
              <a:t>AFTER</a:t>
            </a:r>
            <a:r>
              <a:rPr lang="en-US" sz="4000" b="1" dirty="0">
                <a:solidFill>
                  <a:schemeClr val="tx2"/>
                </a:solidFill>
              </a:rPr>
              <a:t> A MASS EXTINCTION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tx2"/>
                </a:solidFill>
              </a:rPr>
              <a:t>Surviving Species </a:t>
            </a:r>
            <a:r>
              <a:rPr lang="en-US" sz="2400" dirty="0">
                <a:solidFill>
                  <a:schemeClr val="tx2"/>
                </a:solidFill>
              </a:rPr>
              <a:t>take over vacant habitats and resources.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tx2"/>
                </a:solidFill>
              </a:rPr>
              <a:t>New species </a:t>
            </a:r>
            <a:r>
              <a:rPr lang="en-US" sz="2400" dirty="0">
                <a:solidFill>
                  <a:schemeClr val="tx2"/>
                </a:solidFill>
              </a:rPr>
              <a:t>develop.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64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7074" y="1417638"/>
            <a:ext cx="8229600" cy="5211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0070C0"/>
                </a:solidFill>
              </a:rPr>
              <a:t>SIXTH</a:t>
            </a:r>
            <a:r>
              <a:rPr lang="en-US" sz="3700" b="1" dirty="0">
                <a:solidFill>
                  <a:schemeClr val="tx2"/>
                </a:solidFill>
              </a:rPr>
              <a:t> MASS EXTINCTION EVENT</a:t>
            </a:r>
          </a:p>
          <a:p>
            <a:pPr marL="341313" indent="-341313">
              <a:spcBef>
                <a:spcPts val="0"/>
              </a:spcBef>
            </a:pPr>
            <a:endParaRPr lang="en-US" sz="2000" dirty="0">
              <a:solidFill>
                <a:schemeClr val="tx2"/>
              </a:solidFill>
            </a:endParaRPr>
          </a:p>
          <a:p>
            <a:pPr marL="341313" indent="-341313">
              <a:spcBef>
                <a:spcPts val="0"/>
              </a:spcBef>
            </a:pPr>
            <a:r>
              <a:rPr lang="en-US" sz="2000" dirty="0">
                <a:solidFill>
                  <a:schemeClr val="tx2"/>
                </a:solidFill>
              </a:rPr>
              <a:t>Holocene Extinction – </a:t>
            </a:r>
            <a:r>
              <a:rPr lang="en-US" sz="2000" b="1" dirty="0">
                <a:solidFill>
                  <a:schemeClr val="tx2"/>
                </a:solidFill>
              </a:rPr>
              <a:t>Human</a:t>
            </a:r>
            <a:r>
              <a:rPr lang="en-US" sz="2000" dirty="0">
                <a:solidFill>
                  <a:schemeClr val="tx2"/>
                </a:solidFill>
              </a:rPr>
              <a:t> caused.</a:t>
            </a:r>
          </a:p>
          <a:p>
            <a:pPr marL="341313" indent="-341313">
              <a:spcBef>
                <a:spcPts val="0"/>
              </a:spcBef>
            </a:pPr>
            <a:r>
              <a:rPr lang="en-US" sz="2000" b="1" dirty="0">
                <a:solidFill>
                  <a:schemeClr val="tx2"/>
                </a:solidFill>
              </a:rPr>
              <a:t>Phase One </a:t>
            </a:r>
            <a:r>
              <a:rPr lang="en-US" sz="2000" dirty="0">
                <a:solidFill>
                  <a:schemeClr val="tx2"/>
                </a:solidFill>
              </a:rPr>
              <a:t>began when the first modern </a:t>
            </a:r>
            <a:r>
              <a:rPr lang="en-US" sz="2000" b="1" dirty="0">
                <a:solidFill>
                  <a:schemeClr val="tx2"/>
                </a:solidFill>
              </a:rPr>
              <a:t>humans</a:t>
            </a:r>
            <a:r>
              <a:rPr lang="en-US" sz="2000" dirty="0">
                <a:solidFill>
                  <a:schemeClr val="tx2"/>
                </a:solidFill>
              </a:rPr>
              <a:t> began to </a:t>
            </a:r>
            <a:r>
              <a:rPr lang="en-US" sz="2000" b="1" dirty="0">
                <a:solidFill>
                  <a:schemeClr val="tx2"/>
                </a:solidFill>
              </a:rPr>
              <a:t>disperse</a:t>
            </a:r>
            <a:r>
              <a:rPr lang="en-US" sz="2000" dirty="0">
                <a:solidFill>
                  <a:schemeClr val="tx2"/>
                </a:solidFill>
              </a:rPr>
              <a:t> to different parts of the world about 100,000 years ago. </a:t>
            </a:r>
            <a:r>
              <a:rPr lang="en-US" sz="2000" b="1" dirty="0">
                <a:solidFill>
                  <a:schemeClr val="tx2"/>
                </a:solidFill>
              </a:rPr>
              <a:t>Extinction follows path </a:t>
            </a:r>
            <a:r>
              <a:rPr lang="en-US" sz="2000" dirty="0">
                <a:solidFill>
                  <a:schemeClr val="tx2"/>
                </a:solidFill>
              </a:rPr>
              <a:t>of human migration.</a:t>
            </a:r>
            <a:endParaRPr lang="en-US" sz="20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tx2"/>
                </a:solidFill>
              </a:rPr>
              <a:t>Phase Two </a:t>
            </a:r>
            <a:r>
              <a:rPr lang="en-US" sz="2000" dirty="0">
                <a:solidFill>
                  <a:schemeClr val="tx2"/>
                </a:solidFill>
              </a:rPr>
              <a:t>began about 10,000 years ago when humans turned to </a:t>
            </a:r>
            <a:r>
              <a:rPr lang="en-US" sz="2000" b="1" dirty="0">
                <a:solidFill>
                  <a:schemeClr val="tx2"/>
                </a:solidFill>
              </a:rPr>
              <a:t>agriculture.</a:t>
            </a:r>
            <a:endParaRPr lang="en-US" sz="2000" dirty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92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417638"/>
            <a:ext cx="6400800" cy="183265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581400"/>
            <a:ext cx="3048000" cy="297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80" y="3581400"/>
            <a:ext cx="3703320" cy="297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384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1398145"/>
            <a:ext cx="7460493" cy="507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3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5181600" cy="533400"/>
          </a:xfrm>
          <a:solidFill>
            <a:schemeClr val="tx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FOSSIL RECORD SHOW US: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1828800"/>
            <a:ext cx="8077200" cy="4648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2"/>
                </a:solidFill>
              </a:rPr>
              <a:t>Fossil species </a:t>
            </a:r>
            <a:r>
              <a:rPr lang="en-US" sz="2000" b="1" dirty="0">
                <a:solidFill>
                  <a:schemeClr val="tx2"/>
                </a:solidFill>
              </a:rPr>
              <a:t>appear</a:t>
            </a:r>
            <a:r>
              <a:rPr lang="en-US" sz="2000" dirty="0">
                <a:solidFill>
                  <a:schemeClr val="tx2"/>
                </a:solidFill>
              </a:rPr>
              <a:t> and </a:t>
            </a:r>
            <a:r>
              <a:rPr lang="en-US" sz="2000" b="1" dirty="0">
                <a:solidFill>
                  <a:schemeClr val="tx2"/>
                </a:solidFill>
              </a:rPr>
              <a:t>disappear</a:t>
            </a:r>
            <a:r>
              <a:rPr lang="en-US" sz="2000" dirty="0">
                <a:solidFill>
                  <a:schemeClr val="tx2"/>
                </a:solidFill>
              </a:rPr>
              <a:t> throughout time.</a:t>
            </a:r>
          </a:p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chemeClr val="tx2"/>
                </a:solidFill>
              </a:rPr>
              <a:t>Older</a:t>
            </a:r>
            <a:r>
              <a:rPr lang="en-US" sz="2000" dirty="0">
                <a:solidFill>
                  <a:schemeClr val="tx2"/>
                </a:solidFill>
              </a:rPr>
              <a:t> fossils/rocks on </a:t>
            </a:r>
            <a:r>
              <a:rPr lang="en-US" sz="2000" b="1" dirty="0">
                <a:solidFill>
                  <a:schemeClr val="tx2"/>
                </a:solidFill>
              </a:rPr>
              <a:t>bottom</a:t>
            </a:r>
            <a:r>
              <a:rPr lang="en-US" sz="2000" dirty="0">
                <a:solidFill>
                  <a:schemeClr val="tx2"/>
                </a:solidFill>
              </a:rPr>
              <a:t> – youngest on top (Law of </a:t>
            </a:r>
            <a:r>
              <a:rPr lang="en-US" sz="2000" b="1" dirty="0">
                <a:solidFill>
                  <a:schemeClr val="tx2"/>
                </a:solidFill>
              </a:rPr>
              <a:t>Superposition</a:t>
            </a:r>
            <a:r>
              <a:rPr lang="en-US" sz="2000" dirty="0">
                <a:solidFill>
                  <a:schemeClr val="tx2"/>
                </a:solidFill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2"/>
                </a:solidFill>
              </a:rPr>
              <a:t>The Geologic Time Scale is based on </a:t>
            </a:r>
            <a:r>
              <a:rPr lang="en-US" sz="2000" b="1" dirty="0">
                <a:solidFill>
                  <a:schemeClr val="tx2"/>
                </a:solidFill>
              </a:rPr>
              <a:t>appearances</a:t>
            </a:r>
            <a:r>
              <a:rPr lang="en-US" sz="2000" dirty="0">
                <a:solidFill>
                  <a:schemeClr val="tx2"/>
                </a:solidFill>
              </a:rPr>
              <a:t> and </a:t>
            </a:r>
            <a:r>
              <a:rPr lang="en-US" sz="2000" b="1" dirty="0">
                <a:solidFill>
                  <a:schemeClr val="tx2"/>
                </a:solidFill>
              </a:rPr>
              <a:t>disappearances</a:t>
            </a:r>
            <a:r>
              <a:rPr lang="en-US" sz="2000" dirty="0">
                <a:solidFill>
                  <a:schemeClr val="tx2"/>
                </a:solidFill>
              </a:rPr>
              <a:t> of fossils.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2"/>
                </a:solidFill>
              </a:rPr>
              <a:t>Geologic </a:t>
            </a:r>
            <a:r>
              <a:rPr lang="en-US" sz="2000" b="1" dirty="0">
                <a:solidFill>
                  <a:schemeClr val="tx2"/>
                </a:solidFill>
              </a:rPr>
              <a:t>eras</a:t>
            </a:r>
            <a:r>
              <a:rPr lang="en-US" sz="2000" dirty="0">
                <a:solidFill>
                  <a:schemeClr val="tx2"/>
                </a:solidFill>
              </a:rPr>
              <a:t> and </a:t>
            </a:r>
            <a:r>
              <a:rPr lang="en-US" sz="2000" b="1" dirty="0">
                <a:solidFill>
                  <a:schemeClr val="tx2"/>
                </a:solidFill>
              </a:rPr>
              <a:t>periods</a:t>
            </a:r>
            <a:r>
              <a:rPr lang="en-US" sz="2000" dirty="0">
                <a:solidFill>
                  <a:schemeClr val="tx2"/>
                </a:solidFill>
              </a:rPr>
              <a:t> determined by appearance and extinction of species.</a:t>
            </a:r>
          </a:p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chemeClr val="tx2"/>
                </a:solidFill>
              </a:rPr>
              <a:t>Extinction</a:t>
            </a:r>
            <a:r>
              <a:rPr lang="en-US" sz="2000" dirty="0">
                <a:solidFill>
                  <a:schemeClr val="tx2"/>
                </a:solidFill>
              </a:rPr>
              <a:t> events are </a:t>
            </a:r>
            <a:r>
              <a:rPr lang="en-US" sz="2000" b="1" dirty="0">
                <a:solidFill>
                  <a:schemeClr val="tx2"/>
                </a:solidFill>
              </a:rPr>
              <a:t>followed</a:t>
            </a:r>
            <a:r>
              <a:rPr lang="en-US" sz="2000" dirty="0">
                <a:solidFill>
                  <a:schemeClr val="tx2"/>
                </a:solidFill>
              </a:rPr>
              <a:t> by appearances of </a:t>
            </a:r>
            <a:r>
              <a:rPr lang="en-US" sz="2000" b="1" dirty="0">
                <a:solidFill>
                  <a:schemeClr val="tx2"/>
                </a:solidFill>
              </a:rPr>
              <a:t>new species</a:t>
            </a:r>
            <a:r>
              <a:rPr lang="en-US" sz="2000" dirty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2"/>
                </a:solidFill>
              </a:rPr>
              <a:t>Sequence of fossils help provide </a:t>
            </a:r>
            <a:r>
              <a:rPr lang="en-US" sz="2000" b="1" dirty="0">
                <a:solidFill>
                  <a:schemeClr val="tx2"/>
                </a:solidFill>
              </a:rPr>
              <a:t>clues</a:t>
            </a:r>
            <a:r>
              <a:rPr lang="en-US" sz="2000" dirty="0">
                <a:solidFill>
                  <a:schemeClr val="tx2"/>
                </a:solidFill>
              </a:rPr>
              <a:t> to </a:t>
            </a:r>
            <a:r>
              <a:rPr lang="en-US" sz="2000" b="1" dirty="0">
                <a:solidFill>
                  <a:schemeClr val="tx2"/>
                </a:solidFill>
              </a:rPr>
              <a:t>Earth’s history </a:t>
            </a:r>
            <a:r>
              <a:rPr lang="en-US" sz="2000" dirty="0">
                <a:solidFill>
                  <a:schemeClr val="tx2"/>
                </a:solidFill>
              </a:rPr>
              <a:t>and dating of rocks.</a:t>
            </a:r>
          </a:p>
          <a:p>
            <a:pPr>
              <a:buFont typeface="Wingdings 3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17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4586" y="1417638"/>
            <a:ext cx="6994828" cy="51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1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8245" y="1828800"/>
            <a:ext cx="6767510" cy="805656"/>
          </a:xfrm>
          <a:prstGeom prst="rect">
            <a:avLst/>
          </a:prstGeom>
        </p:spPr>
      </p:pic>
      <p:pic>
        <p:nvPicPr>
          <p:cNvPr id="6" name="Picture 5" descr="http://regentsprep.org/regents/biology/graphics/Ju9849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2895600"/>
            <a:ext cx="5247848" cy="212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265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tx2"/>
                </a:solidFill>
              </a:rPr>
              <a:t>WHAT FOSSILS TELL US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2"/>
                </a:solidFill>
              </a:rPr>
              <a:t>Fossil evidence shows life becomes </a:t>
            </a:r>
            <a:r>
              <a:rPr lang="en-US" sz="2400" b="1" dirty="0">
                <a:solidFill>
                  <a:schemeClr val="tx2"/>
                </a:solidFill>
              </a:rPr>
              <a:t>more complex</a:t>
            </a:r>
            <a:r>
              <a:rPr lang="en-US" sz="2400" dirty="0">
                <a:solidFill>
                  <a:schemeClr val="tx2"/>
                </a:solidFill>
              </a:rPr>
              <a:t> over time.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chemeClr val="tx2"/>
                </a:solidFill>
              </a:rPr>
              <a:t>Gradual</a:t>
            </a:r>
            <a:r>
              <a:rPr lang="en-US" sz="2400" dirty="0">
                <a:solidFill>
                  <a:schemeClr val="tx2"/>
                </a:solidFill>
              </a:rPr>
              <a:t> change occurs in most species.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2"/>
                </a:solidFill>
              </a:rPr>
              <a:t>Some organisms go </a:t>
            </a:r>
            <a:r>
              <a:rPr lang="en-US" sz="2400" b="1" dirty="0">
                <a:solidFill>
                  <a:schemeClr val="tx2"/>
                </a:solidFill>
              </a:rPr>
              <a:t>extinct</a:t>
            </a:r>
            <a:r>
              <a:rPr lang="en-US" sz="2400" dirty="0">
                <a:solidFill>
                  <a:schemeClr val="tx2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2"/>
                </a:solidFill>
              </a:rPr>
              <a:t>Changes explained by </a:t>
            </a:r>
            <a:r>
              <a:rPr lang="en-US" sz="2400" b="1" u="sng" dirty="0">
                <a:solidFill>
                  <a:schemeClr val="tx2"/>
                </a:solidFill>
              </a:rPr>
              <a:t>Natural Selection.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2"/>
                </a:solidFill>
              </a:rPr>
              <a:t>Natural Selection first proposed by </a:t>
            </a:r>
            <a:r>
              <a:rPr lang="en-US" sz="2400" b="1" dirty="0">
                <a:solidFill>
                  <a:schemeClr val="tx2"/>
                </a:solidFill>
              </a:rPr>
              <a:t>Charles Darwin</a:t>
            </a:r>
            <a:r>
              <a:rPr lang="en-US" sz="2400" dirty="0">
                <a:solidFill>
                  <a:schemeClr val="tx2"/>
                </a:solidFill>
              </a:rPr>
              <a:t> based on data.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31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422954"/>
            <a:ext cx="7640598" cy="51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8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4400" b="1" dirty="0">
                <a:solidFill>
                  <a:schemeClr val="tx2"/>
                </a:solidFill>
              </a:rPr>
              <a:t>HOMOLOGOUS</a:t>
            </a:r>
            <a:r>
              <a:rPr lang="en-US" sz="4400" b="1" dirty="0"/>
              <a:t> FEATURES</a:t>
            </a:r>
          </a:p>
          <a:p>
            <a:r>
              <a:rPr lang="en-US" sz="2400" dirty="0">
                <a:solidFill>
                  <a:srgbClr val="0070C0"/>
                </a:solidFill>
              </a:rPr>
              <a:t>Similar </a:t>
            </a:r>
            <a:r>
              <a:rPr lang="en-US" sz="2400" b="1" dirty="0">
                <a:solidFill>
                  <a:srgbClr val="0070C0"/>
                </a:solidFill>
              </a:rPr>
              <a:t>STRUCTURE </a:t>
            </a:r>
            <a:r>
              <a:rPr lang="en-US" sz="2400" dirty="0">
                <a:solidFill>
                  <a:schemeClr val="tx2"/>
                </a:solidFill>
              </a:rPr>
              <a:t>but o</a:t>
            </a:r>
            <a:r>
              <a:rPr lang="en-US" sz="2400" dirty="0"/>
              <a:t>ften different functions.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COMMON</a:t>
            </a:r>
            <a:r>
              <a:rPr lang="en-US" sz="2400" dirty="0">
                <a:solidFill>
                  <a:srgbClr val="0070C0"/>
                </a:solidFill>
              </a:rPr>
              <a:t> ancestor </a:t>
            </a:r>
          </a:p>
          <a:p>
            <a:pPr lvl="1"/>
            <a:r>
              <a:rPr lang="en-US" sz="2400" dirty="0"/>
              <a:t>Divergent evolution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419600"/>
            <a:ext cx="4389006" cy="223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9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57350"/>
            <a:ext cx="822960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ANALOGOUS FEATURES</a:t>
            </a:r>
          </a:p>
          <a:p>
            <a:r>
              <a:rPr lang="en-US" sz="2400" dirty="0">
                <a:solidFill>
                  <a:srgbClr val="0070C0"/>
                </a:solidFill>
              </a:rPr>
              <a:t>Similar </a:t>
            </a:r>
            <a:r>
              <a:rPr lang="en-US" sz="2400" b="1" dirty="0">
                <a:solidFill>
                  <a:srgbClr val="0070C0"/>
                </a:solidFill>
              </a:rPr>
              <a:t>FUNCTION </a:t>
            </a:r>
            <a:r>
              <a:rPr lang="en-US" sz="2400" dirty="0">
                <a:solidFill>
                  <a:schemeClr val="tx2"/>
                </a:solidFill>
              </a:rPr>
              <a:t>but with different structures</a:t>
            </a:r>
          </a:p>
          <a:p>
            <a:pPr lvl="1"/>
            <a:r>
              <a:rPr lang="en-US" sz="2400" dirty="0">
                <a:solidFill>
                  <a:schemeClr val="tx2"/>
                </a:solidFill>
              </a:rPr>
              <a:t>Different solutions to same problem.</a:t>
            </a:r>
          </a:p>
          <a:p>
            <a:r>
              <a:rPr lang="en-US" sz="2400" dirty="0">
                <a:solidFill>
                  <a:schemeClr val="tx2"/>
                </a:solidFill>
              </a:rPr>
              <a:t>Evolved independently.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NOT RELATED </a:t>
            </a:r>
            <a:r>
              <a:rPr lang="en-US" sz="2400" dirty="0">
                <a:solidFill>
                  <a:schemeClr val="tx2"/>
                </a:solidFill>
              </a:rPr>
              <a:t>– not from common descent.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850950"/>
            <a:ext cx="4575211" cy="301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9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89248"/>
            <a:ext cx="822960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VESTIGIAL STRUCTURES</a:t>
            </a:r>
          </a:p>
          <a:p>
            <a:r>
              <a:rPr lang="en-US" sz="2400" dirty="0">
                <a:solidFill>
                  <a:schemeClr val="tx2"/>
                </a:solidFill>
              </a:rPr>
              <a:t>Features that serve </a:t>
            </a:r>
            <a:r>
              <a:rPr lang="en-US" sz="2400" b="1" dirty="0">
                <a:solidFill>
                  <a:srgbClr val="0070C0"/>
                </a:solidFill>
              </a:rPr>
              <a:t>no apparent purpose</a:t>
            </a:r>
            <a:r>
              <a:rPr lang="en-US" sz="2400" dirty="0">
                <a:solidFill>
                  <a:srgbClr val="0070C0"/>
                </a:solidFill>
              </a:rPr>
              <a:t>.</a:t>
            </a:r>
          </a:p>
          <a:p>
            <a:r>
              <a:rPr lang="en-US" sz="2400" dirty="0">
                <a:solidFill>
                  <a:schemeClr val="tx2"/>
                </a:solidFill>
              </a:rPr>
              <a:t>Serve a function in a related species and likely served purpose in ancestors.</a:t>
            </a:r>
          </a:p>
          <a:p>
            <a:r>
              <a:rPr lang="en-US" sz="2400" dirty="0">
                <a:solidFill>
                  <a:schemeClr val="tx2"/>
                </a:solidFill>
              </a:rPr>
              <a:t>Ex:  Whale pelvis</a:t>
            </a:r>
          </a:p>
          <a:p>
            <a:pPr lvl="1"/>
            <a:r>
              <a:rPr lang="en-US" sz="2400" dirty="0">
                <a:solidFill>
                  <a:schemeClr val="tx2"/>
                </a:solidFill>
              </a:rPr>
              <a:t>Pelvis transfers weight to hind legs.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4419600"/>
            <a:ext cx="2864884" cy="230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0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401689"/>
            <a:ext cx="6761903" cy="505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3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524000"/>
            <a:ext cx="8381158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68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375" y="2133600"/>
            <a:ext cx="8733250" cy="256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0"/>
            <a:ext cx="38100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>
                <a:solidFill>
                  <a:schemeClr val="tx2"/>
                </a:solidFill>
              </a:rPr>
              <a:t>Fossils and Climate:</a:t>
            </a:r>
          </a:p>
          <a:p>
            <a:r>
              <a:rPr lang="en-US" sz="2800" dirty="0">
                <a:solidFill>
                  <a:schemeClr val="tx2"/>
                </a:solidFill>
              </a:rPr>
              <a:t>Leaf Margin Analysis:  What does the ratio of smooth to rough edges tell you?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Can you interpret the graph?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ILLUSTRATIONS IN THE TEST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799" y="2819400"/>
            <a:ext cx="4564001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ILLUSTRATIONS IN THE TEST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029200"/>
            <a:ext cx="8915400" cy="114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chemeClr val="tx2"/>
                </a:solidFill>
              </a:rPr>
              <a:t>What can you tell about ancient environments based on these fossils?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564575" cy="353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ILLUSTRATIONS IN THE TEST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371600"/>
            <a:ext cx="5181600" cy="22097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How old the the rock each of these fossils found in?</a:t>
            </a:r>
          </a:p>
          <a:p>
            <a:r>
              <a:rPr lang="en-US" dirty="0">
                <a:solidFill>
                  <a:schemeClr val="tx2"/>
                </a:solidFill>
              </a:rPr>
              <a:t>What is the correct sequence in the fossils?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200400"/>
            <a:ext cx="5198277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477022"/>
            <a:ext cx="3614085" cy="1174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ILLUSTRATIONS IN THE TEST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905000"/>
            <a:ext cx="3581400" cy="38862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b="1" dirty="0">
                <a:solidFill>
                  <a:schemeClr val="tx2"/>
                </a:solidFill>
              </a:rPr>
              <a:t>What do you know about each of these Mass Extinction events?</a:t>
            </a:r>
          </a:p>
          <a:p>
            <a:pPr marL="109728" indent="0">
              <a:buNone/>
            </a:pPr>
            <a:r>
              <a:rPr lang="en-US" b="1" dirty="0">
                <a:solidFill>
                  <a:schemeClr val="tx2"/>
                </a:solidFill>
              </a:rPr>
              <a:t>Can you interpret the chart?</a:t>
            </a:r>
            <a:endParaRPr lang="en-US" dirty="0">
              <a:solidFill>
                <a:schemeClr val="tx2"/>
              </a:solidFill>
            </a:endParaRP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524000"/>
            <a:ext cx="47752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07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ILLUSTRATIONS IN THE TEST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2133600"/>
            <a:ext cx="3429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What do these images suggest about fossil succession?</a:t>
            </a:r>
          </a:p>
          <a:p>
            <a:r>
              <a:rPr lang="en-US" sz="2800" dirty="0">
                <a:solidFill>
                  <a:schemeClr val="tx2"/>
                </a:solidFill>
              </a:rPr>
              <a:t>Evolution?</a:t>
            </a:r>
          </a:p>
        </p:txBody>
      </p:sp>
      <p:pic>
        <p:nvPicPr>
          <p:cNvPr id="5" name="Picture 4" descr="http://regentsprep.org/regents/biology/graphics/Ju984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524000"/>
            <a:ext cx="42164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810000"/>
            <a:ext cx="36703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5791200"/>
            <a:ext cx="8610600" cy="97809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Answer questions about events and life forms that appeared in different geologic periods.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ILLUSTRATIONS IN THE TEST</a:t>
            </a:r>
          </a:p>
        </p:txBody>
      </p:sp>
      <p:pic>
        <p:nvPicPr>
          <p:cNvPr id="5" name="Picture 4" descr="http://www.sherpaguides.com/georgia/coast/natural_history/nh_geologic_time_scale_lar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19200"/>
            <a:ext cx="369189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12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4038600" cy="4191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chemeClr val="tx2"/>
                </a:solidFill>
              </a:rPr>
              <a:t>What is the difference between features that are:</a:t>
            </a:r>
          </a:p>
          <a:p>
            <a:r>
              <a:rPr lang="en-US" dirty="0">
                <a:solidFill>
                  <a:schemeClr val="tx2"/>
                </a:solidFill>
              </a:rPr>
              <a:t>Homologous?</a:t>
            </a:r>
          </a:p>
          <a:p>
            <a:r>
              <a:rPr lang="en-US" dirty="0">
                <a:solidFill>
                  <a:schemeClr val="tx2"/>
                </a:solidFill>
              </a:rPr>
              <a:t>Analogous?</a:t>
            </a:r>
          </a:p>
          <a:p>
            <a:r>
              <a:rPr lang="en-US" dirty="0">
                <a:solidFill>
                  <a:schemeClr val="tx2"/>
                </a:solidFill>
              </a:rPr>
              <a:t>Vestigial?</a:t>
            </a:r>
          </a:p>
          <a:p>
            <a:pPr marL="109728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109728" indent="0">
              <a:buNone/>
            </a:pPr>
            <a:r>
              <a:rPr lang="en-US" dirty="0">
                <a:solidFill>
                  <a:schemeClr val="tx2"/>
                </a:solidFill>
              </a:rPr>
              <a:t>What does the image represent?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CHARTS IN THE TEST</a:t>
            </a:r>
          </a:p>
        </p:txBody>
      </p:sp>
      <p:pic>
        <p:nvPicPr>
          <p:cNvPr id="5" name="Picture 4" descr="http://www.proprofs.com/flashcards/upload/q3745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714" y="2133601"/>
            <a:ext cx="4037086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https://quizlet.com/_2zv0ql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QUIZLET</a:t>
            </a:r>
          </a:p>
        </p:txBody>
      </p:sp>
    </p:spTree>
    <p:extLst>
      <p:ext uri="{BB962C8B-B14F-4D97-AF65-F5344CB8AC3E}">
        <p14:creationId xmlns:p14="http://schemas.microsoft.com/office/powerpoint/2010/main" val="271949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09800"/>
            <a:ext cx="3962400" cy="38100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KNOW the study guide.</a:t>
            </a:r>
          </a:p>
          <a:p>
            <a:r>
              <a:rPr lang="en-US" dirty="0">
                <a:solidFill>
                  <a:schemeClr val="tx2"/>
                </a:solidFill>
              </a:rPr>
              <a:t>Do the Quizlet.</a:t>
            </a:r>
          </a:p>
          <a:p>
            <a:r>
              <a:rPr lang="en-US" dirty="0">
                <a:solidFill>
                  <a:schemeClr val="tx2"/>
                </a:solidFill>
              </a:rPr>
              <a:t>Go through the Review PowerPoint.</a:t>
            </a:r>
          </a:p>
          <a:p>
            <a:r>
              <a:rPr lang="en-US" dirty="0">
                <a:solidFill>
                  <a:schemeClr val="tx2"/>
                </a:solidFill>
              </a:rPr>
              <a:t>BE SURE TO STUDY!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HOW TO STUDY?</a:t>
            </a:r>
          </a:p>
        </p:txBody>
      </p:sp>
      <p:pic>
        <p:nvPicPr>
          <p:cNvPr id="29698" name="Picture 2" descr="https://campusconnect.uwp.edu/images/W460xL600/0/noshadow/Event/ce887b284df7457e83159e1e139e6fd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600200"/>
            <a:ext cx="3764096" cy="3124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301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Formal">
      <a:dk1>
        <a:srgbClr val="534239"/>
      </a:dk1>
      <a:lt1>
        <a:srgbClr val="FFFFFF"/>
      </a:lt1>
      <a:dk2>
        <a:srgbClr val="3D3A48"/>
      </a:dk2>
      <a:lt2>
        <a:srgbClr val="E1DFD1"/>
      </a:lt2>
      <a:accent1>
        <a:srgbClr val="907F76"/>
      </a:accent1>
      <a:accent2>
        <a:srgbClr val="A46645"/>
      </a:accent2>
      <a:accent3>
        <a:srgbClr val="CD9C47"/>
      </a:accent3>
      <a:accent4>
        <a:srgbClr val="9A92CD"/>
      </a:accent4>
      <a:accent5>
        <a:srgbClr val="7D639B"/>
      </a:accent5>
      <a:accent6>
        <a:srgbClr val="733678"/>
      </a:accent6>
      <a:hlink>
        <a:srgbClr val="A84914"/>
      </a:hlink>
      <a:folHlink>
        <a:srgbClr val="B2567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781</TotalTime>
  <Words>1117</Words>
  <Application>Microsoft Office PowerPoint</Application>
  <PresentationFormat>On-screen Show (4:3)</PresentationFormat>
  <Paragraphs>206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Concourse</vt:lpstr>
      <vt:lpstr>DO NOW</vt:lpstr>
      <vt:lpstr>Unit 6 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ILLUSTRATIONS IN THE TEST</vt:lpstr>
      <vt:lpstr>ILLUSTRATIONS IN THE TEST</vt:lpstr>
      <vt:lpstr>ILLUSTRATIONS IN THE TEST</vt:lpstr>
      <vt:lpstr>ILLUSTRATIONS IN THE TEST</vt:lpstr>
      <vt:lpstr>ILLUSTRATIONS IN THE TEST</vt:lpstr>
      <vt:lpstr>ILLUSTRATIONS IN THE TEST</vt:lpstr>
      <vt:lpstr>CHARTS IN THE TEST</vt:lpstr>
      <vt:lpstr>QUIZLET</vt:lpstr>
      <vt:lpstr>HOW TO STUDY?</vt:lpstr>
    </vt:vector>
  </TitlesOfParts>
  <Company>Forsyth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Review</dc:title>
  <dc:creator>dgovernor</dc:creator>
  <cp:lastModifiedBy>JCBOE</cp:lastModifiedBy>
  <cp:revision>48</cp:revision>
  <dcterms:created xsi:type="dcterms:W3CDTF">2014-09-05T12:12:58Z</dcterms:created>
  <dcterms:modified xsi:type="dcterms:W3CDTF">2017-01-19T14:21:47Z</dcterms:modified>
</cp:coreProperties>
</file>