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21"/>
  </p:handoutMasterIdLst>
  <p:sldIdLst>
    <p:sldId id="272" r:id="rId2"/>
    <p:sldId id="257" r:id="rId3"/>
    <p:sldId id="256" r:id="rId4"/>
    <p:sldId id="258" r:id="rId5"/>
    <p:sldId id="275" r:id="rId6"/>
    <p:sldId id="259" r:id="rId7"/>
    <p:sldId id="273" r:id="rId8"/>
    <p:sldId id="274" r:id="rId9"/>
    <p:sldId id="260" r:id="rId10"/>
    <p:sldId id="266" r:id="rId11"/>
    <p:sldId id="267" r:id="rId12"/>
    <p:sldId id="268" r:id="rId13"/>
    <p:sldId id="261" r:id="rId14"/>
    <p:sldId id="265" r:id="rId15"/>
    <p:sldId id="262" r:id="rId16"/>
    <p:sldId id="276" r:id="rId17"/>
    <p:sldId id="270" r:id="rId18"/>
    <p:sldId id="264" r:id="rId19"/>
    <p:sldId id="26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60" autoAdjust="0"/>
  </p:normalViewPr>
  <p:slideViewPr>
    <p:cSldViewPr>
      <p:cViewPr varScale="1">
        <p:scale>
          <a:sx n="101" d="100"/>
          <a:sy n="101" d="100"/>
        </p:scale>
        <p:origin x="1230" y="102"/>
      </p:cViewPr>
      <p:guideLst>
        <p:guide orient="horz" pos="2160"/>
        <p:guide pos="2880"/>
      </p:guideLst>
    </p:cSldViewPr>
  </p:slideViewPr>
  <p:outlineViewPr>
    <p:cViewPr>
      <p:scale>
        <a:sx n="33" d="100"/>
        <a:sy n="33" d="100"/>
      </p:scale>
      <p:origin x="0" y="-8916"/>
    </p:cViewPr>
  </p:outlineViewPr>
  <p:notesTextViewPr>
    <p:cViewPr>
      <p:scale>
        <a:sx n="100" d="100"/>
        <a:sy n="100" d="100"/>
      </p:scale>
      <p:origin x="0" y="0"/>
    </p:cViewPr>
  </p:notesTextViewPr>
  <p:sorterViewPr>
    <p:cViewPr>
      <p:scale>
        <a:sx n="100" d="100"/>
        <a:sy n="100" d="100"/>
      </p:scale>
      <p:origin x="0" y="-161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49FD2AE-0147-4ADA-B62F-3397942FECC3}" type="datetimeFigureOut">
              <a:rPr lang="en-US" smtClean="0"/>
              <a:t>8/27/2016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7019CC-9700-4637-B971-60667CA79BB6}" type="slidenum">
              <a:rPr lang="en-US" smtClean="0"/>
              <a:t>‹#›</a:t>
            </a:fld>
            <a:endParaRPr lang="en-US"/>
          </a:p>
        </p:txBody>
      </p:sp>
    </p:spTree>
    <p:extLst>
      <p:ext uri="{BB962C8B-B14F-4D97-AF65-F5344CB8AC3E}">
        <p14:creationId xmlns:p14="http://schemas.microsoft.com/office/powerpoint/2010/main" val="19900596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E033060-BE87-495A-AF97-883FFADC572C}" type="datetimeFigureOut">
              <a:rPr lang="en-US" smtClean="0"/>
              <a:pPr/>
              <a:t>8/27/2016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C1A8040-D042-4DEE-9C0A-F8697C3D1A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E033060-BE87-495A-AF97-883FFADC572C}" type="datetimeFigureOut">
              <a:rPr lang="en-US" smtClean="0"/>
              <a:pPr/>
              <a:t>8/27/2016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1A8040-D042-4DEE-9C0A-F8697C3D1A42}"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7E033060-BE87-495A-AF97-883FFADC572C}" type="datetimeFigureOut">
              <a:rPr lang="en-US" smtClean="0"/>
              <a:pPr/>
              <a:t>8/27/2016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1A8040-D042-4DEE-9C0A-F8697C3D1A4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E033060-BE87-495A-AF97-883FFADC572C}" type="datetimeFigureOut">
              <a:rPr lang="en-US" smtClean="0"/>
              <a:pPr/>
              <a:t>8/27/2016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1A8040-D042-4DEE-9C0A-F8697C3D1A42}"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7E033060-BE87-495A-AF97-883FFADC572C}" type="datetimeFigureOut">
              <a:rPr lang="en-US" smtClean="0"/>
              <a:pPr/>
              <a:t>8/27/2016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1A8040-D042-4DEE-9C0A-F8697C3D1A4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E033060-BE87-495A-AF97-883FFADC572C}" type="datetimeFigureOut">
              <a:rPr lang="en-US" smtClean="0"/>
              <a:pPr/>
              <a:t>8/27/2016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1A8040-D042-4DEE-9C0A-F8697C3D1A42}"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033060-BE87-495A-AF97-883FFADC572C}" type="datetimeFigureOut">
              <a:rPr lang="en-US" smtClean="0"/>
              <a:pPr/>
              <a:t>8/27/2016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1A8040-D042-4DEE-9C0A-F8697C3D1A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7E033060-BE87-495A-AF97-883FFADC572C}" type="datetimeFigureOut">
              <a:rPr lang="en-US" smtClean="0"/>
              <a:pPr/>
              <a:t>8/27/2016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1A8040-D042-4DEE-9C0A-F8697C3D1A4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E033060-BE87-495A-AF97-883FFADC572C}" type="datetimeFigureOut">
              <a:rPr lang="en-US" smtClean="0"/>
              <a:pPr/>
              <a:t>8/27/2016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C1A8040-D042-4DEE-9C0A-F8697C3D1A4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E033060-BE87-495A-AF97-883FFADC572C}" type="datetimeFigureOut">
              <a:rPr lang="en-US" smtClean="0"/>
              <a:pPr/>
              <a:t>8/27/2016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1A8040-D042-4DEE-9C0A-F8697C3D1A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E033060-BE87-495A-AF97-883FFADC572C}" type="datetimeFigureOut">
              <a:rPr lang="en-US" smtClean="0"/>
              <a:pPr/>
              <a:t>8/27/2016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1A8040-D042-4DEE-9C0A-F8697C3D1A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E033060-BE87-495A-AF97-883FFADC572C}" type="datetimeFigureOut">
              <a:rPr lang="en-US" smtClean="0"/>
              <a:pPr/>
              <a:t>8/27/2016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C1A8040-D042-4DEE-9C0A-F8697C3D1A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Get out your notes from yesterday – “Origin of Our Solar System”.</a:t>
            </a:r>
          </a:p>
          <a:p>
            <a:r>
              <a:rPr lang="en-US" dirty="0"/>
              <a:t>Get out Review #1 that was homework.</a:t>
            </a:r>
          </a:p>
        </p:txBody>
      </p:sp>
      <p:sp>
        <p:nvSpPr>
          <p:cNvPr id="3" name="Title 2"/>
          <p:cNvSpPr>
            <a:spLocks noGrp="1"/>
          </p:cNvSpPr>
          <p:nvPr>
            <p:ph type="title"/>
          </p:nvPr>
        </p:nvSpPr>
        <p:spPr/>
        <p:txBody>
          <a:bodyPr>
            <a:normAutofit/>
          </a:bodyPr>
          <a:lstStyle/>
          <a:p>
            <a:r>
              <a:rPr lang="en-US" sz="4800" dirty="0"/>
              <a:t>DO NOW</a:t>
            </a:r>
          </a:p>
        </p:txBody>
      </p:sp>
    </p:spTree>
    <p:extLst>
      <p:ext uri="{BB962C8B-B14F-4D97-AF65-F5344CB8AC3E}">
        <p14:creationId xmlns:p14="http://schemas.microsoft.com/office/powerpoint/2010/main" val="2469151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1"/>
            <a:ext cx="3581400" cy="3733800"/>
          </a:xfrm>
        </p:spPr>
        <p:txBody>
          <a:bodyPr>
            <a:normAutofit/>
          </a:bodyPr>
          <a:lstStyle/>
          <a:p>
            <a:pPr marL="109728" indent="0">
              <a:buNone/>
            </a:pPr>
            <a:r>
              <a:rPr lang="en-US" b="1" dirty="0"/>
              <a:t>Why did the terrestrial planets form close to the Sun while the gas giants formed farther out?</a:t>
            </a:r>
            <a:endParaRPr lang="en-US" dirty="0"/>
          </a:p>
        </p:txBody>
      </p:sp>
      <p:sp>
        <p:nvSpPr>
          <p:cNvPr id="2" name="Title 1"/>
          <p:cNvSpPr>
            <a:spLocks noGrp="1"/>
          </p:cNvSpPr>
          <p:nvPr>
            <p:ph type="title"/>
          </p:nvPr>
        </p:nvSpPr>
        <p:spPr/>
        <p:txBody>
          <a:bodyPr>
            <a:normAutofit/>
          </a:bodyPr>
          <a:lstStyle/>
          <a:p>
            <a:r>
              <a:rPr lang="en-US" sz="4800" dirty="0"/>
              <a:t>REVIEW….</a:t>
            </a:r>
          </a:p>
        </p:txBody>
      </p:sp>
      <p:pic>
        <p:nvPicPr>
          <p:cNvPr id="5" name="image00.gif"/>
          <p:cNvPicPr/>
          <p:nvPr/>
        </p:nvPicPr>
        <p:blipFill>
          <a:blip r:embed="rId2" cstate="print"/>
          <a:stretch>
            <a:fillRect/>
          </a:stretch>
        </p:blipFill>
        <p:spPr>
          <a:xfrm>
            <a:off x="3886200" y="1905000"/>
            <a:ext cx="4995863" cy="343852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143000"/>
            <a:ext cx="3733800" cy="2362200"/>
          </a:xfrm>
        </p:spPr>
        <p:txBody>
          <a:bodyPr/>
          <a:lstStyle/>
          <a:p>
            <a:pPr algn="ctr"/>
            <a:r>
              <a:rPr lang="en-US" dirty="0"/>
              <a:t>EARTH FROM THE INSIDE OUT</a:t>
            </a:r>
          </a:p>
        </p:txBody>
      </p:sp>
      <p:sp>
        <p:nvSpPr>
          <p:cNvPr id="3" name="Subtitle 2"/>
          <p:cNvSpPr>
            <a:spLocks noGrp="1"/>
          </p:cNvSpPr>
          <p:nvPr>
            <p:ph type="subTitle" idx="1"/>
          </p:nvPr>
        </p:nvSpPr>
        <p:spPr/>
        <p:txBody>
          <a:bodyPr>
            <a:normAutofit fontScale="62500" lnSpcReduction="20000"/>
          </a:bodyPr>
          <a:lstStyle/>
          <a:p>
            <a:endParaRPr lang="en-US" dirty="0"/>
          </a:p>
          <a:p>
            <a:r>
              <a:rPr lang="en-US" dirty="0"/>
              <a:t>SES1a:  Describe the early evolution of the Earth and solar system, including the formation of Earth’s solid layers (core, mantle, crust), the distribution of major elements, the origin of internal heat sources, and the mechanism by which heat transfer drives plate tectonics. </a:t>
            </a:r>
          </a:p>
          <a:p>
            <a:endParaRPr lang="en-US" dirty="0"/>
          </a:p>
        </p:txBody>
      </p:sp>
      <p:pic>
        <p:nvPicPr>
          <p:cNvPr id="4" name="Picture 3"/>
          <p:cNvPicPr>
            <a:picLocks noChangeAspect="1"/>
          </p:cNvPicPr>
          <p:nvPr/>
        </p:nvPicPr>
        <p:blipFill>
          <a:blip r:embed="rId2" cstate="print"/>
          <a:stretch>
            <a:fillRect/>
          </a:stretch>
        </p:blipFill>
        <p:spPr>
          <a:xfrm>
            <a:off x="4648200" y="1219200"/>
            <a:ext cx="4113007" cy="23622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normAutofit/>
          </a:bodyPr>
          <a:lstStyle/>
          <a:p>
            <a:r>
              <a:rPr lang="en-US" sz="4800" dirty="0"/>
              <a:t>EARTH BASICS</a:t>
            </a:r>
          </a:p>
        </p:txBody>
      </p:sp>
      <p:sp>
        <p:nvSpPr>
          <p:cNvPr id="18" name="Content Placeholder 17"/>
          <p:cNvSpPr>
            <a:spLocks noGrp="1"/>
          </p:cNvSpPr>
          <p:nvPr>
            <p:ph idx="1"/>
          </p:nvPr>
        </p:nvSpPr>
        <p:spPr>
          <a:xfrm>
            <a:off x="5562600" y="2286000"/>
            <a:ext cx="3352800" cy="3992563"/>
          </a:xfrm>
        </p:spPr>
        <p:txBody>
          <a:bodyPr>
            <a:normAutofit/>
          </a:bodyPr>
          <a:lstStyle/>
          <a:p>
            <a:r>
              <a:rPr lang="en-US" dirty="0"/>
              <a:t>3</a:t>
            </a:r>
            <a:r>
              <a:rPr lang="en-US" baseline="30000" dirty="0"/>
              <a:t>rd</a:t>
            </a:r>
            <a:r>
              <a:rPr lang="en-US" dirty="0"/>
              <a:t> planet from the Sun.</a:t>
            </a:r>
          </a:p>
          <a:p>
            <a:r>
              <a:rPr lang="en-US" dirty="0"/>
              <a:t>Oblate spheroid (slightly flat).</a:t>
            </a:r>
          </a:p>
          <a:p>
            <a:r>
              <a:rPr lang="en-US" dirty="0"/>
              <a:t>Circumference about 40,000 km.</a:t>
            </a:r>
          </a:p>
          <a:p>
            <a:r>
              <a:rPr lang="en-US" dirty="0"/>
              <a:t>Diameter 12,756 km.</a:t>
            </a:r>
          </a:p>
          <a:p>
            <a:endParaRPr lang="en-US" dirty="0"/>
          </a:p>
        </p:txBody>
      </p:sp>
      <p:pic>
        <p:nvPicPr>
          <p:cNvPr id="27652" name="Picture 4" descr="http://www.imagineeringezine.com/graphics/size2.jpg"/>
          <p:cNvPicPr>
            <a:picLocks noChangeAspect="1" noChangeArrowheads="1"/>
          </p:cNvPicPr>
          <p:nvPr/>
        </p:nvPicPr>
        <p:blipFill>
          <a:blip r:embed="rId2" cstate="print"/>
          <a:srcRect/>
          <a:stretch>
            <a:fillRect/>
          </a:stretch>
        </p:blipFill>
        <p:spPr bwMode="auto">
          <a:xfrm>
            <a:off x="152400" y="2286000"/>
            <a:ext cx="5161424" cy="2895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5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500"/>
                                        <p:tgtEl>
                                          <p:spTgt spid="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3657600"/>
            <a:ext cx="6705600" cy="2914650"/>
          </a:xfrm>
        </p:spPr>
        <p:txBody>
          <a:bodyPr>
            <a:noAutofit/>
          </a:bodyPr>
          <a:lstStyle/>
          <a:p>
            <a:pPr>
              <a:spcBef>
                <a:spcPts val="0"/>
              </a:spcBef>
            </a:pPr>
            <a:r>
              <a:rPr lang="en-US" sz="2400" b="1" dirty="0">
                <a:solidFill>
                  <a:srgbClr val="FF0000"/>
                </a:solidFill>
              </a:rPr>
              <a:t>Differentiation</a:t>
            </a:r>
            <a:r>
              <a:rPr lang="en-US" sz="2400" b="1" dirty="0"/>
              <a:t>: </a:t>
            </a:r>
            <a:r>
              <a:rPr lang="en-US" sz="2400" dirty="0"/>
              <a:t>outer layers compress inner layers – produce heat</a:t>
            </a:r>
          </a:p>
          <a:p>
            <a:pPr>
              <a:spcBef>
                <a:spcPts val="0"/>
              </a:spcBef>
            </a:pPr>
            <a:r>
              <a:rPr lang="en-US" sz="2400" dirty="0"/>
              <a:t>Dense metals </a:t>
            </a:r>
            <a:r>
              <a:rPr lang="en-US" sz="2400" b="1" dirty="0">
                <a:solidFill>
                  <a:srgbClr val="FF0000"/>
                </a:solidFill>
              </a:rPr>
              <a:t>sink</a:t>
            </a:r>
            <a:r>
              <a:rPr lang="en-US" sz="2400" dirty="0"/>
              <a:t> to core</a:t>
            </a:r>
          </a:p>
          <a:p>
            <a:pPr lvl="1">
              <a:spcBef>
                <a:spcPts val="0"/>
              </a:spcBef>
            </a:pPr>
            <a:r>
              <a:rPr lang="en-US" sz="2400" dirty="0"/>
              <a:t>Iron density 7.86 g/cm</a:t>
            </a:r>
            <a:r>
              <a:rPr lang="en-US" sz="2400" baseline="30000" dirty="0"/>
              <a:t>3</a:t>
            </a:r>
          </a:p>
          <a:p>
            <a:pPr>
              <a:spcBef>
                <a:spcPts val="0"/>
              </a:spcBef>
            </a:pPr>
            <a:r>
              <a:rPr lang="en-US" sz="2400" dirty="0"/>
              <a:t>Lighter rock material </a:t>
            </a:r>
            <a:r>
              <a:rPr lang="en-US" sz="2400" b="1" dirty="0">
                <a:solidFill>
                  <a:srgbClr val="FF0000"/>
                </a:solidFill>
              </a:rPr>
              <a:t>rises</a:t>
            </a:r>
            <a:r>
              <a:rPr lang="en-US" sz="2400" dirty="0"/>
              <a:t> to form crust</a:t>
            </a:r>
          </a:p>
          <a:p>
            <a:pPr lvl="1">
              <a:spcBef>
                <a:spcPts val="0"/>
              </a:spcBef>
            </a:pPr>
            <a:r>
              <a:rPr lang="en-US" sz="2400" dirty="0"/>
              <a:t>Average rock density 3.5 g/cm</a:t>
            </a:r>
            <a:r>
              <a:rPr lang="en-US" sz="2400" baseline="30000" dirty="0"/>
              <a:t>3</a:t>
            </a:r>
          </a:p>
        </p:txBody>
      </p:sp>
      <p:sp>
        <p:nvSpPr>
          <p:cNvPr id="3" name="Title 2"/>
          <p:cNvSpPr>
            <a:spLocks noGrp="1"/>
          </p:cNvSpPr>
          <p:nvPr>
            <p:ph type="title"/>
          </p:nvPr>
        </p:nvSpPr>
        <p:spPr>
          <a:xfrm>
            <a:off x="457199" y="228600"/>
            <a:ext cx="8153401" cy="1143000"/>
          </a:xfrm>
        </p:spPr>
        <p:txBody>
          <a:bodyPr>
            <a:noAutofit/>
          </a:bodyPr>
          <a:lstStyle/>
          <a:p>
            <a:r>
              <a:rPr lang="en-US" sz="4800" dirty="0"/>
              <a:t>TERRESTRIAL WORLDS </a:t>
            </a:r>
          </a:p>
        </p:txBody>
      </p:sp>
      <p:pic>
        <p:nvPicPr>
          <p:cNvPr id="32770" name="Picture 2" descr="http://www.psrd.hawaii.edu/WebImg/differentiationSmithsonianGraphic.jpg"/>
          <p:cNvPicPr>
            <a:picLocks noChangeAspect="1" noChangeArrowheads="1"/>
          </p:cNvPicPr>
          <p:nvPr/>
        </p:nvPicPr>
        <p:blipFill>
          <a:blip r:embed="rId2" cstate="print"/>
          <a:srcRect/>
          <a:stretch>
            <a:fillRect/>
          </a:stretch>
        </p:blipFill>
        <p:spPr bwMode="auto">
          <a:xfrm>
            <a:off x="826008" y="1066800"/>
            <a:ext cx="7256635" cy="2590800"/>
          </a:xfrm>
          <a:prstGeom prst="rect">
            <a:avLst/>
          </a:prstGeom>
          <a:noFill/>
        </p:spPr>
      </p:pic>
      <p:pic>
        <p:nvPicPr>
          <p:cNvPr id="32772" name="Picture 4" descr="http://ts1.mm.bing.net/th?id=H.4528206659520700&amp;w=152&amp;h=169&amp;c=7&amp;rs=1&amp;url=http%3a%2f%2fwww4.nau.edu%2fmeteorite%2fMeteorite%2fBook-Chondrules.html&amp;pid=1.7"/>
          <p:cNvPicPr>
            <a:picLocks noChangeAspect="1" noChangeArrowheads="1"/>
          </p:cNvPicPr>
          <p:nvPr/>
        </p:nvPicPr>
        <p:blipFill>
          <a:blip r:embed="rId3" cstate="print"/>
          <a:srcRect/>
          <a:stretch>
            <a:fillRect/>
          </a:stretch>
        </p:blipFill>
        <p:spPr bwMode="auto">
          <a:xfrm>
            <a:off x="7053943" y="4094543"/>
            <a:ext cx="2057400" cy="2287505"/>
          </a:xfrm>
          <a:prstGeom prst="rect">
            <a:avLst/>
          </a:prstGeom>
          <a:noFill/>
        </p:spPr>
      </p:pic>
    </p:spTree>
    <p:extLst>
      <p:ext uri="{BB962C8B-B14F-4D97-AF65-F5344CB8AC3E}">
        <p14:creationId xmlns:p14="http://schemas.microsoft.com/office/powerpoint/2010/main" val="10811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524000"/>
            <a:ext cx="5943600" cy="5029200"/>
          </a:xfrm>
        </p:spPr>
        <p:txBody>
          <a:bodyPr>
            <a:normAutofit/>
          </a:bodyPr>
          <a:lstStyle/>
          <a:p>
            <a:pPr>
              <a:buNone/>
            </a:pPr>
            <a:r>
              <a:rPr lang="en-US" b="1" u="sng" dirty="0"/>
              <a:t>Inner core:  </a:t>
            </a:r>
          </a:p>
          <a:p>
            <a:r>
              <a:rPr lang="en-US" b="1" dirty="0">
                <a:solidFill>
                  <a:srgbClr val="FF0000"/>
                </a:solidFill>
              </a:rPr>
              <a:t>Solid</a:t>
            </a:r>
            <a:r>
              <a:rPr lang="en-US" dirty="0"/>
              <a:t> iron and nickel</a:t>
            </a:r>
          </a:p>
          <a:p>
            <a:r>
              <a:rPr lang="en-US" dirty="0"/>
              <a:t>7,200 °C</a:t>
            </a:r>
            <a:r>
              <a:rPr lang="en-US" baseline="30000" dirty="0"/>
              <a:t>+</a:t>
            </a:r>
            <a:endParaRPr lang="en-US" dirty="0"/>
          </a:p>
          <a:p>
            <a:r>
              <a:rPr lang="en-US" dirty="0"/>
              <a:t>Heat from </a:t>
            </a:r>
            <a:r>
              <a:rPr lang="en-US" b="1" dirty="0">
                <a:solidFill>
                  <a:srgbClr val="FF0000"/>
                </a:solidFill>
              </a:rPr>
              <a:t>radioactive decay</a:t>
            </a:r>
          </a:p>
          <a:p>
            <a:pPr>
              <a:buNone/>
            </a:pPr>
            <a:r>
              <a:rPr lang="en-US" b="1" u="sng" dirty="0"/>
              <a:t>Outer core:  </a:t>
            </a:r>
          </a:p>
          <a:p>
            <a:r>
              <a:rPr lang="en-US" b="1" dirty="0">
                <a:solidFill>
                  <a:srgbClr val="FF0000"/>
                </a:solidFill>
              </a:rPr>
              <a:t>Liquid</a:t>
            </a:r>
            <a:r>
              <a:rPr lang="en-US" dirty="0"/>
              <a:t> Iron and nickel</a:t>
            </a:r>
          </a:p>
          <a:p>
            <a:r>
              <a:rPr lang="en-US" dirty="0"/>
              <a:t>4,300 °C</a:t>
            </a:r>
          </a:p>
          <a:p>
            <a:pPr>
              <a:buNone/>
            </a:pPr>
            <a:br>
              <a:rPr lang="en-US" dirty="0"/>
            </a:br>
            <a:br>
              <a:rPr lang="en-US" dirty="0"/>
            </a:br>
            <a:endParaRPr lang="en-US" dirty="0"/>
          </a:p>
        </p:txBody>
      </p:sp>
      <p:sp>
        <p:nvSpPr>
          <p:cNvPr id="3" name="Title 2"/>
          <p:cNvSpPr>
            <a:spLocks noGrp="1"/>
          </p:cNvSpPr>
          <p:nvPr>
            <p:ph type="title"/>
          </p:nvPr>
        </p:nvSpPr>
        <p:spPr/>
        <p:txBody>
          <a:bodyPr/>
          <a:lstStyle/>
          <a:p>
            <a:r>
              <a:rPr lang="en-US" dirty="0"/>
              <a:t>EARTH’S LAYERS</a:t>
            </a:r>
          </a:p>
        </p:txBody>
      </p:sp>
      <p:pic>
        <p:nvPicPr>
          <p:cNvPr id="28674" name="Picture 2" descr="http://crack.seismo.unr.edu/ftp/pub/louie/class/100/earth-layers.GIF"/>
          <p:cNvPicPr>
            <a:picLocks noChangeAspect="1" noChangeArrowheads="1"/>
          </p:cNvPicPr>
          <p:nvPr/>
        </p:nvPicPr>
        <p:blipFill>
          <a:blip r:embed="rId2" cstate="print"/>
          <a:srcRect/>
          <a:stretch>
            <a:fillRect/>
          </a:stretch>
        </p:blipFill>
        <p:spPr bwMode="auto">
          <a:xfrm>
            <a:off x="4419600" y="3429000"/>
            <a:ext cx="4406348" cy="2895600"/>
          </a:xfrm>
          <a:prstGeom prst="rect">
            <a:avLst/>
          </a:prstGeom>
          <a:noFill/>
        </p:spPr>
      </p:pic>
      <p:sp>
        <p:nvSpPr>
          <p:cNvPr id="7" name="TextBox 6"/>
          <p:cNvSpPr txBox="1"/>
          <p:nvPr/>
        </p:nvSpPr>
        <p:spPr>
          <a:xfrm>
            <a:off x="4648200" y="1417638"/>
            <a:ext cx="4364154" cy="646331"/>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dirty="0"/>
              <a:t>PROCESS OF DIFFERENTIATION – METALLIC MATERIALS SINK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524000"/>
            <a:ext cx="8305800" cy="5029200"/>
          </a:xfrm>
        </p:spPr>
        <p:txBody>
          <a:bodyPr>
            <a:normAutofit/>
          </a:bodyPr>
          <a:lstStyle/>
          <a:p>
            <a:pPr>
              <a:buNone/>
            </a:pPr>
            <a:r>
              <a:rPr lang="en-US" b="1" u="sng" dirty="0"/>
              <a:t>Mantle:</a:t>
            </a:r>
          </a:p>
          <a:p>
            <a:r>
              <a:rPr lang="en-US" dirty="0"/>
              <a:t>Dense, hot layer of </a:t>
            </a:r>
            <a:r>
              <a:rPr lang="en-US" b="1" dirty="0">
                <a:solidFill>
                  <a:srgbClr val="FF0000"/>
                </a:solidFill>
              </a:rPr>
              <a:t>semi-solid</a:t>
            </a:r>
            <a:r>
              <a:rPr lang="en-US" dirty="0"/>
              <a:t> rock (iron, magnesium, and calcium ).</a:t>
            </a:r>
          </a:p>
          <a:p>
            <a:r>
              <a:rPr lang="en-US" dirty="0"/>
              <a:t>3,700 °C.</a:t>
            </a:r>
          </a:p>
          <a:p>
            <a:pPr>
              <a:buNone/>
            </a:pPr>
            <a:r>
              <a:rPr lang="en-US" b="1" u="sng" dirty="0"/>
              <a:t>Crust:</a:t>
            </a:r>
          </a:p>
          <a:p>
            <a:r>
              <a:rPr lang="en-US" dirty="0"/>
              <a:t>Silicate rock materials.</a:t>
            </a:r>
          </a:p>
          <a:p>
            <a:r>
              <a:rPr lang="en-US" b="1" dirty="0">
                <a:solidFill>
                  <a:srgbClr val="FF0000"/>
                </a:solidFill>
              </a:rPr>
              <a:t>One</a:t>
            </a:r>
            <a:r>
              <a:rPr lang="en-US" dirty="0"/>
              <a:t> percent of the earth. </a:t>
            </a:r>
          </a:p>
        </p:txBody>
      </p:sp>
      <p:sp>
        <p:nvSpPr>
          <p:cNvPr id="3" name="Title 2"/>
          <p:cNvSpPr>
            <a:spLocks noGrp="1"/>
          </p:cNvSpPr>
          <p:nvPr>
            <p:ph type="title"/>
          </p:nvPr>
        </p:nvSpPr>
        <p:spPr/>
        <p:txBody>
          <a:bodyPr/>
          <a:lstStyle/>
          <a:p>
            <a:r>
              <a:rPr lang="en-US" dirty="0"/>
              <a:t>EARTH’S LAYERS</a:t>
            </a:r>
          </a:p>
        </p:txBody>
      </p:sp>
      <p:pic>
        <p:nvPicPr>
          <p:cNvPr id="28674" name="Picture 2" descr="http://crack.seismo.unr.edu/ftp/pub/louie/class/100/earth-layers.GIF"/>
          <p:cNvPicPr>
            <a:picLocks noChangeAspect="1" noChangeArrowheads="1"/>
          </p:cNvPicPr>
          <p:nvPr/>
        </p:nvPicPr>
        <p:blipFill>
          <a:blip r:embed="rId2" cstate="print"/>
          <a:srcRect/>
          <a:stretch>
            <a:fillRect/>
          </a:stretch>
        </p:blipFill>
        <p:spPr bwMode="auto">
          <a:xfrm>
            <a:off x="4709077" y="3744912"/>
            <a:ext cx="4406348" cy="2895600"/>
          </a:xfrm>
          <a:prstGeom prst="rect">
            <a:avLst/>
          </a:prstGeom>
          <a:noFill/>
        </p:spPr>
      </p:pic>
    </p:spTree>
    <p:extLst>
      <p:ext uri="{BB962C8B-B14F-4D97-AF65-F5344CB8AC3E}">
        <p14:creationId xmlns:p14="http://schemas.microsoft.com/office/powerpoint/2010/main" val="1792498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 calcmode="lin" valueType="num">
                                      <p:cBhvr additive="base">
                                        <p:cTn id="1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 calcmode="lin" valueType="num">
                                      <p:cBhvr additive="base">
                                        <p:cTn id="2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524000"/>
            <a:ext cx="4495800" cy="5029200"/>
          </a:xfrm>
        </p:spPr>
        <p:txBody>
          <a:bodyPr>
            <a:normAutofit/>
          </a:bodyPr>
          <a:lstStyle/>
          <a:p>
            <a:pPr>
              <a:buNone/>
            </a:pPr>
            <a:r>
              <a:rPr lang="en-US" b="1" u="sng" dirty="0"/>
              <a:t>Crust</a:t>
            </a:r>
          </a:p>
          <a:p>
            <a:r>
              <a:rPr lang="en-US" dirty="0"/>
              <a:t>Lower boundary -                                  </a:t>
            </a:r>
            <a:r>
              <a:rPr lang="en-US" b="1" dirty="0" err="1">
                <a:solidFill>
                  <a:srgbClr val="0070C0"/>
                </a:solidFill>
              </a:rPr>
              <a:t>Mohorovicic</a:t>
            </a:r>
            <a:r>
              <a:rPr lang="en-US" dirty="0"/>
              <a:t> discontinuity (Moho)</a:t>
            </a:r>
          </a:p>
          <a:p>
            <a:r>
              <a:rPr lang="en-US" b="1" dirty="0" err="1">
                <a:solidFill>
                  <a:srgbClr val="0070C0"/>
                </a:solidFill>
              </a:rPr>
              <a:t>Asthenosphere</a:t>
            </a:r>
            <a:r>
              <a:rPr lang="en-US" dirty="0"/>
              <a:t> – lower, </a:t>
            </a:r>
            <a:r>
              <a:rPr lang="en-US" dirty="0" err="1"/>
              <a:t>plasticy</a:t>
            </a:r>
            <a:r>
              <a:rPr lang="en-US" dirty="0"/>
              <a:t> part</a:t>
            </a:r>
          </a:p>
          <a:p>
            <a:r>
              <a:rPr lang="en-US" b="1" dirty="0">
                <a:solidFill>
                  <a:srgbClr val="0070C0"/>
                </a:solidFill>
              </a:rPr>
              <a:t>Lithosphere</a:t>
            </a:r>
            <a:r>
              <a:rPr lang="en-US" dirty="0"/>
              <a:t> – top, solid part</a:t>
            </a:r>
            <a:br>
              <a:rPr lang="en-US" dirty="0"/>
            </a:br>
            <a:br>
              <a:rPr lang="en-US" dirty="0"/>
            </a:br>
            <a:endParaRPr lang="en-US" dirty="0"/>
          </a:p>
        </p:txBody>
      </p:sp>
      <p:sp>
        <p:nvSpPr>
          <p:cNvPr id="3" name="Title 2"/>
          <p:cNvSpPr>
            <a:spLocks noGrp="1"/>
          </p:cNvSpPr>
          <p:nvPr>
            <p:ph type="title"/>
          </p:nvPr>
        </p:nvSpPr>
        <p:spPr/>
        <p:txBody>
          <a:bodyPr/>
          <a:lstStyle/>
          <a:p>
            <a:r>
              <a:rPr lang="en-US" dirty="0"/>
              <a:t>EARTH’S LAYERS</a:t>
            </a:r>
          </a:p>
        </p:txBody>
      </p:sp>
      <p:pic>
        <p:nvPicPr>
          <p:cNvPr id="5" name="Picture 4"/>
          <p:cNvPicPr>
            <a:picLocks noChangeAspect="1"/>
          </p:cNvPicPr>
          <p:nvPr/>
        </p:nvPicPr>
        <p:blipFill>
          <a:blip r:embed="rId2"/>
          <a:stretch>
            <a:fillRect/>
          </a:stretch>
        </p:blipFill>
        <p:spPr>
          <a:xfrm>
            <a:off x="5181600" y="1427163"/>
            <a:ext cx="3771900" cy="4429125"/>
          </a:xfrm>
          <a:prstGeom prst="rect">
            <a:avLst/>
          </a:prstGeom>
        </p:spPr>
      </p:pic>
    </p:spTree>
    <p:extLst>
      <p:ext uri="{BB962C8B-B14F-4D97-AF65-F5344CB8AC3E}">
        <p14:creationId xmlns:p14="http://schemas.microsoft.com/office/powerpoint/2010/main" val="3645907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5029200" cy="4525963"/>
          </a:xfrm>
        </p:spPr>
        <p:txBody>
          <a:bodyPr>
            <a:normAutofit lnSpcReduction="10000"/>
          </a:bodyPr>
          <a:lstStyle/>
          <a:p>
            <a:pPr>
              <a:buNone/>
            </a:pPr>
            <a:r>
              <a:rPr lang="en-US" b="1" dirty="0">
                <a:solidFill>
                  <a:schemeClr val="accent3">
                    <a:lumMod val="75000"/>
                  </a:schemeClr>
                </a:solidFill>
              </a:rPr>
              <a:t>One:  </a:t>
            </a:r>
            <a:r>
              <a:rPr lang="en-US" b="1" dirty="0">
                <a:solidFill>
                  <a:srgbClr val="FF0000"/>
                </a:solidFill>
              </a:rPr>
              <a:t>Seismic waves </a:t>
            </a:r>
          </a:p>
          <a:p>
            <a:r>
              <a:rPr lang="en-US" dirty="0"/>
              <a:t>Caused by either by earthquakes or by massive man-made explosions.</a:t>
            </a:r>
          </a:p>
          <a:p>
            <a:r>
              <a:rPr lang="en-US" dirty="0"/>
              <a:t>Measured as they pass through the Earth.</a:t>
            </a:r>
          </a:p>
          <a:p>
            <a:r>
              <a:rPr lang="en-US" dirty="0"/>
              <a:t>When they encounter different materials, they change in important ways, becoming longer, shorter, faster, or slower.</a:t>
            </a:r>
          </a:p>
          <a:p>
            <a:pPr>
              <a:buNone/>
            </a:pPr>
            <a:endParaRPr lang="en-US" dirty="0"/>
          </a:p>
        </p:txBody>
      </p:sp>
      <p:sp>
        <p:nvSpPr>
          <p:cNvPr id="3" name="Title 2"/>
          <p:cNvSpPr>
            <a:spLocks noGrp="1"/>
          </p:cNvSpPr>
          <p:nvPr>
            <p:ph type="title"/>
          </p:nvPr>
        </p:nvSpPr>
        <p:spPr>
          <a:xfrm>
            <a:off x="304800" y="274638"/>
            <a:ext cx="8839200" cy="1143000"/>
          </a:xfrm>
        </p:spPr>
        <p:txBody>
          <a:bodyPr>
            <a:normAutofit/>
          </a:bodyPr>
          <a:lstStyle/>
          <a:p>
            <a:r>
              <a:rPr lang="en-US" dirty="0"/>
              <a:t>EVIDENCE FOR EARTH’S LAYERS</a:t>
            </a:r>
          </a:p>
        </p:txBody>
      </p:sp>
      <p:pic>
        <p:nvPicPr>
          <p:cNvPr id="29698" name="Picture 2" descr="http://tpsearthspace12student.wikispaces.com/file/view/PwavesSwaves.jpg/113267379/PwavesSwaves.jpg"/>
          <p:cNvPicPr>
            <a:picLocks noChangeAspect="1" noChangeArrowheads="1"/>
          </p:cNvPicPr>
          <p:nvPr/>
        </p:nvPicPr>
        <p:blipFill>
          <a:blip r:embed="rId2" cstate="print"/>
          <a:srcRect/>
          <a:stretch>
            <a:fillRect/>
          </a:stretch>
        </p:blipFill>
        <p:spPr bwMode="auto">
          <a:xfrm>
            <a:off x="5486400" y="1752600"/>
            <a:ext cx="3274359" cy="3200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457200" y="1828800"/>
            <a:ext cx="4572000" cy="4178491"/>
          </a:xfrm>
        </p:spPr>
        <p:txBody>
          <a:bodyPr/>
          <a:lstStyle/>
          <a:p>
            <a:pPr marL="109728" indent="0">
              <a:buNone/>
            </a:pPr>
            <a:r>
              <a:rPr lang="en-US" dirty="0"/>
              <a:t>Waves travel through different materials at different speeds.</a:t>
            </a:r>
          </a:p>
          <a:p>
            <a:r>
              <a:rPr lang="en-US" dirty="0"/>
              <a:t>P (primary) waves </a:t>
            </a:r>
            <a:r>
              <a:rPr lang="en-US" b="1" dirty="0">
                <a:solidFill>
                  <a:srgbClr val="FF0000"/>
                </a:solidFill>
              </a:rPr>
              <a:t>slow</a:t>
            </a:r>
            <a:r>
              <a:rPr lang="en-US" dirty="0"/>
              <a:t> </a:t>
            </a:r>
            <a:r>
              <a:rPr lang="en-US" b="1" dirty="0">
                <a:solidFill>
                  <a:srgbClr val="FF0000"/>
                </a:solidFill>
              </a:rPr>
              <a:t>down</a:t>
            </a:r>
            <a:r>
              <a:rPr lang="en-US" dirty="0"/>
              <a:t> in liquids.</a:t>
            </a:r>
          </a:p>
          <a:p>
            <a:r>
              <a:rPr lang="en-US" dirty="0"/>
              <a:t>S (secondary) waves can only travel through </a:t>
            </a:r>
            <a:r>
              <a:rPr lang="en-US" b="1" dirty="0">
                <a:solidFill>
                  <a:srgbClr val="FF0000"/>
                </a:solidFill>
              </a:rPr>
              <a:t>solids</a:t>
            </a:r>
            <a:r>
              <a:rPr lang="en-US" dirty="0"/>
              <a:t>.</a:t>
            </a:r>
          </a:p>
        </p:txBody>
      </p:sp>
      <p:sp>
        <p:nvSpPr>
          <p:cNvPr id="9" name="Title 8"/>
          <p:cNvSpPr>
            <a:spLocks noGrp="1"/>
          </p:cNvSpPr>
          <p:nvPr>
            <p:ph type="title"/>
          </p:nvPr>
        </p:nvSpPr>
        <p:spPr/>
        <p:txBody>
          <a:bodyPr/>
          <a:lstStyle/>
          <a:p>
            <a:r>
              <a:rPr lang="en-US" dirty="0"/>
              <a:t>SEISMIC WAVES AS EVIDENCE</a:t>
            </a:r>
          </a:p>
        </p:txBody>
      </p:sp>
      <p:pic>
        <p:nvPicPr>
          <p:cNvPr id="12" name="Picture 11"/>
          <p:cNvPicPr>
            <a:picLocks noChangeAspect="1"/>
          </p:cNvPicPr>
          <p:nvPr/>
        </p:nvPicPr>
        <p:blipFill>
          <a:blip r:embed="rId2" cstate="print"/>
          <a:stretch>
            <a:fillRect/>
          </a:stretch>
        </p:blipFill>
        <p:spPr>
          <a:xfrm>
            <a:off x="5257800" y="1828800"/>
            <a:ext cx="3517900" cy="3657600"/>
          </a:xfrm>
          <a:prstGeom prst="rect">
            <a:avLst/>
          </a:prstGeom>
        </p:spPr>
      </p:pic>
    </p:spTree>
    <p:extLst>
      <p:ext uri="{BB962C8B-B14F-4D97-AF65-F5344CB8AC3E}">
        <p14:creationId xmlns:p14="http://schemas.microsoft.com/office/powerpoint/2010/main" val="2779217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1000"/>
                                        <p:tgtEl>
                                          <p:spTgt spid="10">
                                            <p:txEl>
                                              <p:pRg st="1" end="1"/>
                                            </p:txEl>
                                          </p:spTgt>
                                        </p:tgtEl>
                                      </p:cBhvr>
                                    </p:animEffect>
                                    <p:anim calcmode="lin" valueType="num">
                                      <p:cBhvr>
                                        <p:cTn id="8"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2" end="2"/>
                                            </p:txEl>
                                          </p:spTgt>
                                        </p:tgtEl>
                                        <p:attrNameLst>
                                          <p:attrName>style.visibility</p:attrName>
                                        </p:attrNameLst>
                                      </p:cBhvr>
                                      <p:to>
                                        <p:strVal val="visible"/>
                                      </p:to>
                                    </p:set>
                                    <p:animEffect transition="in" filter="fade">
                                      <p:cBhvr>
                                        <p:cTn id="14" dur="1000"/>
                                        <p:tgtEl>
                                          <p:spTgt spid="10">
                                            <p:txEl>
                                              <p:pRg st="2" end="2"/>
                                            </p:txEl>
                                          </p:spTgt>
                                        </p:tgtEl>
                                      </p:cBhvr>
                                    </p:animEffect>
                                    <p:anim calcmode="lin" valueType="num">
                                      <p:cBhvr>
                                        <p:cTn id="15"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4953000" cy="4525963"/>
          </a:xfrm>
        </p:spPr>
        <p:txBody>
          <a:bodyPr>
            <a:normAutofit fontScale="92500" lnSpcReduction="20000"/>
          </a:bodyPr>
          <a:lstStyle/>
          <a:p>
            <a:pPr marL="109728" indent="0">
              <a:buNone/>
            </a:pPr>
            <a:r>
              <a:rPr lang="en-US" b="1" dirty="0">
                <a:solidFill>
                  <a:schemeClr val="accent3">
                    <a:lumMod val="75000"/>
                  </a:schemeClr>
                </a:solidFill>
              </a:rPr>
              <a:t>Two: </a:t>
            </a:r>
            <a:r>
              <a:rPr lang="en-US" b="1" dirty="0">
                <a:solidFill>
                  <a:srgbClr val="FF0000"/>
                </a:solidFill>
              </a:rPr>
              <a:t>Meteorites</a:t>
            </a:r>
          </a:p>
          <a:p>
            <a:pPr marL="109728" indent="0">
              <a:buNone/>
            </a:pPr>
            <a:r>
              <a:rPr lang="en-US" dirty="0"/>
              <a:t>Leftovers and pieces of other worlds.</a:t>
            </a:r>
          </a:p>
          <a:p>
            <a:pPr marL="109728" indent="0">
              <a:buNone/>
            </a:pPr>
            <a:r>
              <a:rPr lang="en-US" dirty="0"/>
              <a:t>Three types:</a:t>
            </a:r>
          </a:p>
          <a:p>
            <a:r>
              <a:rPr lang="en-US" u="sng" dirty="0" err="1"/>
              <a:t>Chondrites</a:t>
            </a:r>
            <a:r>
              <a:rPr lang="en-US" dirty="0"/>
              <a:t> (Stony-Iron) – mixed rocky &amp; metal materials</a:t>
            </a:r>
          </a:p>
          <a:p>
            <a:r>
              <a:rPr lang="en-US" u="sng" dirty="0"/>
              <a:t>Stony</a:t>
            </a:r>
            <a:r>
              <a:rPr lang="en-US" dirty="0"/>
              <a:t> – lighter, rock materials</a:t>
            </a:r>
          </a:p>
          <a:p>
            <a:r>
              <a:rPr lang="en-US" u="sng" dirty="0"/>
              <a:t>Iron</a:t>
            </a:r>
            <a:r>
              <a:rPr lang="en-US" dirty="0"/>
              <a:t> </a:t>
            </a:r>
            <a:r>
              <a:rPr lang="en-US" b="1" dirty="0"/>
              <a:t>- </a:t>
            </a:r>
            <a:r>
              <a:rPr lang="en-US" dirty="0"/>
              <a:t>metals, mostly iron and nickel</a:t>
            </a:r>
          </a:p>
          <a:p>
            <a:pPr marL="109728" indent="0">
              <a:buNone/>
            </a:pPr>
            <a:r>
              <a:rPr lang="en-US" dirty="0"/>
              <a:t>Composition of Earth believed to be </a:t>
            </a:r>
            <a:r>
              <a:rPr lang="en-US" b="1" dirty="0">
                <a:solidFill>
                  <a:srgbClr val="FF0000"/>
                </a:solidFill>
              </a:rPr>
              <a:t>similar</a:t>
            </a:r>
            <a:r>
              <a:rPr lang="en-US" dirty="0"/>
              <a:t>.</a:t>
            </a:r>
          </a:p>
        </p:txBody>
      </p:sp>
      <p:sp>
        <p:nvSpPr>
          <p:cNvPr id="3" name="Title 2"/>
          <p:cNvSpPr>
            <a:spLocks noGrp="1"/>
          </p:cNvSpPr>
          <p:nvPr>
            <p:ph type="title"/>
          </p:nvPr>
        </p:nvSpPr>
        <p:spPr/>
        <p:txBody>
          <a:bodyPr>
            <a:normAutofit/>
          </a:bodyPr>
          <a:lstStyle/>
          <a:p>
            <a:r>
              <a:rPr lang="en-US" dirty="0"/>
              <a:t>EVIDENCE FOR EARTH’S LAYERS</a:t>
            </a:r>
          </a:p>
        </p:txBody>
      </p:sp>
      <p:pic>
        <p:nvPicPr>
          <p:cNvPr id="5" name="Picture 4"/>
          <p:cNvPicPr>
            <a:picLocks noChangeAspect="1"/>
          </p:cNvPicPr>
          <p:nvPr/>
        </p:nvPicPr>
        <p:blipFill>
          <a:blip r:embed="rId2" cstate="print"/>
          <a:stretch>
            <a:fillRect/>
          </a:stretch>
        </p:blipFill>
        <p:spPr>
          <a:xfrm>
            <a:off x="5562600" y="1905000"/>
            <a:ext cx="3310758" cy="3200400"/>
          </a:xfrm>
          <a:prstGeom prst="rect">
            <a:avLst/>
          </a:prstGeom>
          <a:ln>
            <a:solidFill>
              <a:schemeClr val="tx1"/>
            </a:solidFill>
          </a:ln>
        </p:spPr>
      </p:pic>
    </p:spTree>
    <p:extLst>
      <p:ext uri="{BB962C8B-B14F-4D97-AF65-F5344CB8AC3E}">
        <p14:creationId xmlns:p14="http://schemas.microsoft.com/office/powerpoint/2010/main" val="188656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barn(inVertical)">
                                      <p:cBhvr>
                                        <p:cTn id="15" dur="500"/>
                                        <p:tgtEl>
                                          <p:spTgt spid="2">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barn(inVertical)">
                                      <p:cBhvr>
                                        <p:cTn id="20" dur="500"/>
                                        <p:tgtEl>
                                          <p:spTgt spid="2">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Effect transition="in" filter="barn(inVertical)">
                                      <p:cBhvr>
                                        <p:cTn id="25" dur="500"/>
                                        <p:tgtEl>
                                          <p:spTgt spid="2">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Effect transition="in" filter="barn(inVertical)">
                                      <p:cBhvr>
                                        <p:cTn id="30"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3962400" cy="4102291"/>
          </a:xfrm>
        </p:spPr>
        <p:txBody>
          <a:bodyPr/>
          <a:lstStyle/>
          <a:p>
            <a:pPr marL="109728" indent="0">
              <a:buNone/>
            </a:pPr>
            <a:r>
              <a:rPr lang="en-US" b="1" dirty="0">
                <a:solidFill>
                  <a:schemeClr val="accent3">
                    <a:lumMod val="75000"/>
                  </a:schemeClr>
                </a:solidFill>
              </a:rPr>
              <a:t>Three: </a:t>
            </a:r>
            <a:r>
              <a:rPr lang="en-US" b="1" dirty="0">
                <a:solidFill>
                  <a:srgbClr val="FF0000"/>
                </a:solidFill>
              </a:rPr>
              <a:t>Volcanoes</a:t>
            </a:r>
          </a:p>
          <a:p>
            <a:r>
              <a:rPr lang="en-US" dirty="0"/>
              <a:t>They transport materials from upper </a:t>
            </a:r>
            <a:r>
              <a:rPr lang="en-US" b="1" dirty="0">
                <a:solidFill>
                  <a:srgbClr val="FF0000"/>
                </a:solidFill>
              </a:rPr>
              <a:t>mantle</a:t>
            </a:r>
            <a:r>
              <a:rPr lang="en-US" dirty="0"/>
              <a:t> to surface.</a:t>
            </a:r>
          </a:p>
          <a:p>
            <a:r>
              <a:rPr lang="en-US" dirty="0"/>
              <a:t>They do not provide information about deep layers.</a:t>
            </a:r>
          </a:p>
        </p:txBody>
      </p:sp>
      <p:sp>
        <p:nvSpPr>
          <p:cNvPr id="3" name="Title 2"/>
          <p:cNvSpPr>
            <a:spLocks noGrp="1"/>
          </p:cNvSpPr>
          <p:nvPr>
            <p:ph type="title"/>
          </p:nvPr>
        </p:nvSpPr>
        <p:spPr/>
        <p:txBody>
          <a:bodyPr>
            <a:normAutofit/>
          </a:bodyPr>
          <a:lstStyle/>
          <a:p>
            <a:r>
              <a:rPr lang="en-US" dirty="0"/>
              <a:t>EVIDENCE FOR EARTH’S LAYERS</a:t>
            </a:r>
          </a:p>
        </p:txBody>
      </p:sp>
      <p:pic>
        <p:nvPicPr>
          <p:cNvPr id="4" name="Picture 3"/>
          <p:cNvPicPr>
            <a:picLocks noChangeAspect="1"/>
          </p:cNvPicPr>
          <p:nvPr/>
        </p:nvPicPr>
        <p:blipFill>
          <a:blip r:embed="rId2" cstate="print"/>
          <a:stretch>
            <a:fillRect/>
          </a:stretch>
        </p:blipFill>
        <p:spPr>
          <a:xfrm>
            <a:off x="4953000" y="1676400"/>
            <a:ext cx="3841315" cy="3657600"/>
          </a:xfrm>
          <a:prstGeom prst="rect">
            <a:avLst/>
          </a:prstGeom>
        </p:spPr>
      </p:pic>
    </p:spTree>
    <p:extLst>
      <p:ext uri="{BB962C8B-B14F-4D97-AF65-F5344CB8AC3E}">
        <p14:creationId xmlns:p14="http://schemas.microsoft.com/office/powerpoint/2010/main" val="208431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371600"/>
            <a:ext cx="4724400" cy="3276600"/>
          </a:xfrm>
        </p:spPr>
        <p:txBody>
          <a:bodyPr>
            <a:normAutofit fontScale="92500" lnSpcReduction="20000"/>
          </a:bodyPr>
          <a:lstStyle/>
          <a:p>
            <a:pPr marL="109728" indent="0">
              <a:buNone/>
            </a:pPr>
            <a:r>
              <a:rPr lang="en-US" sz="3000" b="1" dirty="0">
                <a:solidFill>
                  <a:schemeClr val="accent3">
                    <a:lumMod val="75000"/>
                  </a:schemeClr>
                </a:solidFill>
              </a:rPr>
              <a:t>Four: </a:t>
            </a:r>
            <a:r>
              <a:rPr lang="en-US" sz="3000" b="1" dirty="0">
                <a:solidFill>
                  <a:srgbClr val="FF0000"/>
                </a:solidFill>
              </a:rPr>
              <a:t>Magnetosphere</a:t>
            </a:r>
          </a:p>
          <a:p>
            <a:r>
              <a:rPr lang="en-US" sz="3000" dirty="0"/>
              <a:t>Earth’s liquid, metallic outer core spins.</a:t>
            </a:r>
          </a:p>
          <a:p>
            <a:r>
              <a:rPr lang="en-US" sz="3000" b="1" dirty="0">
                <a:solidFill>
                  <a:srgbClr val="FF0000"/>
                </a:solidFill>
              </a:rPr>
              <a:t>Spin</a:t>
            </a:r>
            <a:r>
              <a:rPr lang="en-US" sz="3000" dirty="0"/>
              <a:t> creates magnetic field.</a:t>
            </a:r>
          </a:p>
          <a:p>
            <a:r>
              <a:rPr lang="en-US" sz="3000" dirty="0"/>
              <a:t>Magnetosphere protects Earth from solar wind.</a:t>
            </a:r>
          </a:p>
          <a:p>
            <a:endParaRPr lang="en-US" dirty="0"/>
          </a:p>
        </p:txBody>
      </p:sp>
      <p:sp>
        <p:nvSpPr>
          <p:cNvPr id="3" name="Title 2"/>
          <p:cNvSpPr>
            <a:spLocks noGrp="1"/>
          </p:cNvSpPr>
          <p:nvPr>
            <p:ph type="title"/>
          </p:nvPr>
        </p:nvSpPr>
        <p:spPr/>
        <p:txBody>
          <a:bodyPr>
            <a:normAutofit/>
          </a:bodyPr>
          <a:lstStyle/>
          <a:p>
            <a:r>
              <a:rPr lang="en-US" dirty="0"/>
              <a:t>EVIDENCE FOR EARTH’S LAYERS</a:t>
            </a:r>
          </a:p>
        </p:txBody>
      </p:sp>
      <p:pic>
        <p:nvPicPr>
          <p:cNvPr id="30722" name="Picture 2" descr="http://mnh.si.edu/earth/text/images/4_0_0_0/4_1_5_0_magnetic_01.jpg"/>
          <p:cNvPicPr>
            <a:picLocks noChangeAspect="1" noChangeArrowheads="1"/>
          </p:cNvPicPr>
          <p:nvPr/>
        </p:nvPicPr>
        <p:blipFill>
          <a:blip r:embed="rId2" cstate="print"/>
          <a:srcRect/>
          <a:stretch>
            <a:fillRect/>
          </a:stretch>
        </p:blipFill>
        <p:spPr bwMode="auto">
          <a:xfrm>
            <a:off x="6248400" y="1143000"/>
            <a:ext cx="2514600" cy="2689834"/>
          </a:xfrm>
          <a:prstGeom prst="rect">
            <a:avLst/>
          </a:prstGeom>
          <a:noFill/>
        </p:spPr>
      </p:pic>
      <p:pic>
        <p:nvPicPr>
          <p:cNvPr id="30724" name="Picture 4" descr="http://www.astrosurf.com/tpesoleil/images/magnetosphere_fr.gif"/>
          <p:cNvPicPr>
            <a:picLocks noChangeAspect="1" noChangeArrowheads="1"/>
          </p:cNvPicPr>
          <p:nvPr/>
        </p:nvPicPr>
        <p:blipFill>
          <a:blip r:embed="rId3" cstate="print"/>
          <a:srcRect/>
          <a:stretch>
            <a:fillRect/>
          </a:stretch>
        </p:blipFill>
        <p:spPr bwMode="auto">
          <a:xfrm>
            <a:off x="5257800" y="3947922"/>
            <a:ext cx="3733800" cy="2847615"/>
          </a:xfrm>
          <a:prstGeom prst="rect">
            <a:avLst/>
          </a:prstGeom>
          <a:noFill/>
        </p:spPr>
      </p:pic>
      <p:pic>
        <p:nvPicPr>
          <p:cNvPr id="30726" name="Picture 6" descr="http://ts3.mm.bing.net/th?id=H.4596483735620238&amp;pid=1.7&amp;w=342&amp;h=188&amp;c=7&amp;rs=1&amp;url=http%3a%2f%2fwww.spacestationinfo.com%2fmagnetosphere.htm"/>
          <p:cNvPicPr>
            <a:picLocks noChangeAspect="1" noChangeArrowheads="1"/>
          </p:cNvPicPr>
          <p:nvPr/>
        </p:nvPicPr>
        <p:blipFill>
          <a:blip r:embed="rId4" cstate="print"/>
          <a:srcRect/>
          <a:stretch>
            <a:fillRect/>
          </a:stretch>
        </p:blipFill>
        <p:spPr bwMode="auto">
          <a:xfrm>
            <a:off x="1066800" y="4876800"/>
            <a:ext cx="3257550" cy="17907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down)">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660029" y="1143000"/>
            <a:ext cx="5483971" cy="5071872"/>
          </a:xfrm>
        </p:spPr>
        <p:txBody>
          <a:bodyPr>
            <a:normAutofit fontScale="92500"/>
          </a:bodyPr>
          <a:lstStyle/>
          <a:p>
            <a:pPr>
              <a:buNone/>
            </a:pPr>
            <a:r>
              <a:rPr lang="en-US" dirty="0"/>
              <a:t>Remember what heat is?</a:t>
            </a:r>
          </a:p>
          <a:p>
            <a:pPr>
              <a:buNone/>
            </a:pPr>
            <a:r>
              <a:rPr lang="en-US" dirty="0"/>
              <a:t>Heat:</a:t>
            </a:r>
          </a:p>
          <a:p>
            <a:r>
              <a:rPr lang="en-US" dirty="0"/>
              <a:t>a form of energy</a:t>
            </a:r>
          </a:p>
          <a:p>
            <a:r>
              <a:rPr lang="en-US" dirty="0"/>
              <a:t>Vibration of atoms and molecules</a:t>
            </a:r>
          </a:p>
          <a:p>
            <a:r>
              <a:rPr lang="en-US" dirty="0"/>
              <a:t>Greater energy = faster vibration = more heat</a:t>
            </a:r>
          </a:p>
          <a:p>
            <a:pPr>
              <a:buNone/>
            </a:pPr>
            <a:r>
              <a:rPr lang="en-US" dirty="0"/>
              <a:t>Heat moves in three ways:</a:t>
            </a:r>
          </a:p>
          <a:p>
            <a:r>
              <a:rPr lang="en-US" dirty="0"/>
              <a:t>Conduction – </a:t>
            </a:r>
            <a:r>
              <a:rPr lang="en-US" b="1" dirty="0">
                <a:solidFill>
                  <a:srgbClr val="FF0000"/>
                </a:solidFill>
              </a:rPr>
              <a:t>direct contact</a:t>
            </a:r>
          </a:p>
          <a:p>
            <a:r>
              <a:rPr lang="en-US" dirty="0"/>
              <a:t>Convection – travels in currents</a:t>
            </a:r>
          </a:p>
          <a:p>
            <a:r>
              <a:rPr lang="en-US" dirty="0"/>
              <a:t>Radiation – travels through space</a:t>
            </a:r>
          </a:p>
        </p:txBody>
      </p:sp>
      <p:sp>
        <p:nvSpPr>
          <p:cNvPr id="2" name="Title 1"/>
          <p:cNvSpPr>
            <a:spLocks noGrp="1"/>
          </p:cNvSpPr>
          <p:nvPr>
            <p:ph type="title"/>
          </p:nvPr>
        </p:nvSpPr>
        <p:spPr>
          <a:xfrm>
            <a:off x="439057" y="0"/>
            <a:ext cx="8534400" cy="1143000"/>
          </a:xfrm>
        </p:spPr>
        <p:txBody>
          <a:bodyPr>
            <a:normAutofit/>
          </a:bodyPr>
          <a:lstStyle/>
          <a:p>
            <a:r>
              <a:rPr lang="en-US" dirty="0"/>
              <a:t>TRANSFER OF HEAT FROM CORE</a:t>
            </a:r>
          </a:p>
        </p:txBody>
      </p:sp>
      <p:pic>
        <p:nvPicPr>
          <p:cNvPr id="1026" name="Picture 2" descr="http://ts3.mm.bing.net/th?id=H.4759374611549278&amp;pid=1.7&amp;w=342&amp;h=188&amp;c=7&amp;rs=1"/>
          <p:cNvPicPr>
            <a:picLocks noChangeAspect="1" noChangeArrowheads="1"/>
          </p:cNvPicPr>
          <p:nvPr/>
        </p:nvPicPr>
        <p:blipFill>
          <a:blip r:embed="rId2" cstate="print"/>
          <a:srcRect/>
          <a:stretch>
            <a:fillRect/>
          </a:stretch>
        </p:blipFill>
        <p:spPr bwMode="auto">
          <a:xfrm>
            <a:off x="0" y="1981200"/>
            <a:ext cx="3660029" cy="304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randombar(horizontal)">
                                      <p:cBhvr>
                                        <p:cTn id="7" dur="500"/>
                                        <p:tgtEl>
                                          <p:spTgt spid="5">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0" dur="500"/>
                                        <p:tgtEl>
                                          <p:spTgt spid="5">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5" dur="500"/>
                                        <p:tgtEl>
                                          <p:spTgt spid="5">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5">
                                            <p:txEl>
                                              <p:pRg st="4" end="4"/>
                                            </p:txEl>
                                          </p:spTgt>
                                        </p:tgtEl>
                                        <p:attrNameLst>
                                          <p:attrName>style.visibility</p:attrName>
                                        </p:attrNameLst>
                                      </p:cBhvr>
                                      <p:to>
                                        <p:strVal val="visible"/>
                                      </p:to>
                                    </p:set>
                                    <p:animEffect transition="in" filter="randombar(horizontal)">
                                      <p:cBhvr>
                                        <p:cTn id="20" dur="500"/>
                                        <p:tgtEl>
                                          <p:spTgt spid="5">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Effect transition="in" filter="randombar(horizontal)">
                                      <p:cBhvr>
                                        <p:cTn id="25" dur="500"/>
                                        <p:tgtEl>
                                          <p:spTgt spid="5">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5">
                                            <p:txEl>
                                              <p:pRg st="6" end="6"/>
                                            </p:txEl>
                                          </p:spTgt>
                                        </p:tgtEl>
                                        <p:attrNameLst>
                                          <p:attrName>style.visibility</p:attrName>
                                        </p:attrNameLst>
                                      </p:cBhvr>
                                      <p:to>
                                        <p:strVal val="visible"/>
                                      </p:to>
                                    </p:set>
                                    <p:animEffect transition="in" filter="randombar(horizontal)">
                                      <p:cBhvr>
                                        <p:cTn id="30" dur="500"/>
                                        <p:tgtEl>
                                          <p:spTgt spid="5">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animEffect transition="in" filter="randombar(horizontal)">
                                      <p:cBhvr>
                                        <p:cTn id="35" dur="500"/>
                                        <p:tgtEl>
                                          <p:spTgt spid="5">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5">
                                            <p:txEl>
                                              <p:pRg st="8" end="8"/>
                                            </p:txEl>
                                          </p:spTgt>
                                        </p:tgtEl>
                                        <p:attrNameLst>
                                          <p:attrName>style.visibility</p:attrName>
                                        </p:attrNameLst>
                                      </p:cBhvr>
                                      <p:to>
                                        <p:strVal val="visible"/>
                                      </p:to>
                                    </p:set>
                                    <p:animEffect transition="in" filter="randombar(horizontal)">
                                      <p:cBhvr>
                                        <p:cTn id="40"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00575" y="1771650"/>
            <a:ext cx="4114800" cy="5029200"/>
          </a:xfrm>
        </p:spPr>
        <p:txBody>
          <a:bodyPr>
            <a:normAutofit/>
          </a:bodyPr>
          <a:lstStyle/>
          <a:p>
            <a:pPr>
              <a:buFont typeface="Wingdings" panose="05000000000000000000" pitchFamily="2" charset="2"/>
              <a:buChar char="§"/>
            </a:pPr>
            <a:r>
              <a:rPr lang="en-US" dirty="0">
                <a:solidFill>
                  <a:srgbClr val="FF0000"/>
                </a:solidFill>
              </a:rPr>
              <a:t>Heated</a:t>
            </a:r>
            <a:r>
              <a:rPr lang="en-US" dirty="0"/>
              <a:t> material near core becomes less dense and </a:t>
            </a:r>
            <a:r>
              <a:rPr lang="en-US" dirty="0">
                <a:solidFill>
                  <a:srgbClr val="FF0000"/>
                </a:solidFill>
              </a:rPr>
              <a:t>rises</a:t>
            </a:r>
            <a:r>
              <a:rPr lang="en-US" dirty="0"/>
              <a:t>.</a:t>
            </a:r>
          </a:p>
          <a:p>
            <a:pPr>
              <a:buFont typeface="Wingdings" panose="05000000000000000000" pitchFamily="2" charset="2"/>
              <a:buChar char="§"/>
            </a:pPr>
            <a:r>
              <a:rPr lang="en-US" dirty="0">
                <a:solidFill>
                  <a:srgbClr val="FF0000"/>
                </a:solidFill>
              </a:rPr>
              <a:t>Cool</a:t>
            </a:r>
            <a:r>
              <a:rPr lang="en-US" dirty="0"/>
              <a:t> material near crust is cooler and </a:t>
            </a:r>
            <a:r>
              <a:rPr lang="en-US" dirty="0">
                <a:solidFill>
                  <a:srgbClr val="FF0000"/>
                </a:solidFill>
              </a:rPr>
              <a:t>sinks</a:t>
            </a:r>
            <a:r>
              <a:rPr lang="en-US" dirty="0"/>
              <a:t>.</a:t>
            </a:r>
          </a:p>
          <a:p>
            <a:pPr>
              <a:buFont typeface="Wingdings" panose="05000000000000000000" pitchFamily="2" charset="2"/>
              <a:buChar char="§"/>
            </a:pPr>
            <a:r>
              <a:rPr lang="en-US" dirty="0"/>
              <a:t>Movement of heated material from core to crust is process called convection.</a:t>
            </a:r>
          </a:p>
          <a:p>
            <a:pPr>
              <a:buNone/>
            </a:pPr>
            <a:endParaRPr lang="en-US" dirty="0"/>
          </a:p>
        </p:txBody>
      </p:sp>
      <p:sp>
        <p:nvSpPr>
          <p:cNvPr id="3" name="Title 2"/>
          <p:cNvSpPr>
            <a:spLocks noGrp="1"/>
          </p:cNvSpPr>
          <p:nvPr>
            <p:ph type="title"/>
          </p:nvPr>
        </p:nvSpPr>
        <p:spPr>
          <a:xfrm>
            <a:off x="457200" y="274638"/>
            <a:ext cx="8229600" cy="1325562"/>
          </a:xfrm>
        </p:spPr>
        <p:txBody>
          <a:bodyPr>
            <a:normAutofit fontScale="90000"/>
          </a:bodyPr>
          <a:lstStyle/>
          <a:p>
            <a:r>
              <a:rPr lang="en-US" dirty="0"/>
              <a:t>CONVECTION:  </a:t>
            </a:r>
            <a:br>
              <a:rPr lang="en-US" dirty="0"/>
            </a:br>
            <a:r>
              <a:rPr lang="en-US" dirty="0"/>
              <a:t>TRANSFER OF HEAT ENERGY  </a:t>
            </a:r>
          </a:p>
        </p:txBody>
      </p:sp>
      <p:pic>
        <p:nvPicPr>
          <p:cNvPr id="31748" name="Picture 4" descr="http://www.classroomatsea.net/general_science/images/convection.jpg"/>
          <p:cNvPicPr>
            <a:picLocks noChangeAspect="1" noChangeArrowheads="1"/>
          </p:cNvPicPr>
          <p:nvPr/>
        </p:nvPicPr>
        <p:blipFill>
          <a:blip r:embed="rId2" cstate="print"/>
          <a:srcRect/>
          <a:stretch>
            <a:fillRect/>
          </a:stretch>
        </p:blipFill>
        <p:spPr bwMode="auto">
          <a:xfrm>
            <a:off x="304800" y="1981200"/>
            <a:ext cx="3987876" cy="39719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Red dye is over the not part and blue dye is over the ice.</a:t>
            </a:r>
          </a:p>
        </p:txBody>
      </p:sp>
      <p:sp>
        <p:nvSpPr>
          <p:cNvPr id="3" name="Title 2"/>
          <p:cNvSpPr>
            <a:spLocks noGrp="1"/>
          </p:cNvSpPr>
          <p:nvPr>
            <p:ph type="title"/>
          </p:nvPr>
        </p:nvSpPr>
        <p:spPr/>
        <p:txBody>
          <a:bodyPr/>
          <a:lstStyle/>
          <a:p>
            <a:r>
              <a:rPr lang="en-US" dirty="0"/>
              <a:t>DEMO</a:t>
            </a:r>
          </a:p>
        </p:txBody>
      </p:sp>
    </p:spTree>
    <p:extLst>
      <p:ext uri="{BB962C8B-B14F-4D97-AF65-F5344CB8AC3E}">
        <p14:creationId xmlns:p14="http://schemas.microsoft.com/office/powerpoint/2010/main" val="1880692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4114800" cy="3645091"/>
          </a:xfrm>
        </p:spPr>
        <p:txBody>
          <a:bodyPr/>
          <a:lstStyle/>
          <a:p>
            <a:r>
              <a:rPr lang="en-US" dirty="0"/>
              <a:t>Crust is broken into </a:t>
            </a:r>
            <a:r>
              <a:rPr lang="en-US" b="1" dirty="0">
                <a:solidFill>
                  <a:srgbClr val="FF0000"/>
                </a:solidFill>
              </a:rPr>
              <a:t>“plates”.</a:t>
            </a:r>
          </a:p>
          <a:p>
            <a:r>
              <a:rPr lang="en-US" dirty="0"/>
              <a:t>Convection currents in mantle moves crust. </a:t>
            </a:r>
          </a:p>
          <a:p>
            <a:r>
              <a:rPr lang="en-US" dirty="0"/>
              <a:t>Changes Earth’s surface </a:t>
            </a:r>
            <a:r>
              <a:rPr lang="en-US" b="1" dirty="0">
                <a:solidFill>
                  <a:srgbClr val="FF0000"/>
                </a:solidFill>
              </a:rPr>
              <a:t>slowly</a:t>
            </a:r>
            <a:r>
              <a:rPr lang="en-US" dirty="0"/>
              <a:t> over time. </a:t>
            </a:r>
          </a:p>
          <a:p>
            <a:endParaRPr lang="en-US" dirty="0"/>
          </a:p>
        </p:txBody>
      </p:sp>
      <p:sp>
        <p:nvSpPr>
          <p:cNvPr id="3" name="Title 2"/>
          <p:cNvSpPr>
            <a:spLocks noGrp="1"/>
          </p:cNvSpPr>
          <p:nvPr>
            <p:ph type="title"/>
          </p:nvPr>
        </p:nvSpPr>
        <p:spPr/>
        <p:txBody>
          <a:bodyPr>
            <a:normAutofit fontScale="90000"/>
          </a:bodyPr>
          <a:lstStyle/>
          <a:p>
            <a:r>
              <a:rPr lang="en-US" dirty="0"/>
              <a:t>CONVECTION: </a:t>
            </a:r>
            <a:br>
              <a:rPr lang="en-US" dirty="0"/>
            </a:br>
            <a:r>
              <a:rPr lang="en-US" dirty="0"/>
              <a:t>MOVES EARTH’S CRUST</a:t>
            </a:r>
          </a:p>
        </p:txBody>
      </p:sp>
      <p:pic>
        <p:nvPicPr>
          <p:cNvPr id="4" name="Picture 3"/>
          <p:cNvPicPr>
            <a:picLocks noChangeAspect="1"/>
          </p:cNvPicPr>
          <p:nvPr/>
        </p:nvPicPr>
        <p:blipFill>
          <a:blip r:embed="rId2" cstate="print"/>
          <a:stretch>
            <a:fillRect/>
          </a:stretch>
        </p:blipFill>
        <p:spPr>
          <a:xfrm>
            <a:off x="4343400" y="3886200"/>
            <a:ext cx="4605866" cy="2590800"/>
          </a:xfrm>
          <a:prstGeom prst="rect">
            <a:avLst/>
          </a:prstGeom>
        </p:spPr>
      </p:pic>
      <p:pic>
        <p:nvPicPr>
          <p:cNvPr id="5" name="Picture 4"/>
          <p:cNvPicPr>
            <a:picLocks noChangeAspect="1"/>
          </p:cNvPicPr>
          <p:nvPr/>
        </p:nvPicPr>
        <p:blipFill>
          <a:blip r:embed="rId3" cstate="print"/>
          <a:stretch>
            <a:fillRect/>
          </a:stretch>
        </p:blipFill>
        <p:spPr>
          <a:xfrm>
            <a:off x="5268383" y="1676400"/>
            <a:ext cx="2984500" cy="2082800"/>
          </a:xfrm>
          <a:prstGeom prst="rect">
            <a:avLst/>
          </a:prstGeom>
        </p:spPr>
      </p:pic>
    </p:spTree>
    <p:extLst>
      <p:ext uri="{BB962C8B-B14F-4D97-AF65-F5344CB8AC3E}">
        <p14:creationId xmlns:p14="http://schemas.microsoft.com/office/powerpoint/2010/main" val="40256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a:stretch>
            <a:fillRect/>
          </a:stretch>
        </p:blipFill>
        <p:spPr bwMode="auto">
          <a:xfrm>
            <a:off x="4800600" y="1981200"/>
            <a:ext cx="3962400" cy="3591426"/>
          </a:xfrm>
          <a:prstGeom prst="rect">
            <a:avLst/>
          </a:prstGeom>
          <a:noFill/>
          <a:ln w="9525">
            <a:noFill/>
            <a:miter lim="800000"/>
            <a:headEnd/>
            <a:tailEnd/>
          </a:ln>
        </p:spPr>
      </p:pic>
      <p:sp>
        <p:nvSpPr>
          <p:cNvPr id="2" name="Content Placeholder 1"/>
          <p:cNvSpPr>
            <a:spLocks noGrp="1"/>
          </p:cNvSpPr>
          <p:nvPr>
            <p:ph idx="1"/>
          </p:nvPr>
        </p:nvSpPr>
        <p:spPr>
          <a:xfrm>
            <a:off x="457200" y="1828800"/>
            <a:ext cx="8229600" cy="4178491"/>
          </a:xfrm>
        </p:spPr>
        <p:txBody>
          <a:bodyPr/>
          <a:lstStyle/>
          <a:p>
            <a:pPr marL="109728" indent="0">
              <a:buNone/>
            </a:pPr>
            <a:r>
              <a:rPr lang="en-US" dirty="0"/>
              <a:t>Match each of Earth’s Layers:</a:t>
            </a:r>
          </a:p>
          <a:p>
            <a:endParaRPr lang="en-US" dirty="0"/>
          </a:p>
          <a:p>
            <a:r>
              <a:rPr lang="en-US" dirty="0"/>
              <a:t>Inner Core</a:t>
            </a:r>
          </a:p>
          <a:p>
            <a:r>
              <a:rPr lang="en-US" dirty="0"/>
              <a:t>Outer Core</a:t>
            </a:r>
          </a:p>
          <a:p>
            <a:r>
              <a:rPr lang="en-US" dirty="0"/>
              <a:t>Mantle</a:t>
            </a:r>
          </a:p>
          <a:p>
            <a:r>
              <a:rPr lang="en-US" dirty="0"/>
              <a:t>Crust</a:t>
            </a:r>
          </a:p>
        </p:txBody>
      </p:sp>
      <p:sp>
        <p:nvSpPr>
          <p:cNvPr id="3" name="Title 2"/>
          <p:cNvSpPr>
            <a:spLocks noGrp="1"/>
          </p:cNvSpPr>
          <p:nvPr>
            <p:ph type="title"/>
          </p:nvPr>
        </p:nvSpPr>
        <p:spPr/>
        <p:txBody>
          <a:bodyPr/>
          <a:lstStyle/>
          <a:p>
            <a:r>
              <a:rPr lang="en-US" dirty="0"/>
              <a:t>SOMETHING TO THINK ABOUT:</a:t>
            </a:r>
          </a:p>
        </p:txBody>
      </p:sp>
      <p:sp>
        <p:nvSpPr>
          <p:cNvPr id="4" name="TextBox 3"/>
          <p:cNvSpPr txBox="1"/>
          <p:nvPr/>
        </p:nvSpPr>
        <p:spPr>
          <a:xfrm>
            <a:off x="2819400" y="2814935"/>
            <a:ext cx="381000" cy="461665"/>
          </a:xfrm>
          <a:prstGeom prst="rect">
            <a:avLst/>
          </a:prstGeom>
          <a:noFill/>
        </p:spPr>
        <p:txBody>
          <a:bodyPr wrap="square" rtlCol="0">
            <a:spAutoFit/>
          </a:bodyPr>
          <a:lstStyle/>
          <a:p>
            <a:r>
              <a:rPr lang="en-US" sz="2400" b="1" dirty="0">
                <a:solidFill>
                  <a:srgbClr val="0070C0"/>
                </a:solidFill>
                <a:latin typeface="+mj-lt"/>
              </a:rPr>
              <a:t>D</a:t>
            </a:r>
          </a:p>
        </p:txBody>
      </p:sp>
      <p:sp>
        <p:nvSpPr>
          <p:cNvPr id="6" name="TextBox 5"/>
          <p:cNvSpPr txBox="1"/>
          <p:nvPr/>
        </p:nvSpPr>
        <p:spPr>
          <a:xfrm>
            <a:off x="3048000" y="3226097"/>
            <a:ext cx="381000" cy="461665"/>
          </a:xfrm>
          <a:prstGeom prst="rect">
            <a:avLst/>
          </a:prstGeom>
          <a:noFill/>
        </p:spPr>
        <p:txBody>
          <a:bodyPr wrap="square" rtlCol="0">
            <a:spAutoFit/>
          </a:bodyPr>
          <a:lstStyle/>
          <a:p>
            <a:r>
              <a:rPr lang="en-US" sz="2400" b="1" dirty="0">
                <a:solidFill>
                  <a:srgbClr val="0070C0"/>
                </a:solidFill>
                <a:latin typeface="+mj-lt"/>
              </a:rPr>
              <a:t>B</a:t>
            </a:r>
          </a:p>
        </p:txBody>
      </p:sp>
      <p:sp>
        <p:nvSpPr>
          <p:cNvPr id="7" name="TextBox 6"/>
          <p:cNvSpPr txBox="1"/>
          <p:nvPr/>
        </p:nvSpPr>
        <p:spPr>
          <a:xfrm>
            <a:off x="2133600" y="3715251"/>
            <a:ext cx="381000" cy="461665"/>
          </a:xfrm>
          <a:prstGeom prst="rect">
            <a:avLst/>
          </a:prstGeom>
          <a:noFill/>
        </p:spPr>
        <p:txBody>
          <a:bodyPr wrap="square" rtlCol="0">
            <a:spAutoFit/>
          </a:bodyPr>
          <a:lstStyle/>
          <a:p>
            <a:r>
              <a:rPr lang="en-US" sz="2400" b="1" dirty="0">
                <a:solidFill>
                  <a:srgbClr val="0070C0"/>
                </a:solidFill>
                <a:latin typeface="+mj-lt"/>
              </a:rPr>
              <a:t>C</a:t>
            </a:r>
          </a:p>
        </p:txBody>
      </p:sp>
      <p:sp>
        <p:nvSpPr>
          <p:cNvPr id="8" name="TextBox 7"/>
          <p:cNvSpPr txBox="1"/>
          <p:nvPr/>
        </p:nvSpPr>
        <p:spPr>
          <a:xfrm>
            <a:off x="2133600" y="4176916"/>
            <a:ext cx="381000" cy="461665"/>
          </a:xfrm>
          <a:prstGeom prst="rect">
            <a:avLst/>
          </a:prstGeom>
          <a:noFill/>
        </p:spPr>
        <p:txBody>
          <a:bodyPr wrap="square" rtlCol="0">
            <a:spAutoFit/>
          </a:bodyPr>
          <a:lstStyle/>
          <a:p>
            <a:r>
              <a:rPr lang="en-US" sz="2400" b="1" dirty="0">
                <a:solidFill>
                  <a:srgbClr val="0070C0"/>
                </a:solidFill>
                <a:latin typeface="+mj-lt"/>
              </a:rPr>
              <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4572000" cy="4483291"/>
          </a:xfrm>
        </p:spPr>
        <p:txBody>
          <a:bodyPr>
            <a:normAutofit/>
          </a:bodyPr>
          <a:lstStyle/>
          <a:p>
            <a:pPr marL="109728" indent="0">
              <a:buNone/>
            </a:pPr>
            <a:r>
              <a:rPr lang="en-US" dirty="0"/>
              <a:t>Convection in the mantle is responsible for what process on the surface shown in the diagram?</a:t>
            </a:r>
          </a:p>
          <a:p>
            <a:pPr marL="109728" indent="0">
              <a:buNone/>
            </a:pPr>
            <a:endParaRPr lang="en-US" dirty="0"/>
          </a:p>
          <a:p>
            <a:pPr marL="685800" indent="-576263">
              <a:buNone/>
            </a:pPr>
            <a:r>
              <a:rPr lang="en-US" dirty="0"/>
              <a:t>A.  Plate Tectonics</a:t>
            </a:r>
          </a:p>
          <a:p>
            <a:pPr marL="685800" indent="-576263">
              <a:buNone/>
            </a:pPr>
            <a:r>
              <a:rPr lang="en-US" dirty="0"/>
              <a:t>B.  Radioactive Decay</a:t>
            </a:r>
          </a:p>
          <a:p>
            <a:pPr marL="685800" indent="-576263">
              <a:buNone/>
            </a:pPr>
            <a:r>
              <a:rPr lang="en-US" dirty="0"/>
              <a:t>C.  Conduction</a:t>
            </a:r>
          </a:p>
          <a:p>
            <a:pPr marL="685800" indent="-576263">
              <a:buNone/>
            </a:pPr>
            <a:r>
              <a:rPr lang="en-US" dirty="0"/>
              <a:t>D.  Formation of the Magnetosphere</a:t>
            </a:r>
          </a:p>
        </p:txBody>
      </p:sp>
      <p:sp>
        <p:nvSpPr>
          <p:cNvPr id="3" name="Title 2"/>
          <p:cNvSpPr>
            <a:spLocks noGrp="1"/>
          </p:cNvSpPr>
          <p:nvPr>
            <p:ph type="title"/>
          </p:nvPr>
        </p:nvSpPr>
        <p:spPr/>
        <p:txBody>
          <a:bodyPr>
            <a:normAutofit/>
          </a:bodyPr>
          <a:lstStyle/>
          <a:p>
            <a:r>
              <a:rPr lang="en-US" sz="4800" dirty="0"/>
              <a:t>REVIEW</a:t>
            </a:r>
          </a:p>
        </p:txBody>
      </p:sp>
      <p:pic>
        <p:nvPicPr>
          <p:cNvPr id="5" name="Picture 4"/>
          <p:cNvPicPr>
            <a:picLocks noChangeAspect="1"/>
          </p:cNvPicPr>
          <p:nvPr/>
        </p:nvPicPr>
        <p:blipFill>
          <a:blip r:embed="rId2" cstate="print"/>
          <a:stretch>
            <a:fillRect/>
          </a:stretch>
        </p:blipFill>
        <p:spPr>
          <a:xfrm>
            <a:off x="4953000" y="2209800"/>
            <a:ext cx="3930805" cy="2743200"/>
          </a:xfrm>
          <a:prstGeom prst="rect">
            <a:avLst/>
          </a:prstGeom>
        </p:spPr>
      </p:pic>
      <p:pic>
        <p:nvPicPr>
          <p:cNvPr id="6" name="Picture 5"/>
          <p:cNvPicPr>
            <a:picLocks noChangeAspect="1"/>
          </p:cNvPicPr>
          <p:nvPr/>
        </p:nvPicPr>
        <p:blipFill>
          <a:blip r:embed="rId3" cstate="print"/>
          <a:stretch>
            <a:fillRect/>
          </a:stretch>
        </p:blipFill>
        <p:spPr>
          <a:xfrm>
            <a:off x="7010400" y="457200"/>
            <a:ext cx="1182618" cy="1163336"/>
          </a:xfrm>
          <a:prstGeom prst="rect">
            <a:avLst/>
          </a:prstGeom>
        </p:spPr>
      </p:pic>
    </p:spTree>
    <p:extLst>
      <p:ext uri="{BB962C8B-B14F-4D97-AF65-F5344CB8AC3E}">
        <p14:creationId xmlns:p14="http://schemas.microsoft.com/office/powerpoint/2010/main" val="41689394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344</TotalTime>
  <Words>611</Words>
  <Application>Microsoft Office PowerPoint</Application>
  <PresentationFormat>On-screen Show (4:3)</PresentationFormat>
  <Paragraphs>105</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Calibri</vt:lpstr>
      <vt:lpstr>Lucida Sans Unicode</vt:lpstr>
      <vt:lpstr>Verdana</vt:lpstr>
      <vt:lpstr>Wingdings</vt:lpstr>
      <vt:lpstr>Wingdings 2</vt:lpstr>
      <vt:lpstr>Wingdings 3</vt:lpstr>
      <vt:lpstr>Concourse</vt:lpstr>
      <vt:lpstr>DO NOW</vt:lpstr>
      <vt:lpstr>REVIEW….</vt:lpstr>
      <vt:lpstr>EARTH FROM THE INSIDE OUT</vt:lpstr>
      <vt:lpstr>EARTH BASICS</vt:lpstr>
      <vt:lpstr>TERRESTRIAL WORLDS </vt:lpstr>
      <vt:lpstr>EARTH’S LAYERS</vt:lpstr>
      <vt:lpstr>EARTH’S LAYERS</vt:lpstr>
      <vt:lpstr>EARTH’S LAYERS</vt:lpstr>
      <vt:lpstr>EVIDENCE FOR EARTH’S LAYERS</vt:lpstr>
      <vt:lpstr>SEISMIC WAVES AS EVIDENCE</vt:lpstr>
      <vt:lpstr>EVIDENCE FOR EARTH’S LAYERS</vt:lpstr>
      <vt:lpstr>EVIDENCE FOR EARTH’S LAYERS</vt:lpstr>
      <vt:lpstr>EVIDENCE FOR EARTH’S LAYERS</vt:lpstr>
      <vt:lpstr>TRANSFER OF HEAT FROM CORE</vt:lpstr>
      <vt:lpstr>CONVECTION:   TRANSFER OF HEAT ENERGY  </vt:lpstr>
      <vt:lpstr>DEMO</vt:lpstr>
      <vt:lpstr>CONVECTION:  MOVES EARTH’S CRUST</vt:lpstr>
      <vt:lpstr>SOMETHING TO THINK ABOUT:</vt:lpstr>
      <vt:lpstr>REVIEW</vt:lpstr>
    </vt:vector>
  </TitlesOfParts>
  <Company>Forsyth County School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Earth</dc:title>
  <dc:creator>dgovernor</dc:creator>
  <cp:lastModifiedBy>Nancy</cp:lastModifiedBy>
  <cp:revision>38</cp:revision>
  <cp:lastPrinted>2016-08-28T01:24:45Z</cp:lastPrinted>
  <dcterms:created xsi:type="dcterms:W3CDTF">2013-08-13T20:53:53Z</dcterms:created>
  <dcterms:modified xsi:type="dcterms:W3CDTF">2016-08-28T02:07:24Z</dcterms:modified>
</cp:coreProperties>
</file>