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79" r:id="rId2"/>
    <p:sldId id="278" r:id="rId3"/>
    <p:sldId id="256" r:id="rId4"/>
    <p:sldId id="258" r:id="rId5"/>
    <p:sldId id="257" r:id="rId6"/>
    <p:sldId id="259" r:id="rId7"/>
    <p:sldId id="260" r:id="rId8"/>
    <p:sldId id="261" r:id="rId9"/>
    <p:sldId id="263" r:id="rId10"/>
    <p:sldId id="264" r:id="rId11"/>
    <p:sldId id="265" r:id="rId12"/>
    <p:sldId id="266" r:id="rId13"/>
    <p:sldId id="268" r:id="rId14"/>
    <p:sldId id="269" r:id="rId15"/>
    <p:sldId id="267" r:id="rId16"/>
    <p:sldId id="270" r:id="rId17"/>
    <p:sldId id="271" r:id="rId18"/>
    <p:sldId id="272" r:id="rId19"/>
    <p:sldId id="274" r:id="rId20"/>
    <p:sldId id="273" r:id="rId21"/>
    <p:sldId id="275" r:id="rId22"/>
    <p:sldId id="276" r:id="rId23"/>
    <p:sldId id="277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8" autoAdjust="0"/>
    <p:restoredTop sz="86408" autoAdjust="0"/>
  </p:normalViewPr>
  <p:slideViewPr>
    <p:cSldViewPr>
      <p:cViewPr varScale="1">
        <p:scale>
          <a:sx n="92" d="100"/>
          <a:sy n="92" d="100"/>
        </p:scale>
        <p:origin x="97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114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Elements</a:t>
            </a:r>
            <a:r>
              <a:rPr lang="en-US" baseline="0"/>
              <a:t> in Earth's Crust</a:t>
            </a:r>
            <a:endParaRPr lang="en-US"/>
          </a:p>
        </c:rich>
      </c:tx>
      <c:layout>
        <c:manualLayout>
          <c:xMode val="edge"/>
          <c:yMode val="edge"/>
          <c:x val="0.265494733417382"/>
          <c:y val="0.91010319280296259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3.3411205754656517E-2"/>
                  <c:y val="7.269065123765623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62-4819-BB1C-526D419350C2}"/>
                </c:ext>
              </c:extLst>
            </c:dLbl>
            <c:dLbl>
              <c:idx val="1"/>
              <c:layout>
                <c:manualLayout>
                  <c:x val="-5.2096821974781334E-2"/>
                  <c:y val="-6.168269021620923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62-4819-BB1C-526D419350C2}"/>
                </c:ext>
              </c:extLst>
            </c:dLbl>
            <c:dLbl>
              <c:idx val="2"/>
              <c:layout>
                <c:manualLayout>
                  <c:x val="-2.712694653264781E-2"/>
                  <c:y val="7.958643291135583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162-4819-BB1C-526D419350C2}"/>
                </c:ext>
              </c:extLst>
            </c:dLbl>
            <c:dLbl>
              <c:idx val="3"/>
              <c:layout>
                <c:manualLayout>
                  <c:x val="-7.6555209208896122E-2"/>
                  <c:y val="9.360044082887457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62-4819-BB1C-526D419350C2}"/>
                </c:ext>
              </c:extLst>
            </c:dLbl>
            <c:dLbl>
              <c:idx val="4"/>
              <c:layout>
                <c:manualLayout>
                  <c:x val="-0.11164545121802404"/>
                  <c:y val="3.760283198896723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162-4819-BB1C-526D419350C2}"/>
                </c:ext>
              </c:extLst>
            </c:dLbl>
            <c:dLbl>
              <c:idx val="5"/>
              <c:layout>
                <c:manualLayout>
                  <c:x val="-8.4692673641624847E-2"/>
                  <c:y val="-2.119982680928169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162-4819-BB1C-526D419350C2}"/>
                </c:ext>
              </c:extLst>
            </c:dLbl>
            <c:dLbl>
              <c:idx val="6"/>
              <c:layout>
                <c:manualLayout>
                  <c:x val="-2.8156811016591003E-2"/>
                  <c:y val="-7.459729148960074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162-4819-BB1C-526D419350C2}"/>
                </c:ext>
              </c:extLst>
            </c:dLbl>
            <c:dLbl>
              <c:idx val="7"/>
              <c:layout>
                <c:manualLayout>
                  <c:x val="5.0880386599168617E-2"/>
                  <c:y val="-5.34681240879424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162-4819-BB1C-526D419350C2}"/>
                </c:ext>
              </c:extLst>
            </c:dLbl>
            <c:dLbl>
              <c:idx val="8"/>
              <c:layout>
                <c:manualLayout>
                  <c:x val="0.18113238157040912"/>
                  <c:y val="-3.062358681184750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162-4819-BB1C-526D419350C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Sheet1!$A$1:$A$9</c:f>
              <c:strCache>
                <c:ptCount val="9"/>
                <c:pt idx="0">
                  <c:v>Oxygen</c:v>
                </c:pt>
                <c:pt idx="1">
                  <c:v>Silicon</c:v>
                </c:pt>
                <c:pt idx="2">
                  <c:v>Aluminum</c:v>
                </c:pt>
                <c:pt idx="3">
                  <c:v>Iron</c:v>
                </c:pt>
                <c:pt idx="4">
                  <c:v>Calcium</c:v>
                </c:pt>
                <c:pt idx="5">
                  <c:v>Sodium</c:v>
                </c:pt>
                <c:pt idx="6">
                  <c:v>Potassium</c:v>
                </c:pt>
                <c:pt idx="7">
                  <c:v>Magnesium</c:v>
                </c:pt>
                <c:pt idx="8">
                  <c:v>Other</c:v>
                </c:pt>
              </c:strCache>
            </c:strRef>
          </c:cat>
          <c:val>
            <c:numRef>
              <c:f>Sheet1!$B$1:$B$9</c:f>
              <c:numCache>
                <c:formatCode>0%</c:formatCode>
                <c:ptCount val="9"/>
                <c:pt idx="0">
                  <c:v>0.47000000000000008</c:v>
                </c:pt>
                <c:pt idx="1">
                  <c:v>0.28000000000000008</c:v>
                </c:pt>
                <c:pt idx="2">
                  <c:v>8.0000000000000029E-2</c:v>
                </c:pt>
                <c:pt idx="3">
                  <c:v>5.0000000000000017E-2</c:v>
                </c:pt>
                <c:pt idx="4">
                  <c:v>4.0000000000000015E-2</c:v>
                </c:pt>
                <c:pt idx="5">
                  <c:v>3.0000000000000009E-2</c:v>
                </c:pt>
                <c:pt idx="6">
                  <c:v>2.0000000000000007E-2</c:v>
                </c:pt>
                <c:pt idx="7">
                  <c:v>2.0000000000000007E-2</c:v>
                </c:pt>
                <c:pt idx="8">
                  <c:v>1.0000000000000004E-2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162-4819-BB1C-526D419350C2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7FC7F89-CF6D-428A-B709-54C59F61FAD1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AE72315-27BF-41AC-9575-FB163B54C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7F89-CF6D-428A-B709-54C59F61FAD1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72315-27BF-41AC-9575-FB163B54CB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7F89-CF6D-428A-B709-54C59F61FAD1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72315-27BF-41AC-9575-FB163B54CB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7F89-CF6D-428A-B709-54C59F61FAD1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72315-27BF-41AC-9575-FB163B54CB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7F89-CF6D-428A-B709-54C59F61FAD1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72315-27BF-41AC-9575-FB163B54C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7F89-CF6D-428A-B709-54C59F61FAD1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72315-27BF-41AC-9575-FB163B54CB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7F89-CF6D-428A-B709-54C59F61FAD1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72315-27BF-41AC-9575-FB163B54C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7FC7F89-CF6D-428A-B709-54C59F61FAD1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72315-27BF-41AC-9575-FB163B54C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7FC7F89-CF6D-428A-B709-54C59F61FAD1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AE72315-27BF-41AC-9575-FB163B54CB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7F89-CF6D-428A-B709-54C59F61FAD1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72315-27BF-41AC-9575-FB163B54C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7F89-CF6D-428A-B709-54C59F61FAD1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72315-27BF-41AC-9575-FB163B54C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7FC7F89-CF6D-428A-B709-54C59F61FAD1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AE72315-27BF-41AC-9575-FB163B54C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m/url?sa=i&amp;rct=j&amp;q=&amp;esrc=s&amp;source=images&amp;cd=&amp;cad=rja&amp;uact=8&amp;docid=3tHH_EGtx6OeIM&amp;tbnid=4bSgbh6G14iJ1M:&amp;ved=0CAUQjRw&amp;url=http://phys.org/news/2013-04-ancient-earth-crust-deep-mantle.html&amp;ei=lSnlU_SuFceRyASpooL4BA&amp;bvm=bv.72676100,d.aWw&amp;psig=AFQjCNFx57QONoM6yE29CknEcssrF-jLTQ&amp;ust=1407613620806976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Pick up notes sheet.</a:t>
            </a:r>
          </a:p>
          <a:p>
            <a:r>
              <a:rPr lang="en-US" dirty="0"/>
              <a:t>Get out half sheet review.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DO NOW</a:t>
            </a:r>
          </a:p>
        </p:txBody>
      </p:sp>
    </p:spTree>
    <p:extLst>
      <p:ext uri="{BB962C8B-B14F-4D97-AF65-F5344CB8AC3E}">
        <p14:creationId xmlns:p14="http://schemas.microsoft.com/office/powerpoint/2010/main" val="707716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3962400" cy="394989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/>
              <a:t>How do Earthquake tell us about Earth’s layers?</a:t>
            </a:r>
          </a:p>
          <a:p>
            <a:pPr>
              <a:buNone/>
            </a:pPr>
            <a:r>
              <a:rPr lang="en-US" b="1" dirty="0"/>
              <a:t>Remembering that the outer core is molten metal:</a:t>
            </a:r>
          </a:p>
          <a:p>
            <a:r>
              <a:rPr lang="en-US" b="1" dirty="0"/>
              <a:t>What do “S” waves do in liquids?</a:t>
            </a:r>
          </a:p>
          <a:p>
            <a:r>
              <a:rPr lang="en-US" b="1" dirty="0"/>
              <a:t>What do “P” waves do in liquids?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LOOKING BACK….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295400"/>
            <a:ext cx="4067175" cy="4231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81001"/>
            <a:ext cx="86868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Composition of Earth’s Crust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2133600"/>
            <a:ext cx="3733800" cy="2133600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pPr algn="ctr"/>
            <a:r>
              <a:rPr lang="en-US" b="1" dirty="0"/>
              <a:t>SES2b.  </a:t>
            </a:r>
            <a:r>
              <a:rPr lang="en-US" dirty="0"/>
              <a:t>Explain how the composition of the Earth’s crust, mantle and core is determined. </a:t>
            </a:r>
          </a:p>
        </p:txBody>
      </p:sp>
      <p:pic>
        <p:nvPicPr>
          <p:cNvPr id="21506" name="Picture 2" descr="https://encrypted-tbn0.gstatic.com/images?q=tbn:ANd9GcTLhqWjO-Pbn9E2JJqdGa2W83cRazRgS6bicOJ6fjzwm-b6wwzKF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1828800"/>
            <a:ext cx="3538129" cy="266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3581400" cy="4525963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en-US" dirty="0"/>
              <a:t>Earth’s Crust is made up of:</a:t>
            </a:r>
          </a:p>
          <a:p>
            <a:pPr>
              <a:tabLst>
                <a:tab pos="1143000" algn="l"/>
              </a:tabLst>
            </a:pPr>
            <a:r>
              <a:rPr lang="en-US" dirty="0"/>
              <a:t>47% 	</a:t>
            </a:r>
            <a:r>
              <a:rPr lang="en-US" b="1" dirty="0">
                <a:solidFill>
                  <a:srgbClr val="FF0000"/>
                </a:solidFill>
              </a:rPr>
              <a:t>Oxygen</a:t>
            </a:r>
          </a:p>
          <a:p>
            <a:pPr>
              <a:tabLst>
                <a:tab pos="1143000" algn="l"/>
              </a:tabLst>
            </a:pPr>
            <a:r>
              <a:rPr lang="en-US" dirty="0"/>
              <a:t>28% 	Silicon</a:t>
            </a:r>
          </a:p>
          <a:p>
            <a:pPr>
              <a:tabLst>
                <a:tab pos="1143000" algn="l"/>
              </a:tabLst>
            </a:pPr>
            <a:r>
              <a:rPr lang="en-US" dirty="0"/>
              <a:t>8% 	Aluminum</a:t>
            </a:r>
          </a:p>
          <a:p>
            <a:pPr>
              <a:tabLst>
                <a:tab pos="1143000" algn="l"/>
              </a:tabLst>
            </a:pPr>
            <a:r>
              <a:rPr lang="en-US" dirty="0"/>
              <a:t>5% 	Iron</a:t>
            </a:r>
          </a:p>
          <a:p>
            <a:pPr>
              <a:tabLst>
                <a:tab pos="1143000" algn="l"/>
              </a:tabLst>
            </a:pPr>
            <a:r>
              <a:rPr lang="en-US" dirty="0"/>
              <a:t>4% 	Calcium</a:t>
            </a:r>
          </a:p>
          <a:p>
            <a:pPr>
              <a:tabLst>
                <a:tab pos="1143000" algn="l"/>
              </a:tabLst>
            </a:pPr>
            <a:r>
              <a:rPr lang="en-US" dirty="0"/>
              <a:t>3% 	Sodium</a:t>
            </a:r>
          </a:p>
          <a:p>
            <a:pPr>
              <a:tabLst>
                <a:tab pos="1143000" algn="l"/>
              </a:tabLst>
            </a:pPr>
            <a:r>
              <a:rPr lang="en-US" dirty="0"/>
              <a:t>2% 	Potassium</a:t>
            </a:r>
          </a:p>
          <a:p>
            <a:pPr>
              <a:tabLst>
                <a:tab pos="1143000" algn="l"/>
              </a:tabLst>
            </a:pPr>
            <a:r>
              <a:rPr lang="en-US" dirty="0"/>
              <a:t>2% 	Magnesium</a:t>
            </a:r>
          </a:p>
          <a:p>
            <a:pPr>
              <a:tabLst>
                <a:tab pos="1143000" algn="l"/>
              </a:tabLst>
            </a:pPr>
            <a:r>
              <a:rPr lang="en-US" dirty="0"/>
              <a:t>1% 	Other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ELEMENTS IN EARTH’S CRUST</a:t>
            </a:r>
          </a:p>
        </p:txBody>
      </p:sp>
      <p:graphicFrame>
        <p:nvGraphicFramePr>
          <p:cNvPr id="4" name="Chart 3"/>
          <p:cNvGraphicFramePr/>
          <p:nvPr/>
        </p:nvGraphicFramePr>
        <p:xfrm>
          <a:off x="3886200" y="1447800"/>
          <a:ext cx="48768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51054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/>
              <a:t>Minerals are the building blocks of rocks</a:t>
            </a:r>
          </a:p>
          <a:p>
            <a:r>
              <a:rPr lang="en-US" b="1" dirty="0">
                <a:solidFill>
                  <a:srgbClr val="FF0000"/>
                </a:solidFill>
              </a:rPr>
              <a:t>Naturally occurring,</a:t>
            </a:r>
          </a:p>
          <a:p>
            <a:r>
              <a:rPr lang="en-US" b="1" dirty="0">
                <a:solidFill>
                  <a:srgbClr val="FF0000"/>
                </a:solidFill>
              </a:rPr>
              <a:t>Inorganic</a:t>
            </a:r>
            <a:r>
              <a:rPr lang="en-US" dirty="0"/>
              <a:t>,</a:t>
            </a:r>
          </a:p>
          <a:p>
            <a:r>
              <a:rPr lang="en-US" b="1" dirty="0">
                <a:solidFill>
                  <a:srgbClr val="FF0000"/>
                </a:solidFill>
              </a:rPr>
              <a:t>Solid</a:t>
            </a:r>
            <a:r>
              <a:rPr lang="en-US" dirty="0"/>
              <a:t> chemical compound,</a:t>
            </a:r>
          </a:p>
          <a:p>
            <a:r>
              <a:rPr lang="en-US" b="1" dirty="0">
                <a:solidFill>
                  <a:srgbClr val="FF0000"/>
                </a:solidFill>
              </a:rPr>
              <a:t>Orderly</a:t>
            </a:r>
            <a:r>
              <a:rPr lang="en-US" dirty="0"/>
              <a:t> internal structure - crystalline (Atoms arranged in a regular, repeating pattern),</a:t>
            </a:r>
          </a:p>
          <a:p>
            <a:r>
              <a:rPr lang="en-US" b="1" dirty="0">
                <a:solidFill>
                  <a:srgbClr val="FF0000"/>
                </a:solidFill>
              </a:rPr>
              <a:t>Consistent</a:t>
            </a:r>
            <a:r>
              <a:rPr lang="en-US" dirty="0"/>
              <a:t> chemical composition – homogenous.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WHAT ARE MINERALS?</a:t>
            </a:r>
          </a:p>
        </p:txBody>
      </p:sp>
      <p:pic>
        <p:nvPicPr>
          <p:cNvPr id="53252" name="Picture 4" descr="http://ts4.mm.bing.net/th?id=H.4733948424751171&amp;pid=1.7&amp;w=222&amp;h=174&amp;c=7&amp;rs=1&amp;url=http%3a%2f%2fphilosophicallydisturbed.wordpress.com%2f2011%2f01%2f27%2fminerals%2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1981200"/>
            <a:ext cx="3208281" cy="251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839200" cy="1143000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bg2"/>
                </a:solidFill>
              </a:rPr>
              <a:t>WHAT IS AND IS NOT A MINERAL: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0409510"/>
              </p:ext>
            </p:extLst>
          </p:nvPr>
        </p:nvGraphicFramePr>
        <p:xfrm>
          <a:off x="228600" y="1371600"/>
          <a:ext cx="8686800" cy="4375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5135">
                <a:tc gridSpan="6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Four Criteria</a:t>
                      </a:r>
                      <a:r>
                        <a:rPr lang="en-US" sz="2000" baseline="0" dirty="0"/>
                        <a:t> for Minerals</a:t>
                      </a:r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55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Brass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Obsidian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Basalt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Fluorite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3732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9554">
                <a:tc>
                  <a:txBody>
                    <a:bodyPr/>
                    <a:lstStyle/>
                    <a:p>
                      <a:r>
                        <a:rPr lang="en-US" sz="1600" dirty="0"/>
                        <a:t>Inorganic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6901">
                <a:tc>
                  <a:txBody>
                    <a:bodyPr/>
                    <a:lstStyle/>
                    <a:p>
                      <a:r>
                        <a:rPr lang="en-US" sz="1600" dirty="0"/>
                        <a:t>Occurs naturally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6901">
                <a:tc>
                  <a:txBody>
                    <a:bodyPr/>
                    <a:lstStyle/>
                    <a:p>
                      <a:r>
                        <a:rPr lang="en-US" sz="1600" dirty="0"/>
                        <a:t>Crystalline solid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US" sz="1600" dirty="0"/>
                        <a:t>Consistent chemical composition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209800"/>
            <a:ext cx="1066800" cy="892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2209800"/>
            <a:ext cx="10668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2209799"/>
            <a:ext cx="1143000" cy="898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48400" y="2209800"/>
            <a:ext cx="10191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00" y="2209800"/>
            <a:ext cx="1017814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81328"/>
            <a:ext cx="46482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Grouped according to chemical composition</a:t>
            </a:r>
          </a:p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Silicates</a:t>
            </a:r>
          </a:p>
          <a:p>
            <a:r>
              <a:rPr lang="en-US" b="1" dirty="0" err="1">
                <a:solidFill>
                  <a:schemeClr val="accent3">
                    <a:lumMod val="75000"/>
                  </a:schemeClr>
                </a:solidFill>
              </a:rPr>
              <a:t>Nonsilicates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MINERAL GROUPS</a:t>
            </a:r>
          </a:p>
        </p:txBody>
      </p:sp>
      <p:pic>
        <p:nvPicPr>
          <p:cNvPr id="54278" name="Picture 6" descr="http://ts1.mm.bing.net/th?id=H.4832079872000760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990600"/>
            <a:ext cx="3352800" cy="2514600"/>
          </a:xfrm>
          <a:prstGeom prst="rect">
            <a:avLst/>
          </a:prstGeom>
          <a:noFill/>
        </p:spPr>
      </p:pic>
      <p:pic>
        <p:nvPicPr>
          <p:cNvPr id="54280" name="Picture 8" descr="http://ts3.mm.bing.net/th?id=H.4832079872000742&amp;pid=1.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505200"/>
            <a:ext cx="3352800" cy="251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2693" y="2579688"/>
            <a:ext cx="1781175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481328"/>
            <a:ext cx="5257800" cy="4690872"/>
          </a:xfrm>
        </p:spPr>
        <p:txBody>
          <a:bodyPr>
            <a:normAutofit fontScale="92500"/>
          </a:bodyPr>
          <a:lstStyle/>
          <a:p>
            <a:r>
              <a:rPr lang="en-US" dirty="0"/>
              <a:t>Has </a:t>
            </a:r>
            <a:r>
              <a:rPr lang="en-US" b="1" dirty="0">
                <a:solidFill>
                  <a:srgbClr val="FF0000"/>
                </a:solidFill>
              </a:rPr>
              <a:t>BOTH</a:t>
            </a:r>
            <a:r>
              <a:rPr lang="en-US" dirty="0"/>
              <a:t> Silicon and Oxygen.</a:t>
            </a:r>
          </a:p>
          <a:p>
            <a:r>
              <a:rPr lang="en-US" dirty="0"/>
              <a:t>Make up 96% of Earth’s crust.</a:t>
            </a:r>
          </a:p>
          <a:p>
            <a:r>
              <a:rPr lang="en-US" dirty="0"/>
              <a:t>Crystalline Structure: </a:t>
            </a:r>
          </a:p>
          <a:p>
            <a:pPr>
              <a:buNone/>
            </a:pPr>
            <a:r>
              <a:rPr lang="en-US" dirty="0"/>
              <a:t>   Silicon-Oxygen Tetrahedron </a:t>
            </a:r>
          </a:p>
          <a:p>
            <a:pPr lvl="1"/>
            <a:r>
              <a:rPr lang="en-US" dirty="0"/>
              <a:t>4 oxygen atoms in pyramid with one silicon atom in the center</a:t>
            </a:r>
          </a:p>
          <a:p>
            <a:r>
              <a:rPr lang="en-US" dirty="0"/>
              <a:t>Quartz = SiO</a:t>
            </a:r>
            <a:r>
              <a:rPr lang="en-US" sz="1600" dirty="0"/>
              <a:t>2</a:t>
            </a:r>
          </a:p>
          <a:p>
            <a:r>
              <a:rPr lang="en-US" dirty="0"/>
              <a:t>May contain other elements:</a:t>
            </a:r>
          </a:p>
          <a:p>
            <a:pPr lvl="1"/>
            <a:r>
              <a:rPr lang="en-US" dirty="0"/>
              <a:t>Olivine (</a:t>
            </a:r>
            <a:r>
              <a:rPr lang="en-US" dirty="0" err="1"/>
              <a:t>Mg,Fe</a:t>
            </a:r>
            <a:r>
              <a:rPr lang="en-US" dirty="0"/>
              <a:t>)</a:t>
            </a:r>
            <a:r>
              <a:rPr lang="en-US" baseline="-25000" dirty="0"/>
              <a:t>2</a:t>
            </a:r>
            <a:r>
              <a:rPr lang="en-US" dirty="0"/>
              <a:t>SiO</a:t>
            </a:r>
            <a:r>
              <a:rPr lang="en-US" baseline="-25000" dirty="0"/>
              <a:t>4</a:t>
            </a:r>
            <a:endParaRPr lang="en-US" dirty="0"/>
          </a:p>
          <a:p>
            <a:pPr lvl="1"/>
            <a:r>
              <a:rPr lang="en-US" dirty="0"/>
              <a:t>Orthoclase KAlSi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-25000" dirty="0"/>
              <a:t>8</a:t>
            </a:r>
            <a:r>
              <a:rPr lang="en-US" dirty="0"/>
              <a:t> </a:t>
            </a:r>
            <a:endParaRPr lang="en-US" baseline="-25000" dirty="0"/>
          </a:p>
          <a:p>
            <a:pPr lvl="1"/>
            <a:r>
              <a:rPr lang="en-US" dirty="0"/>
              <a:t>Muscovite KAl</a:t>
            </a:r>
            <a:r>
              <a:rPr lang="en-US" baseline="-25000" dirty="0"/>
              <a:t>3</a:t>
            </a:r>
            <a:r>
              <a:rPr lang="en-US" dirty="0"/>
              <a:t>Si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-25000" dirty="0"/>
              <a:t>10</a:t>
            </a:r>
            <a:r>
              <a:rPr lang="en-US" dirty="0"/>
              <a:t>(OH)</a:t>
            </a:r>
            <a:r>
              <a:rPr lang="en-US" baseline="-25000" dirty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SILICATES</a:t>
            </a:r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4629218"/>
            <a:ext cx="4114800" cy="2152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Picture 4" descr="http://ts3.mm.bing.net/th?id=H.4744256365659230&amp;pid=1.7&amp;w=231&amp;h=165&amp;c=7&amp;rs=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99762" y="350838"/>
            <a:ext cx="2987038" cy="213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NONSILICATES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262581"/>
              </p:ext>
            </p:extLst>
          </p:nvPr>
        </p:nvGraphicFramePr>
        <p:xfrm>
          <a:off x="609600" y="1219202"/>
          <a:ext cx="8077200" cy="525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652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Group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Description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Example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6525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Carbonates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Contain carbonate group</a:t>
                      </a:r>
                      <a:r>
                        <a:rPr lang="en-US" sz="1400" baseline="0" dirty="0"/>
                        <a:t> (CO</a:t>
                      </a:r>
                      <a:r>
                        <a:rPr lang="en-US" sz="1000" baseline="0" dirty="0"/>
                        <a:t>3</a:t>
                      </a:r>
                      <a:r>
                        <a:rPr lang="en-US" sz="1400" baseline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Dolomite (CaMgCO</a:t>
                      </a:r>
                      <a:r>
                        <a:rPr lang="en-US" sz="1000" dirty="0"/>
                        <a:t>3</a:t>
                      </a:r>
                      <a:r>
                        <a:rPr lang="en-US" sz="1400" dirty="0"/>
                        <a:t>)</a:t>
                      </a:r>
                      <a:r>
                        <a:rPr lang="en-US" sz="1000" dirty="0"/>
                        <a:t>2</a:t>
                      </a:r>
                      <a:endParaRPr lang="en-US" sz="1400" dirty="0"/>
                    </a:p>
                    <a:p>
                      <a:pPr algn="ctr"/>
                      <a:r>
                        <a:rPr lang="en-US" sz="1400" dirty="0"/>
                        <a:t>Calcite (CaCO</a:t>
                      </a:r>
                      <a:r>
                        <a:rPr lang="en-US" sz="1000" dirty="0"/>
                        <a:t>3</a:t>
                      </a:r>
                      <a:r>
                        <a:rPr lang="en-US" sz="1400" dirty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865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Halides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Contain</a:t>
                      </a:r>
                      <a:r>
                        <a:rPr lang="en-US" sz="1400" baseline="0" dirty="0"/>
                        <a:t> chlorine or fluorine with potassium, sodium or calcium (salts)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Halite (</a:t>
                      </a:r>
                      <a:r>
                        <a:rPr lang="en-US" sz="1400" dirty="0" err="1"/>
                        <a:t>NaCl</a:t>
                      </a:r>
                      <a:r>
                        <a:rPr lang="en-US" sz="1400" dirty="0"/>
                        <a:t>)</a:t>
                      </a:r>
                    </a:p>
                    <a:p>
                      <a:pPr algn="ctr"/>
                      <a:r>
                        <a:rPr lang="en-US" sz="1400" dirty="0"/>
                        <a:t>Fluorite (CaF</a:t>
                      </a:r>
                      <a:r>
                        <a:rPr lang="en-US" sz="1000" dirty="0"/>
                        <a:t>2</a:t>
                      </a:r>
                      <a:r>
                        <a:rPr lang="en-US" sz="1400" dirty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6525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Native elements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Pure</a:t>
                      </a:r>
                      <a:r>
                        <a:rPr lang="en-US" sz="1400" baseline="0" dirty="0"/>
                        <a:t> elements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Silver (Ag)</a:t>
                      </a:r>
                    </a:p>
                    <a:p>
                      <a:pPr algn="ctr"/>
                      <a:r>
                        <a:rPr lang="en-US" sz="1400" baseline="0" dirty="0"/>
                        <a:t>Copper (Cu)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6525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Oxides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Contain</a:t>
                      </a:r>
                      <a:r>
                        <a:rPr lang="en-US" sz="1400" baseline="0" dirty="0"/>
                        <a:t> oxygen AND an element other than silicon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Corundum (Al</a:t>
                      </a:r>
                      <a:r>
                        <a:rPr lang="en-US" sz="1000" dirty="0"/>
                        <a:t>2</a:t>
                      </a:r>
                      <a:r>
                        <a:rPr lang="en-US" sz="1400" dirty="0"/>
                        <a:t>O</a:t>
                      </a:r>
                      <a:r>
                        <a:rPr lang="en-US" sz="1000" dirty="0"/>
                        <a:t>3</a:t>
                      </a:r>
                      <a:r>
                        <a:rPr lang="en-US" sz="1400" dirty="0"/>
                        <a:t>)</a:t>
                      </a:r>
                    </a:p>
                    <a:p>
                      <a:pPr algn="ctr"/>
                      <a:r>
                        <a:rPr lang="en-US" sz="1400" dirty="0"/>
                        <a:t>Hematite (Fe</a:t>
                      </a:r>
                      <a:r>
                        <a:rPr lang="en-US" sz="1000" dirty="0"/>
                        <a:t>2</a:t>
                      </a:r>
                      <a:r>
                        <a:rPr lang="en-US" sz="1400" dirty="0"/>
                        <a:t>O</a:t>
                      </a:r>
                      <a:r>
                        <a:rPr lang="en-US" sz="1000" dirty="0"/>
                        <a:t>3</a:t>
                      </a:r>
                      <a:r>
                        <a:rPr lang="en-US" sz="1400" dirty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6525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Sulfates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Contain a sulfate group (SO</a:t>
                      </a:r>
                      <a:r>
                        <a:rPr lang="en-US" sz="1000" dirty="0"/>
                        <a:t>4</a:t>
                      </a:r>
                      <a:r>
                        <a:rPr lang="en-US" sz="1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Gypsum (CaSO</a:t>
                      </a:r>
                      <a:r>
                        <a:rPr lang="en-US" sz="1000" dirty="0"/>
                        <a:t>4</a:t>
                      </a:r>
                      <a:r>
                        <a:rPr lang="en-US" sz="1400" dirty="0"/>
                        <a:t>)</a:t>
                      </a:r>
                    </a:p>
                    <a:p>
                      <a:pPr algn="ctr"/>
                      <a:r>
                        <a:rPr lang="en-US" sz="1400" dirty="0"/>
                        <a:t>Anhydrite (CaSO</a:t>
                      </a:r>
                      <a:r>
                        <a:rPr lang="en-US" sz="1000" dirty="0"/>
                        <a:t>4</a:t>
                      </a:r>
                      <a:r>
                        <a:rPr lang="en-US" sz="1400" dirty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6525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Sulfides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Contain</a:t>
                      </a:r>
                      <a:r>
                        <a:rPr lang="en-US" sz="1400" baseline="0" dirty="0"/>
                        <a:t> one or more elements combined with sulfur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Galena (</a:t>
                      </a:r>
                      <a:r>
                        <a:rPr lang="en-US" sz="1400" dirty="0" err="1"/>
                        <a:t>PbS</a:t>
                      </a:r>
                      <a:r>
                        <a:rPr lang="en-US" sz="1400" dirty="0"/>
                        <a:t>)</a:t>
                      </a:r>
                    </a:p>
                    <a:p>
                      <a:pPr algn="ctr"/>
                      <a:r>
                        <a:rPr lang="en-US" sz="1400" dirty="0"/>
                        <a:t>Pyrite (FeS</a:t>
                      </a:r>
                      <a:r>
                        <a:rPr lang="en-US" sz="1000" dirty="0"/>
                        <a:t>2</a:t>
                      </a:r>
                      <a:r>
                        <a:rPr lang="en-US" sz="1400" dirty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250028" y="1295400"/>
            <a:ext cx="4880117" cy="55626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Do </a:t>
            </a:r>
            <a:r>
              <a:rPr lang="en-US" b="1" dirty="0">
                <a:solidFill>
                  <a:srgbClr val="FF0000"/>
                </a:solidFill>
              </a:rPr>
              <a:t>NOT</a:t>
            </a:r>
            <a:r>
              <a:rPr lang="en-US" dirty="0"/>
              <a:t> contain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BOTH</a:t>
            </a:r>
            <a:r>
              <a:rPr lang="en-US" dirty="0"/>
              <a:t> silicon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AND</a:t>
            </a:r>
            <a:r>
              <a:rPr lang="en-US" dirty="0"/>
              <a:t> oxygen (they can have one, the other or neither).</a:t>
            </a:r>
          </a:p>
          <a:p>
            <a:r>
              <a:rPr lang="en-US" dirty="0"/>
              <a:t>4% of Earth’s crust.</a:t>
            </a:r>
          </a:p>
          <a:p>
            <a:r>
              <a:rPr lang="en-US" dirty="0"/>
              <a:t>Crystalline structure: no silicon-oxygen tetrahedron.</a:t>
            </a:r>
          </a:p>
          <a:p>
            <a:r>
              <a:rPr lang="en-US" dirty="0"/>
              <a:t>Crystalline structure includes:</a:t>
            </a:r>
          </a:p>
          <a:p>
            <a:pPr lvl="1"/>
            <a:r>
              <a:rPr lang="en-US" dirty="0"/>
              <a:t>Cubes</a:t>
            </a:r>
          </a:p>
          <a:p>
            <a:pPr lvl="1"/>
            <a:r>
              <a:rPr lang="en-US" dirty="0"/>
              <a:t>Hexagonal prisms</a:t>
            </a:r>
          </a:p>
          <a:p>
            <a:pPr lvl="1"/>
            <a:r>
              <a:rPr lang="en-US" dirty="0"/>
              <a:t>Irregular masses</a:t>
            </a:r>
          </a:p>
          <a:p>
            <a:r>
              <a:rPr lang="en-US" dirty="0"/>
              <a:t>Structure determines characteristics</a:t>
            </a:r>
          </a:p>
          <a:p>
            <a:pPr lvl="1"/>
            <a:r>
              <a:rPr lang="en-US" dirty="0"/>
              <a:t>Native elements – closely packed, dense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341438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NONSILICATES</a:t>
            </a:r>
          </a:p>
        </p:txBody>
      </p:sp>
      <p:pic>
        <p:nvPicPr>
          <p:cNvPr id="57346" name="Picture 2" descr="http://amiljkovic.wikispaces.com/file/view/nonsilicates.jpg/100655485/nonsilicat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133600"/>
            <a:ext cx="4097628" cy="29387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4953000" cy="4525963"/>
          </a:xfrm>
        </p:spPr>
        <p:txBody>
          <a:bodyPr/>
          <a:lstStyle/>
          <a:p>
            <a:r>
              <a:rPr lang="en-US" dirty="0"/>
              <a:t>Examine the mineral collections.</a:t>
            </a:r>
          </a:p>
          <a:p>
            <a:pPr lvl="1"/>
            <a:r>
              <a:rPr lang="en-US" dirty="0"/>
              <a:t>How are minerals alike? Different?</a:t>
            </a:r>
          </a:p>
          <a:p>
            <a:pPr lvl="1"/>
            <a:r>
              <a:rPr lang="en-US" dirty="0"/>
              <a:t>What characteristics can be used to classify and identify minerals?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10600" cy="1143000"/>
          </a:xfrm>
        </p:spPr>
        <p:txBody>
          <a:bodyPr>
            <a:noAutofit/>
          </a:bodyPr>
          <a:lstStyle/>
          <a:p>
            <a:r>
              <a:rPr lang="en-US" sz="4400" dirty="0"/>
              <a:t>IDENTIFYING MINERALS</a:t>
            </a:r>
          </a:p>
        </p:txBody>
      </p:sp>
      <p:pic>
        <p:nvPicPr>
          <p:cNvPr id="59394" name="Picture 2" descr="http://www.geoprime.com/kits/images/MHKTch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1676400"/>
            <a:ext cx="3133077" cy="266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Each mineral’s properties are a result of its unique chemical composition and crystalline structure.</a:t>
            </a:r>
          </a:p>
          <a:p>
            <a:r>
              <a:rPr lang="en-US" dirty="0"/>
              <a:t>Tests used to identify minerals include:</a:t>
            </a:r>
          </a:p>
          <a:p>
            <a:pPr lvl="1"/>
            <a:r>
              <a:rPr lang="en-US" dirty="0"/>
              <a:t>Color</a:t>
            </a:r>
          </a:p>
          <a:p>
            <a:pPr lvl="1"/>
            <a:r>
              <a:rPr lang="en-US" dirty="0"/>
              <a:t>Streak</a:t>
            </a:r>
          </a:p>
          <a:p>
            <a:pPr lvl="1"/>
            <a:r>
              <a:rPr lang="en-US" dirty="0"/>
              <a:t>Luster</a:t>
            </a:r>
          </a:p>
          <a:p>
            <a:pPr lvl="1"/>
            <a:r>
              <a:rPr lang="en-US" dirty="0"/>
              <a:t>Cleavage and Fracture</a:t>
            </a:r>
          </a:p>
          <a:p>
            <a:pPr lvl="1"/>
            <a:r>
              <a:rPr lang="en-US" dirty="0"/>
              <a:t>Hardness</a:t>
            </a:r>
          </a:p>
          <a:p>
            <a:pPr lvl="1"/>
            <a:r>
              <a:rPr lang="en-US" dirty="0"/>
              <a:t>Crystal Shape</a:t>
            </a:r>
          </a:p>
          <a:p>
            <a:pPr lvl="1"/>
            <a:r>
              <a:rPr lang="en-US" dirty="0"/>
              <a:t>Density</a:t>
            </a:r>
          </a:p>
          <a:p>
            <a:pPr lvl="1"/>
            <a:r>
              <a:rPr lang="en-US" dirty="0"/>
              <a:t>Special Properties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PROPERTIES OF MINERALS</a:t>
            </a:r>
          </a:p>
        </p:txBody>
      </p:sp>
      <p:pic>
        <p:nvPicPr>
          <p:cNvPr id="61444" name="Picture 4" descr="Mineral identification step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3429000"/>
            <a:ext cx="3483429" cy="304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481328"/>
            <a:ext cx="3733800" cy="4525963"/>
          </a:xfrm>
        </p:spPr>
        <p:txBody>
          <a:bodyPr/>
          <a:lstStyle/>
          <a:p>
            <a:r>
              <a:rPr lang="en-US" dirty="0"/>
              <a:t>Easy to observe.</a:t>
            </a:r>
          </a:p>
          <a:p>
            <a:r>
              <a:rPr lang="en-US" dirty="0"/>
              <a:t>Not reliable.</a:t>
            </a:r>
          </a:p>
          <a:p>
            <a:r>
              <a:rPr lang="en-US" dirty="0"/>
              <a:t>Some have distinct colors, others are similar in color.</a:t>
            </a:r>
          </a:p>
          <a:p>
            <a:r>
              <a:rPr lang="en-US" dirty="0"/>
              <a:t>Some minerals come in different colors.</a:t>
            </a:r>
          </a:p>
          <a:p>
            <a:r>
              <a:rPr lang="en-US" dirty="0"/>
              <a:t>Weathering can conceal true color.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COLOR</a:t>
            </a:r>
          </a:p>
        </p:txBody>
      </p:sp>
      <p:pic>
        <p:nvPicPr>
          <p:cNvPr id="62466" name="Picture 2" descr="http://www.ikatelin.com/dutch_wonderland_chart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67066" y="1828800"/>
            <a:ext cx="4976934" cy="350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3810000" cy="4525963"/>
          </a:xfrm>
        </p:spPr>
        <p:txBody>
          <a:bodyPr/>
          <a:lstStyle/>
          <a:p>
            <a:r>
              <a:rPr lang="en-US" dirty="0"/>
              <a:t>Color left behind when rubbed on streak plate (unglazed ceramic tile).</a:t>
            </a:r>
          </a:p>
          <a:p>
            <a:r>
              <a:rPr lang="en-US" dirty="0"/>
              <a:t>Streak color may not match mineral color.</a:t>
            </a:r>
          </a:p>
          <a:p>
            <a:r>
              <a:rPr lang="en-US" dirty="0"/>
              <a:t>Metallic minerals – dark streak.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STREAK</a:t>
            </a:r>
          </a:p>
        </p:txBody>
      </p:sp>
      <p:pic>
        <p:nvPicPr>
          <p:cNvPr id="63490" name="Picture 2" descr="http://faculty.chemeketa.edu/afrank1/rocks/minerals/streak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4800600"/>
            <a:ext cx="4426640" cy="1600200"/>
          </a:xfrm>
          <a:prstGeom prst="rect">
            <a:avLst/>
          </a:prstGeom>
          <a:noFill/>
        </p:spPr>
      </p:pic>
      <p:pic>
        <p:nvPicPr>
          <p:cNvPr id="63492" name="Picture 4" descr="http://minerva.union.edu/hollochk/c_physicalgeology/images/Streak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609600"/>
            <a:ext cx="3085106" cy="2190044"/>
          </a:xfrm>
          <a:prstGeom prst="rect">
            <a:avLst/>
          </a:prstGeom>
          <a:noFill/>
        </p:spPr>
      </p:pic>
      <p:pic>
        <p:nvPicPr>
          <p:cNvPr id="63494" name="Picture 6" descr="http://www.childrensmuseum.org/geomysteries/cube/images/quartz_strea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2895600"/>
            <a:ext cx="1504950" cy="1775842"/>
          </a:xfrm>
          <a:prstGeom prst="rect">
            <a:avLst/>
          </a:prstGeom>
          <a:noFill/>
        </p:spPr>
      </p:pic>
      <p:pic>
        <p:nvPicPr>
          <p:cNvPr id="63496" name="Picture 8" descr="http://ts3.mm.bing.net/th?id=H.5060739632071210&amp;pid=1.7&amp;w=148&amp;h=177&amp;c=7&amp;rs=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2895600"/>
            <a:ext cx="2286000" cy="16859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4800600" cy="4525963"/>
          </a:xfrm>
        </p:spPr>
        <p:txBody>
          <a:bodyPr/>
          <a:lstStyle/>
          <a:p>
            <a:r>
              <a:rPr lang="en-US" dirty="0"/>
              <a:t>The way a mineral reflects light.</a:t>
            </a:r>
          </a:p>
          <a:p>
            <a:r>
              <a:rPr lang="en-US" dirty="0"/>
              <a:t>How shiny it is.</a:t>
            </a:r>
          </a:p>
          <a:p>
            <a:r>
              <a:rPr lang="en-US" dirty="0"/>
              <a:t>Types includes:</a:t>
            </a:r>
          </a:p>
          <a:p>
            <a:pPr lvl="1"/>
            <a:r>
              <a:rPr lang="en-US" sz="2400" dirty="0"/>
              <a:t>Metallic</a:t>
            </a:r>
          </a:p>
          <a:p>
            <a:pPr lvl="1"/>
            <a:r>
              <a:rPr lang="en-US" sz="2400" dirty="0"/>
              <a:t>Vitreous (glassy)</a:t>
            </a:r>
          </a:p>
          <a:p>
            <a:pPr lvl="1"/>
            <a:r>
              <a:rPr lang="en-US" sz="2400" dirty="0"/>
              <a:t>Dull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LUSTER</a:t>
            </a:r>
          </a:p>
        </p:txBody>
      </p:sp>
      <p:pic>
        <p:nvPicPr>
          <p:cNvPr id="60420" name="Picture 4" descr="http://www.rpdp.net/sciencetips_v3/images/E8C6/E8C6_R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685800"/>
            <a:ext cx="3971925" cy="57246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74837"/>
            <a:ext cx="4648200" cy="4525963"/>
          </a:xfrm>
        </p:spPr>
        <p:txBody>
          <a:bodyPr/>
          <a:lstStyle/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Cleavage</a:t>
            </a:r>
            <a:r>
              <a:rPr lang="en-US" dirty="0"/>
              <a:t>:  tendency to split along specific planes to form smooth, flat surface.</a:t>
            </a:r>
          </a:p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Fracture</a:t>
            </a:r>
            <a:r>
              <a:rPr lang="en-US" dirty="0"/>
              <a:t>: break unevenly</a:t>
            </a:r>
          </a:p>
          <a:p>
            <a:pPr lvl="1"/>
            <a:r>
              <a:rPr lang="en-US" dirty="0"/>
              <a:t>Irregular or uneven</a:t>
            </a:r>
          </a:p>
          <a:p>
            <a:pPr lvl="1"/>
            <a:r>
              <a:rPr lang="en-US" dirty="0"/>
              <a:t>Splintery or fibrous</a:t>
            </a:r>
          </a:p>
          <a:p>
            <a:pPr lvl="1"/>
            <a:r>
              <a:rPr lang="en-US" dirty="0"/>
              <a:t>Conchoidal or curved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CLEAVAGE AND FRACTURE</a:t>
            </a:r>
          </a:p>
        </p:txBody>
      </p:sp>
      <p:pic>
        <p:nvPicPr>
          <p:cNvPr id="64516" name="Picture 4" descr="http://academic.brooklyn.cuny.edu/geology/grocha/mineral/images/cleav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72100" y="1060260"/>
            <a:ext cx="3048000" cy="3048000"/>
          </a:xfrm>
          <a:prstGeom prst="rect">
            <a:avLst/>
          </a:prstGeom>
          <a:noFill/>
        </p:spPr>
      </p:pic>
      <p:pic>
        <p:nvPicPr>
          <p:cNvPr id="6451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45951" y="4191000"/>
            <a:ext cx="3759899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3736" y="1905000"/>
            <a:ext cx="3886200" cy="4525963"/>
          </a:xfrm>
        </p:spPr>
        <p:txBody>
          <a:bodyPr/>
          <a:lstStyle/>
          <a:p>
            <a:r>
              <a:rPr lang="en-US" dirty="0"/>
              <a:t>Ability to resist scratching.</a:t>
            </a:r>
          </a:p>
          <a:p>
            <a:r>
              <a:rPr lang="en-US" dirty="0"/>
              <a:t>Based on strength of chemical bonds.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HARDNESS</a:t>
            </a:r>
          </a:p>
        </p:txBody>
      </p:sp>
      <p:pic>
        <p:nvPicPr>
          <p:cNvPr id="6554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609600"/>
            <a:ext cx="3895725" cy="558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481328"/>
            <a:ext cx="4495800" cy="4525963"/>
          </a:xfrm>
        </p:spPr>
        <p:txBody>
          <a:bodyPr>
            <a:normAutofit/>
          </a:bodyPr>
          <a:lstStyle/>
          <a:p>
            <a:r>
              <a:rPr lang="en-US" sz="2800" dirty="0"/>
              <a:t>Chemistry determines shape.</a:t>
            </a:r>
          </a:p>
          <a:p>
            <a:r>
              <a:rPr lang="en-US" sz="2800" dirty="0"/>
              <a:t>To form a crystal shape minerals need specific conditions:</a:t>
            </a:r>
          </a:p>
          <a:p>
            <a:pPr marL="933450" lvl="1" indent="-533400">
              <a:lnSpc>
                <a:spcPct val="80000"/>
              </a:lnSpc>
            </a:pPr>
            <a:r>
              <a:rPr lang="en-US" sz="2800" dirty="0"/>
              <a:t>Lots of time (they form slowly).</a:t>
            </a:r>
          </a:p>
          <a:p>
            <a:pPr marL="933450" lvl="1" indent="-533400">
              <a:lnSpc>
                <a:spcPct val="80000"/>
              </a:lnSpc>
            </a:pPr>
            <a:r>
              <a:rPr lang="en-US" sz="2800" dirty="0"/>
              <a:t>Room to “grow”.</a:t>
            </a:r>
          </a:p>
          <a:p>
            <a:pPr marL="457200" indent="-314325">
              <a:lnSpc>
                <a:spcPct val="80000"/>
              </a:lnSpc>
            </a:pPr>
            <a:r>
              <a:rPr lang="en-US" sz="2800" dirty="0"/>
              <a:t>Shapes defined by number and  direction of axes.</a:t>
            </a:r>
          </a:p>
          <a:p>
            <a:pPr marL="933450" lvl="1" indent="-533400">
              <a:lnSpc>
                <a:spcPct val="80000"/>
              </a:lnSpc>
            </a:pP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CRYSTAL SHAPE</a:t>
            </a:r>
          </a:p>
        </p:txBody>
      </p:sp>
      <p:pic>
        <p:nvPicPr>
          <p:cNvPr id="66562" name="Picture 2" descr="http://www.amnh.org/ology/features/stufftodo_earth/images/crysta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29299" y="1371600"/>
            <a:ext cx="4044149" cy="2209800"/>
          </a:xfrm>
          <a:prstGeom prst="rect">
            <a:avLst/>
          </a:prstGeom>
          <a:noFill/>
        </p:spPr>
      </p:pic>
      <p:pic>
        <p:nvPicPr>
          <p:cNvPr id="66564" name="Picture 4" descr="http://www4.nau.edu/meteorite/Meteorite/Images/CrystalSystem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15948" y="3581400"/>
            <a:ext cx="3670852" cy="2981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6781800" cy="4525963"/>
          </a:xfrm>
        </p:spPr>
        <p:txBody>
          <a:bodyPr/>
          <a:lstStyle/>
          <a:p>
            <a:pPr>
              <a:buNone/>
            </a:pPr>
            <a:r>
              <a:rPr lang="en-US" dirty="0"/>
              <a:t>Depends on type and arrangement of atoms.</a:t>
            </a:r>
          </a:p>
          <a:p>
            <a:pPr>
              <a:buNone/>
            </a:pPr>
            <a:r>
              <a:rPr lang="en-US" dirty="0"/>
              <a:t>Specific gravity is similar to density – but has no units.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DENSITY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3733800"/>
            <a:ext cx="6729894" cy="130492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43434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Fluorescence</a:t>
            </a:r>
            <a:r>
              <a:rPr lang="en-US" dirty="0"/>
              <a:t> – ability to glow under UV light – fluorite.</a:t>
            </a:r>
          </a:p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Phosphorescence</a:t>
            </a:r>
            <a:r>
              <a:rPr lang="en-US" dirty="0"/>
              <a:t> – continue to glow after UV light off – </a:t>
            </a:r>
            <a:r>
              <a:rPr lang="en-US" dirty="0" err="1"/>
              <a:t>eucryptite</a:t>
            </a:r>
            <a:r>
              <a:rPr lang="en-US" dirty="0"/>
              <a:t>.</a:t>
            </a:r>
          </a:p>
          <a:p>
            <a:r>
              <a:rPr lang="en-US" b="1" dirty="0" err="1">
                <a:solidFill>
                  <a:schemeClr val="accent3">
                    <a:lumMod val="75000"/>
                  </a:schemeClr>
                </a:solidFill>
              </a:rPr>
              <a:t>Chatoyancy</a:t>
            </a:r>
            <a:r>
              <a:rPr lang="en-US" dirty="0"/>
              <a:t> – “cat’s-eye effect – silky appearance – Tiger’s Eye.</a:t>
            </a:r>
          </a:p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Asterism</a:t>
            </a:r>
            <a:r>
              <a:rPr lang="en-US" dirty="0"/>
              <a:t> – reflects six-sided star shape – star sapphire.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SPECIAL PROPERTIES</a:t>
            </a:r>
          </a:p>
        </p:txBody>
      </p:sp>
      <p:pic>
        <p:nvPicPr>
          <p:cNvPr id="68612" name="Picture 4" descr="http://ts1.mm.bing.net/th?id=H.4751111130974408&amp;pid=1.7&amp;w=166&amp;h=167&amp;c=7&amp;rs=1&amp;url=http%3a%2f%2frockhoundblog.com%2fpage%2f5%2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14899" y="4495800"/>
            <a:ext cx="1828800" cy="1839817"/>
          </a:xfrm>
          <a:prstGeom prst="rect">
            <a:avLst/>
          </a:prstGeom>
          <a:noFill/>
        </p:spPr>
      </p:pic>
      <p:pic>
        <p:nvPicPr>
          <p:cNvPr id="68614" name="Picture 6" descr="http://ts3.mm.bing.net/th?id=H.5063402436234342&amp;pid=1.7&amp;w=234&amp;h=187&amp;c=7&amp;rs=1&amp;url=http%3a%2f%2fthroughthesandglass.typepad.com%2fthrough_the_sandglass%2f2011%2f11%2fabrasive-sunday-sand.htm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78335" y="4495800"/>
            <a:ext cx="2276475" cy="1819235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419086"/>
            <a:ext cx="2476500" cy="18296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4950" y="2438400"/>
            <a:ext cx="3810000" cy="15789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6" name="Picture 4" descr="http://ts4.mm.bing.net/th?id=H.4619350139535451&amp;pid=1.7&amp;w=250&amp;h=185&amp;c=7&amp;rs=1&amp;url=http%3a%2f%2fwww.herb-magic.com%2flodestone-small-pair.htm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2729324"/>
            <a:ext cx="2743200" cy="2029969"/>
          </a:xfrm>
          <a:prstGeom prst="rect">
            <a:avLst/>
          </a:prstGeom>
          <a:noFill/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76400"/>
            <a:ext cx="4648200" cy="4525963"/>
          </a:xfrm>
        </p:spPr>
        <p:txBody>
          <a:bodyPr/>
          <a:lstStyle/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Double Refraction </a:t>
            </a:r>
            <a:r>
              <a:rPr lang="en-US" dirty="0"/>
              <a:t>– bending light – produces double image – calcite.</a:t>
            </a:r>
          </a:p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Magnetism</a:t>
            </a:r>
            <a:r>
              <a:rPr lang="en-US" dirty="0"/>
              <a:t> – magnetic – lodestone .</a:t>
            </a:r>
          </a:p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Radioactivity</a:t>
            </a:r>
            <a:r>
              <a:rPr lang="en-US" dirty="0"/>
              <a:t> – unstable atomic nuclei – radium.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MORE SPECIAL PROPERTIES</a:t>
            </a:r>
          </a:p>
        </p:txBody>
      </p:sp>
      <p:pic>
        <p:nvPicPr>
          <p:cNvPr id="69634" name="Picture 2" descr="http://ts1.mm.bing.net/th?id=H.4724993425344372&amp;pid=1.7&amp;w=214&amp;h=168&amp;c=7&amp;rs=1&amp;url=http%3a%2f%2fmiraimages.photoshelter.com%2fimage%2fI00009zdaZfYZR2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4932" y="1126042"/>
            <a:ext cx="2343150" cy="1839482"/>
          </a:xfrm>
          <a:prstGeom prst="rect">
            <a:avLst/>
          </a:prstGeom>
          <a:noFill/>
        </p:spPr>
      </p:pic>
      <p:pic>
        <p:nvPicPr>
          <p:cNvPr id="69638" name="Picture 6" descr="http://ts2.mm.bing.net/th?id=H.4576924467661749&amp;pid=1.7&amp;w=239&amp;h=188&amp;c=7&amp;rs=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31082" y="4760108"/>
            <a:ext cx="2667000" cy="2097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4724400" cy="4525963"/>
          </a:xfrm>
        </p:spPr>
        <p:txBody>
          <a:bodyPr/>
          <a:lstStyle/>
          <a:p>
            <a:pPr>
              <a:buNone/>
            </a:pP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Mineral Identification Lab</a:t>
            </a:r>
          </a:p>
          <a:p>
            <a:r>
              <a:rPr lang="en-US" dirty="0"/>
              <a:t>Consider Color, Streak, Luster, Cleavage or Fracture, Hardness and other properties.</a:t>
            </a:r>
          </a:p>
          <a:p>
            <a:r>
              <a:rPr lang="en-US" dirty="0"/>
              <a:t>Draw mineral.</a:t>
            </a:r>
          </a:p>
          <a:p>
            <a:r>
              <a:rPr lang="en-US" dirty="0"/>
              <a:t>Identify using chart.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LAB: MINERAL IDENTIFICATION</a:t>
            </a:r>
          </a:p>
        </p:txBody>
      </p:sp>
      <p:pic>
        <p:nvPicPr>
          <p:cNvPr id="71682" name="Picture 2" descr="http://ts4.mm.bing.net/th?id=H.4753731060303319&amp;pid=1.7&amp;w=190&amp;h=188&amp;c=7&amp;rs=1&amp;url=http%3a%2f%2fwww.thesciencefair.com%2fMerchant2%2fmerchant.mvc%3fScreen%3dPROD%26Product_Code%3d2343%26Category_Code%3dERTHSC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676400"/>
            <a:ext cx="3388466" cy="3352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001000" cy="4525963"/>
          </a:xfrm>
        </p:spPr>
        <p:txBody>
          <a:bodyPr>
            <a:normAutofit/>
          </a:bodyPr>
          <a:lstStyle/>
          <a:p>
            <a:r>
              <a:rPr lang="en-US" sz="2400" dirty="0"/>
              <a:t>Which mineral was the hardest to identify? Why?</a:t>
            </a:r>
          </a:p>
          <a:p>
            <a:r>
              <a:rPr lang="en-US" sz="2400" dirty="0"/>
              <a:t>Which mineral was the easiest to identify? Why?</a:t>
            </a:r>
          </a:p>
          <a:p>
            <a:r>
              <a:rPr lang="en-US" sz="2400" dirty="0"/>
              <a:t>Which physical property was the most useful in identifying your minerals? Why?</a:t>
            </a:r>
          </a:p>
          <a:p>
            <a:r>
              <a:rPr lang="en-US" sz="2400" dirty="0"/>
              <a:t>Which physical property was the least useful in identifying your minerals? Why?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Something to think about:</a:t>
            </a:r>
          </a:p>
        </p:txBody>
      </p:sp>
      <p:pic>
        <p:nvPicPr>
          <p:cNvPr id="70658" name="Picture 2" descr="http://ts1.mm.bing.net/th?id=H.4526389890386736&amp;pid=1.7&amp;w=212&amp;h=173&amp;c=7&amp;rs=1&amp;url=http%3a%2f%2fwww.oum.ox.ac.uk%2fthezone%2fminerals%2fdetect%2findex.h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4038600"/>
            <a:ext cx="3268231" cy="266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964</TotalTime>
  <Words>797</Words>
  <Application>Microsoft Office PowerPoint</Application>
  <PresentationFormat>On-screen Show (4:3)</PresentationFormat>
  <Paragraphs>187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Lucida Sans Unicode</vt:lpstr>
      <vt:lpstr>Verdana</vt:lpstr>
      <vt:lpstr>Wingdings 2</vt:lpstr>
      <vt:lpstr>Wingdings 3</vt:lpstr>
      <vt:lpstr>Concourse</vt:lpstr>
      <vt:lpstr>DO NOW</vt:lpstr>
      <vt:lpstr>LOOKING BACK….</vt:lpstr>
      <vt:lpstr>Composition of Earth’s Crust</vt:lpstr>
      <vt:lpstr>ELEMENTS IN EARTH’S CRUST</vt:lpstr>
      <vt:lpstr>WHAT ARE MINERALS?</vt:lpstr>
      <vt:lpstr>WHAT IS AND IS NOT A MINERAL:</vt:lpstr>
      <vt:lpstr>MINERAL GROUPS</vt:lpstr>
      <vt:lpstr>SILICATES</vt:lpstr>
      <vt:lpstr>NONSILICATES </vt:lpstr>
      <vt:lpstr>NONSILICATES</vt:lpstr>
      <vt:lpstr>IDENTIFYING MINERALS</vt:lpstr>
      <vt:lpstr>PROPERTIES OF MINERALS</vt:lpstr>
      <vt:lpstr>COLOR</vt:lpstr>
      <vt:lpstr>STREAK</vt:lpstr>
      <vt:lpstr>LUSTER</vt:lpstr>
      <vt:lpstr>CLEAVAGE AND FRACTURE</vt:lpstr>
      <vt:lpstr>HARDNESS</vt:lpstr>
      <vt:lpstr>CRYSTAL SHAPE</vt:lpstr>
      <vt:lpstr>DENSITY</vt:lpstr>
      <vt:lpstr>SPECIAL PROPERTIES</vt:lpstr>
      <vt:lpstr>MORE SPECIAL PROPERTIES</vt:lpstr>
      <vt:lpstr>LAB: MINERAL IDENTIFICATION</vt:lpstr>
      <vt:lpstr>Something to think about:</vt:lpstr>
    </vt:vector>
  </TitlesOfParts>
  <Company>Forsyth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Minerals of the Earth’s Crust</dc:title>
  <dc:creator>dgovernor</dc:creator>
  <cp:lastModifiedBy>Nancy</cp:lastModifiedBy>
  <cp:revision>54</cp:revision>
  <dcterms:created xsi:type="dcterms:W3CDTF">2013-08-26T16:47:33Z</dcterms:created>
  <dcterms:modified xsi:type="dcterms:W3CDTF">2016-08-28T18:41:32Z</dcterms:modified>
</cp:coreProperties>
</file>