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7" r:id="rId3"/>
    <p:sldId id="256" r:id="rId4"/>
    <p:sldId id="258" r:id="rId5"/>
    <p:sldId id="259" r:id="rId6"/>
    <p:sldId id="260" r:id="rId7"/>
    <p:sldId id="268" r:id="rId8"/>
    <p:sldId id="262" r:id="rId9"/>
    <p:sldId id="263" r:id="rId10"/>
    <p:sldId id="265" r:id="rId11"/>
    <p:sldId id="267" r:id="rId12"/>
    <p:sldId id="271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08" autoAdjust="0"/>
  </p:normalViewPr>
  <p:slideViewPr>
    <p:cSldViewPr>
      <p:cViewPr varScale="1">
        <p:scale>
          <a:sx n="92" d="100"/>
          <a:sy n="92" d="100"/>
        </p:scale>
        <p:origin x="97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680C05-5A0E-40E1-BA05-35922E0F0431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0283BB4-54A6-4AC0-8FEC-69C6E442F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blogs.voanews.com/science-world/files/2013/05/pia17062_Hottah_WB-br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hirise.lpl.arizona.edu/images/wallpaper/2560/PSP_001415_1875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DO NOW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Pick up notes sheet.</a:t>
            </a:r>
          </a:p>
          <a:p>
            <a:r>
              <a:rPr lang="en-US" dirty="0"/>
              <a:t>Get out Review half sheet.</a:t>
            </a:r>
          </a:p>
        </p:txBody>
      </p:sp>
    </p:spTree>
    <p:extLst>
      <p:ext uri="{BB962C8B-B14F-4D97-AF65-F5344CB8AC3E}">
        <p14:creationId xmlns:p14="http://schemas.microsoft.com/office/powerpoint/2010/main" val="116057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LOOKING BACK…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2438400"/>
            <a:ext cx="4191000" cy="4027967"/>
          </a:xfrm>
        </p:spPr>
        <p:txBody>
          <a:bodyPr/>
          <a:lstStyle/>
          <a:p>
            <a:r>
              <a:rPr lang="en-US" dirty="0"/>
              <a:t>What are the two major groups of Earth’s minerals?</a:t>
            </a:r>
          </a:p>
          <a:p>
            <a:r>
              <a:rPr lang="en-US" dirty="0"/>
              <a:t>How are they different?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590800"/>
            <a:ext cx="3289300" cy="2463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0" y="1447800"/>
            <a:ext cx="4572000" cy="1752600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/>
              <a:t>Earth’s Early Atmosphere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3800"/>
            <a:ext cx="7162800" cy="1981200"/>
          </a:xfrm>
        </p:spPr>
        <p:txBody>
          <a:bodyPr>
            <a:normAutofit/>
          </a:bodyPr>
          <a:lstStyle/>
          <a:p>
            <a:r>
              <a:rPr lang="en-US" sz="2400" b="1" dirty="0"/>
              <a:t>SES1d.  </a:t>
            </a:r>
            <a:r>
              <a:rPr lang="en-US" sz="2400" dirty="0"/>
              <a:t>Describe how the Earth acquired its initial oceans and atmosphere. </a:t>
            </a:r>
          </a:p>
          <a:p>
            <a:endParaRPr lang="en-US" sz="2400" dirty="0"/>
          </a:p>
        </p:txBody>
      </p:sp>
      <p:pic>
        <p:nvPicPr>
          <p:cNvPr id="23554" name="Picture 2" descr="http://ts1.mm.bing.net/th?id=H.4689001648488832&amp;w=219&amp;h=172&amp;c=7&amp;rs=1&amp;url=http%3a%2f%2fwww.universetoday.com%2f58177%2fearth-formation%2f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3007685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EARTH’S </a:t>
            </a:r>
            <a:r>
              <a:rPr lang="en-US" sz="4800" b="1" dirty="0">
                <a:solidFill>
                  <a:srgbClr val="FF0000"/>
                </a:solidFill>
              </a:rPr>
              <a:t>FIRST</a:t>
            </a:r>
            <a:r>
              <a:rPr lang="en-US" sz="4800" b="1" dirty="0"/>
              <a:t>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4876800" cy="4419600"/>
          </a:xfrm>
        </p:spPr>
        <p:txBody>
          <a:bodyPr>
            <a:noAutofit/>
          </a:bodyPr>
          <a:lstStyle/>
          <a:p>
            <a:pPr marL="594360" indent="-45720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Early atmosphere came from comets and asteroids impact during the period of heavy bombardment.</a:t>
            </a:r>
          </a:p>
          <a:p>
            <a:pPr marL="594360" indent="-45720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Mostly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hydrogen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helium</a:t>
            </a:r>
          </a:p>
          <a:p>
            <a:pPr marL="594360" indent="-45720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Very light gases – low mass.</a:t>
            </a:r>
          </a:p>
          <a:p>
            <a:pPr marL="594360" indent="-457200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Gravity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too weak to hold light gases – escaped into space.</a:t>
            </a:r>
          </a:p>
          <a:p>
            <a:pPr marL="594360" indent="-45720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Blown away by the Solar Wind.</a:t>
            </a:r>
          </a:p>
        </p:txBody>
      </p:sp>
      <p:pic>
        <p:nvPicPr>
          <p:cNvPr id="29698" name="Picture 2" descr="http://scijinks.nasa.gov/_media/en/site/atmosphere-formation/atmosphe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5900" y="2209800"/>
            <a:ext cx="36195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EARTH’S </a:t>
            </a:r>
            <a:r>
              <a:rPr lang="en-US" b="1" dirty="0">
                <a:solidFill>
                  <a:srgbClr val="FF0000"/>
                </a:solidFill>
              </a:rPr>
              <a:t>SECOND</a:t>
            </a:r>
            <a:r>
              <a:rPr lang="en-US" b="1" dirty="0"/>
              <a:t> ATMOSPHERE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4114800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Out gassing </a:t>
            </a:r>
            <a:r>
              <a:rPr lang="en-US" sz="2800" dirty="0">
                <a:latin typeface="Times New Roman" pitchFamily="18" charset="0"/>
              </a:rPr>
              <a:t>from volcanic eruptions: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Water vapor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Carbon Dioxide (CO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Nitrogen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Methane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Sulfur dioxide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Ammonia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Some gases broke down.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Ozone layer formed.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28674" name="Picture 2" descr="http://ts4.mm.bing.net/th?id=H.4780862355212375&amp;w=230&amp;h=172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25561"/>
            <a:ext cx="2190750" cy="1638300"/>
          </a:xfrm>
          <a:prstGeom prst="rect">
            <a:avLst/>
          </a:prstGeom>
          <a:noFill/>
        </p:spPr>
      </p:pic>
      <p:pic>
        <p:nvPicPr>
          <p:cNvPr id="28676" name="Picture 4" descr="http://ts3.mm.bing.net/th?id=H.4827119187987834&amp;w=205&amp;h=165&amp;c=7&amp;rs=1&amp;url=http%3a%2f%2fscijinks.nasa.gov%2fatmosphere-formation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541157"/>
            <a:ext cx="3218871" cy="2590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4000" y="6224587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High amount of Carbon Dioxide!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CURRENT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6229350" cy="4876800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Photosynthesis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0000"/>
                </a:solidFill>
                <a:ea typeface="Lucida Grande"/>
                <a:cs typeface="Lucida Grande"/>
              </a:rPr>
              <a:t>primarily responsible for the development of the present percentage of free oxygen.</a:t>
            </a:r>
          </a:p>
          <a:p>
            <a:pPr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Early plants, cyanobacteria  used CO</a:t>
            </a:r>
            <a:r>
              <a:rPr lang="en-US" sz="2800" baseline="-25000" dirty="0"/>
              <a:t>2</a:t>
            </a:r>
            <a:r>
              <a:rPr lang="en-US" sz="2800" dirty="0"/>
              <a:t> and released O</a:t>
            </a:r>
            <a:r>
              <a:rPr lang="en-US" sz="2800" baseline="-25000" dirty="0"/>
              <a:t>2</a:t>
            </a:r>
            <a:r>
              <a:rPr lang="en-US" sz="2800" dirty="0"/>
              <a:t>.</a:t>
            </a:r>
            <a:endParaRPr lang="en-US" sz="2800" baseline="-25000" dirty="0"/>
          </a:p>
          <a:p>
            <a:pPr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Buildup of Oxygen in the atmosphere.</a:t>
            </a:r>
          </a:p>
          <a:p>
            <a:pPr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Rapid O</a:t>
            </a:r>
            <a:r>
              <a:rPr lang="en-US" sz="2800" baseline="-25000" dirty="0"/>
              <a:t>2</a:t>
            </a:r>
            <a:r>
              <a:rPr lang="en-US" sz="2800" dirty="0"/>
              <a:t> build up 2 billion years ago.</a:t>
            </a:r>
          </a:p>
          <a:p>
            <a:pPr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Current atmosphere 78% </a:t>
            </a:r>
            <a:r>
              <a:rPr lang="en-US" sz="2800" b="1" dirty="0">
                <a:solidFill>
                  <a:srgbClr val="FF0000"/>
                </a:solidFill>
              </a:rPr>
              <a:t>Nitrogen</a:t>
            </a:r>
            <a:r>
              <a:rPr lang="en-US" sz="2800" dirty="0"/>
              <a:t>, 21% </a:t>
            </a:r>
            <a:r>
              <a:rPr lang="en-US" sz="2800" b="1" dirty="0">
                <a:solidFill>
                  <a:srgbClr val="FF0000"/>
                </a:solidFill>
              </a:rPr>
              <a:t>Oxygen</a:t>
            </a:r>
            <a:r>
              <a:rPr lang="en-US" sz="2800" dirty="0"/>
              <a:t>.</a:t>
            </a:r>
          </a:p>
        </p:txBody>
      </p:sp>
      <p:pic>
        <p:nvPicPr>
          <p:cNvPr id="27652" name="Picture 4" descr="http://ts1.mm.bing.net/th?id=H.4562948664134108&amp;w=212&amp;h=169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091511"/>
            <a:ext cx="2019300" cy="1609726"/>
          </a:xfrm>
          <a:prstGeom prst="rect">
            <a:avLst/>
          </a:prstGeom>
          <a:noFill/>
        </p:spPr>
      </p:pic>
      <p:pic>
        <p:nvPicPr>
          <p:cNvPr id="27650" name="Picture 2" descr="http://ts1.mm.bing.net/th?id=H.4603682140327304&amp;w=250&amp;h=183&amp;c=7&amp;rs=1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150" y="990600"/>
            <a:ext cx="2609850" cy="1910411"/>
          </a:xfrm>
          <a:prstGeom prst="rect">
            <a:avLst/>
          </a:prstGeom>
          <a:noFill/>
        </p:spPr>
      </p:pic>
      <p:pic>
        <p:nvPicPr>
          <p:cNvPr id="27654" name="Picture 6" descr="http://ts2.mm.bing.net/th?id=H.4952510751573217&amp;w=189&amp;h=174&amp;c=7&amp;rs=1&amp;url=http%3a%2f%2fwww.giglig.com%2ffamily%2feducation%2fwhat-is-photosynthesis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891737"/>
            <a:ext cx="2048532" cy="1885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/>
              <a:t>COMPARE:  MARTIAN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4568952" cy="44958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Thinner</a:t>
            </a:r>
          </a:p>
          <a:p>
            <a:r>
              <a:rPr lang="en-US" dirty="0"/>
              <a:t>Less </a:t>
            </a:r>
            <a:r>
              <a:rPr lang="en-US" b="1" dirty="0">
                <a:solidFill>
                  <a:srgbClr val="FF0000"/>
                </a:solidFill>
              </a:rPr>
              <a:t>gravity</a:t>
            </a:r>
            <a:r>
              <a:rPr lang="en-US" dirty="0"/>
              <a:t> to hold it.</a:t>
            </a:r>
          </a:p>
          <a:p>
            <a:r>
              <a:rPr lang="en-US" dirty="0"/>
              <a:t>Not always like this….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6655" y="2209799"/>
            <a:ext cx="4401145" cy="45067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962400"/>
            <a:ext cx="3913153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8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MARS’S INITIAL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752600"/>
            <a:ext cx="4873752" cy="4724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Evidence for water early in Martian history: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Water in Martian meteorites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Ancient streambeds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Rounded pebbles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Channels and alluvial fans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Sedimentary deposits</a:t>
            </a:r>
          </a:p>
          <a:p>
            <a:pPr marL="0" indent="0">
              <a:buNone/>
            </a:pPr>
            <a:r>
              <a:rPr lang="en-US" dirty="0"/>
              <a:t>Evidence of past surface water means Mars once had thicker atmosphere!</a:t>
            </a:r>
          </a:p>
          <a:p>
            <a:endParaRPr lang="en-US" dirty="0"/>
          </a:p>
        </p:txBody>
      </p:sp>
      <p:pic>
        <p:nvPicPr>
          <p:cNvPr id="31748" name="Picture 4" descr="NASA's Curiosity rover found evidence for an ancient, flowing stream on Mars at a few sites, including the rock outcrop pictured here, which the science team has named &quot;Hottah&quot;. (NASA/JPL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1695450"/>
            <a:ext cx="1981200" cy="2667000"/>
          </a:xfrm>
          <a:prstGeom prst="rect">
            <a:avLst/>
          </a:prstGeom>
          <a:noFill/>
        </p:spPr>
      </p:pic>
      <p:pic>
        <p:nvPicPr>
          <p:cNvPr id="31750" name="Picture 6" descr="alluvial fan on Mar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9948" y="4572000"/>
            <a:ext cx="3048000" cy="2286000"/>
          </a:xfrm>
          <a:prstGeom prst="rect">
            <a:avLst/>
          </a:prstGeom>
          <a:noFill/>
        </p:spPr>
      </p:pic>
      <p:pic>
        <p:nvPicPr>
          <p:cNvPr id="31752" name="Picture 8" descr="Martian &quot;blueberries&quot; (rocks less than one-fifth of an inch) found by NASA's Opportunity rover. Bottom: Utah blueberries (1/25th to 2 inches) formed 25M years ago that may show how similar Martian rocks formed.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600200"/>
            <a:ext cx="1714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DID THE WATER GO?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28800"/>
            <a:ext cx="4492752" cy="4572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Small planet cooled </a:t>
            </a:r>
            <a:r>
              <a:rPr lang="en-US" b="1" dirty="0">
                <a:solidFill>
                  <a:srgbClr val="FF0000"/>
                </a:solidFill>
              </a:rPr>
              <a:t>quickly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Magnetosphere lost.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Solar wind blew away much of atmosphere.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Too little gravity to hold gases.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Possible collision could have blown away atmosphere.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Low atmospheric pressure means water boils at lower temperature.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5334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Magnetic Martian Rocks</a:t>
            </a:r>
          </a:p>
        </p:txBody>
      </p:sp>
      <p:pic>
        <p:nvPicPr>
          <p:cNvPr id="32772" name="Picture 4" descr="http://images.usatoday.com/tech/_photos/2006/03/07/april/fig4-lava-roc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133600"/>
            <a:ext cx="2971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WATER ON THE MARTIAN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33550"/>
            <a:ext cx="3810000" cy="4495800"/>
          </a:xfrm>
        </p:spPr>
        <p:txBody>
          <a:bodyPr/>
          <a:lstStyle/>
          <a:p>
            <a:pPr>
              <a:buNone/>
            </a:pPr>
            <a:r>
              <a:rPr lang="en-US" dirty="0"/>
              <a:t>Gully deposits in craters: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Centauri Montes Region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Terra </a:t>
            </a:r>
            <a:r>
              <a:rPr lang="en-US" dirty="0" err="1"/>
              <a:t>Sirenum</a:t>
            </a:r>
            <a:endParaRPr lang="en-US" dirty="0"/>
          </a:p>
          <a:p>
            <a:pPr>
              <a:buNone/>
            </a:pPr>
            <a:r>
              <a:rPr lang="en-US" dirty="0"/>
              <a:t>Water that reaches the surface evaporates.</a:t>
            </a:r>
          </a:p>
          <a:p>
            <a:pPr>
              <a:buNone/>
            </a:pPr>
            <a:r>
              <a:rPr lang="en-US" b="1" i="1" dirty="0"/>
              <a:t>WHY?</a:t>
            </a:r>
          </a:p>
        </p:txBody>
      </p:sp>
      <p:pic>
        <p:nvPicPr>
          <p:cNvPr id="34818" name="Picture 2" descr="new deposits in a gul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76400"/>
            <a:ext cx="3435626" cy="2394527"/>
          </a:xfrm>
          <a:prstGeom prst="rect">
            <a:avLst/>
          </a:prstGeom>
          <a:noFill/>
        </p:spPr>
      </p:pic>
      <p:pic>
        <p:nvPicPr>
          <p:cNvPr id="34820" name="Picture 4" descr="new light-toned material in gull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114800"/>
            <a:ext cx="4307235" cy="2310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THINK ABOUT IT….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905000"/>
            <a:ext cx="5102352" cy="4191000"/>
          </a:xfrm>
        </p:spPr>
        <p:txBody>
          <a:bodyPr>
            <a:noAutofit/>
          </a:bodyPr>
          <a:lstStyle/>
          <a:p>
            <a:r>
              <a:rPr lang="en-US" sz="2400" dirty="0"/>
              <a:t>Water evaporates quickly at low pressures, like on the Martian surface.</a:t>
            </a:r>
          </a:p>
          <a:p>
            <a:r>
              <a:rPr lang="en-US" sz="2400" dirty="0"/>
              <a:t>Liquid water is a requirement for life as we know it.</a:t>
            </a:r>
          </a:p>
          <a:p>
            <a:r>
              <a:rPr lang="en-US" sz="2400" dirty="0"/>
              <a:t>Even though Mars is in the “Habitable Zone,” it can’t support liquid water on the surface.</a:t>
            </a:r>
          </a:p>
          <a:p>
            <a:r>
              <a:rPr lang="en-US" sz="2400" dirty="0"/>
              <a:t>How common or rare do you think planets are that are in a star’s Habitable Zone AND have liquid water?</a:t>
            </a:r>
          </a:p>
          <a:p>
            <a:r>
              <a:rPr lang="en-US" sz="2400" dirty="0"/>
              <a:t>How special does this make Earth?</a:t>
            </a:r>
          </a:p>
        </p:txBody>
      </p:sp>
      <p:pic>
        <p:nvPicPr>
          <p:cNvPr id="35842" name="Picture 2" descr="http://ts2.mm.bing.net/th?id=H.4584075567694821&amp;w=222&amp;h=188&amp;c=7&amp;rs=1&amp;url=http%3a%2f%2fen.wikipedia.org%2fwiki%2fFile%3aThe_Earth_seen_from_Apollo_17.jpg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362200"/>
            <a:ext cx="3239309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5039405" cy="990600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FLIP OVER TO THE BACKSIDE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645152" cy="3429000"/>
          </a:xfrm>
        </p:spPr>
        <p:txBody>
          <a:bodyPr/>
          <a:lstStyle/>
          <a:p>
            <a:r>
              <a:rPr lang="en-US" dirty="0"/>
              <a:t>Determine which of the pictures is </a:t>
            </a:r>
          </a:p>
          <a:p>
            <a:r>
              <a:rPr lang="en-US" dirty="0"/>
              <a:t>Earth’s first, </a:t>
            </a:r>
          </a:p>
          <a:p>
            <a:r>
              <a:rPr lang="en-US" dirty="0"/>
              <a:t>Earth’s second, </a:t>
            </a:r>
          </a:p>
          <a:p>
            <a:r>
              <a:rPr lang="en-US" dirty="0"/>
              <a:t>Earth’s current atmosphere.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053" y="0"/>
            <a:ext cx="3505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47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REVIEW…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752600"/>
            <a:ext cx="3733800" cy="4800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Dinosaurs appeared on Earth approximately 230 million years ago.  What was the oxygen content of Earth’s Atmosphere at that time?</a:t>
            </a:r>
          </a:p>
          <a:p>
            <a:pPr marL="571500" indent="-571500">
              <a:buNone/>
            </a:pPr>
            <a:r>
              <a:rPr lang="en-US" dirty="0"/>
              <a:t>A.	10%</a:t>
            </a:r>
          </a:p>
          <a:p>
            <a:pPr marL="571500" indent="-571500">
              <a:buNone/>
            </a:pPr>
            <a:r>
              <a:rPr lang="en-US" dirty="0"/>
              <a:t>B.	15%</a:t>
            </a:r>
          </a:p>
          <a:p>
            <a:pPr marL="571500" indent="-571500">
              <a:buNone/>
            </a:pPr>
            <a:r>
              <a:rPr lang="en-US" dirty="0"/>
              <a:t>C. 	20%</a:t>
            </a:r>
          </a:p>
          <a:p>
            <a:pPr marL="571500" indent="-571500">
              <a:buNone/>
            </a:pPr>
            <a:r>
              <a:rPr lang="en-US" dirty="0"/>
              <a:t>D. 	35%</a:t>
            </a:r>
          </a:p>
        </p:txBody>
      </p:sp>
      <p:pic>
        <p:nvPicPr>
          <p:cNvPr id="4" name="image01.jpg"/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4419600" y="1981200"/>
            <a:ext cx="4495800" cy="39624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648200"/>
            <a:ext cx="1182618" cy="11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614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798</TotalTime>
  <Words>433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Lucida Grande</vt:lpstr>
      <vt:lpstr>Times New Roman</vt:lpstr>
      <vt:lpstr>Tw Cen MT</vt:lpstr>
      <vt:lpstr>Wingdings</vt:lpstr>
      <vt:lpstr>Wingdings 2</vt:lpstr>
      <vt:lpstr>Median</vt:lpstr>
      <vt:lpstr>DO NOW</vt:lpstr>
      <vt:lpstr>LOOKING BACK…</vt:lpstr>
      <vt:lpstr>Earth’s Early Atmosphere</vt:lpstr>
      <vt:lpstr>EARTH’S FIRST ATMOSPHERE</vt:lpstr>
      <vt:lpstr>EARTH’S SECOND ATMOSPHERE</vt:lpstr>
      <vt:lpstr>CURRENT ATMOSPHERE</vt:lpstr>
      <vt:lpstr>COMPARE:  MARTIAN ATMOSPHERE</vt:lpstr>
      <vt:lpstr>MARS’S INITIAL ATMOSPHERE</vt:lpstr>
      <vt:lpstr>WHERE DID THE WATER GO?</vt:lpstr>
      <vt:lpstr>WATER ON THE MARTIAN SURFACE</vt:lpstr>
      <vt:lpstr>THINK ABOUT IT….</vt:lpstr>
      <vt:lpstr>FLIP OVER TO THE BACKSIDE</vt:lpstr>
      <vt:lpstr>REVIEW…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Earth</dc:title>
  <dc:creator>dgovernor</dc:creator>
  <cp:lastModifiedBy>Nancy</cp:lastModifiedBy>
  <cp:revision>47</cp:revision>
  <dcterms:created xsi:type="dcterms:W3CDTF">2013-09-19T17:22:38Z</dcterms:created>
  <dcterms:modified xsi:type="dcterms:W3CDTF">2016-08-28T19:11:01Z</dcterms:modified>
</cp:coreProperties>
</file>