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70" r:id="rId4"/>
    <p:sldId id="271" r:id="rId5"/>
    <p:sldId id="272" r:id="rId6"/>
    <p:sldId id="274" r:id="rId7"/>
    <p:sldId id="267" r:id="rId8"/>
    <p:sldId id="268" r:id="rId9"/>
    <p:sldId id="259" r:id="rId10"/>
    <p:sldId id="264" r:id="rId11"/>
    <p:sldId id="275" r:id="rId12"/>
    <p:sldId id="269" r:id="rId13"/>
    <p:sldId id="258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 autoAdjust="0"/>
    <p:restoredTop sz="86408" autoAdjust="0"/>
  </p:normalViewPr>
  <p:slideViewPr>
    <p:cSldViewPr snapToGrid="0" snapToObjects="1">
      <p:cViewPr varScale="1">
        <p:scale>
          <a:sx n="92" d="100"/>
          <a:sy n="92" d="100"/>
        </p:scale>
        <p:origin x="5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1A34D3-185A-264C-89B6-F0C1CDD8FD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4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5huGCDBJc7s" TargetMode="External"/><Relationship Id="rId2" Type="http://schemas.openxmlformats.org/officeDocument/2006/relationships/hyperlink" Target="http://www.history.com/shows/how-the-earth-was-made/videos/oceans#oceanshttp:/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Pick up notes.</a:t>
            </a:r>
          </a:p>
          <a:p>
            <a:r>
              <a:rPr lang="en-US" sz="2800" dirty="0"/>
              <a:t>Get out review half sheet.</a:t>
            </a:r>
          </a:p>
        </p:txBody>
      </p:sp>
    </p:spTree>
    <p:extLst>
      <p:ext uri="{BB962C8B-B14F-4D97-AF65-F5344CB8AC3E}">
        <p14:creationId xmlns:p14="http://schemas.microsoft.com/office/powerpoint/2010/main" val="365488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753267"/>
            <a:ext cx="8228013" cy="1182928"/>
          </a:xfrm>
        </p:spPr>
        <p:txBody>
          <a:bodyPr/>
          <a:lstStyle/>
          <a:p>
            <a:r>
              <a:rPr lang="en-US" b="1" dirty="0"/>
              <a:t>EARTH’S OCEANS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233" y="4956657"/>
            <a:ext cx="8228013" cy="564345"/>
          </a:xfrm>
        </p:spPr>
        <p:txBody>
          <a:bodyPr/>
          <a:lstStyle/>
          <a:p>
            <a:r>
              <a:rPr lang="en-US" dirty="0"/>
              <a:t>SES1d:   Describe how the Earth acquired its initial oceans and atmosphere.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235200"/>
            <a:ext cx="30480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20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358774"/>
            <a:ext cx="8867775" cy="1127125"/>
          </a:xfrm>
        </p:spPr>
        <p:txBody>
          <a:bodyPr/>
          <a:lstStyle/>
          <a:p>
            <a:r>
              <a:rPr lang="en-US" b="1" dirty="0"/>
              <a:t>REVIEW:  </a:t>
            </a:r>
            <a:br>
              <a:rPr lang="en-US" b="1" dirty="0"/>
            </a:br>
            <a:r>
              <a:rPr lang="en-US" b="1" dirty="0"/>
              <a:t>SOLAR SYSTEM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5" y="2138289"/>
            <a:ext cx="4356599" cy="427112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4.5 Billion Years Old</a:t>
            </a:r>
          </a:p>
          <a:p>
            <a:r>
              <a:rPr lang="en-US" dirty="0"/>
              <a:t>Interstellar Cloud (Nebula)</a:t>
            </a:r>
          </a:p>
          <a:p>
            <a:r>
              <a:rPr lang="en-US" dirty="0"/>
              <a:t>Flatten to create accretion disk.</a:t>
            </a:r>
          </a:p>
          <a:p>
            <a:r>
              <a:rPr lang="en-US" dirty="0"/>
              <a:t>Planet formation:</a:t>
            </a:r>
          </a:p>
          <a:p>
            <a:pPr lvl="1"/>
            <a:r>
              <a:rPr lang="en-US" dirty="0"/>
              <a:t>Warmer near central star, rocky materials condensed and formed</a:t>
            </a:r>
          </a:p>
          <a:p>
            <a:pPr lvl="1"/>
            <a:r>
              <a:rPr lang="en-US" dirty="0"/>
              <a:t>Lighter materials blown farther out, colder temperatures, gas/ice giants condensed and formed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0333" y="1781322"/>
            <a:ext cx="3363757" cy="24876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8303" y="3973515"/>
            <a:ext cx="4054668" cy="258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3962400"/>
            <a:ext cx="5867400" cy="26098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Differentiation</a:t>
            </a:r>
            <a:r>
              <a:rPr lang="en-US" sz="2400" b="1" dirty="0"/>
              <a:t>: </a:t>
            </a:r>
            <a:r>
              <a:rPr lang="en-US" sz="2400" dirty="0"/>
              <a:t>outer layers compress inner layers – produce heat.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Dense metals sink to core - iron density 7.86 g/cm</a:t>
            </a:r>
            <a:r>
              <a:rPr lang="en-US" sz="2400" baseline="30000" dirty="0"/>
              <a:t>3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Lighter rock material rises to form crust - average rock density 3.5 g/cm</a:t>
            </a:r>
            <a:r>
              <a:rPr lang="en-US" sz="2400" baseline="30000" dirty="0"/>
              <a:t>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228600"/>
            <a:ext cx="8324851" cy="1143000"/>
          </a:xfrm>
        </p:spPr>
        <p:txBody>
          <a:bodyPr/>
          <a:lstStyle/>
          <a:p>
            <a:r>
              <a:rPr lang="en-US" b="1" dirty="0"/>
              <a:t>TERRESTRIAL WORLDS </a:t>
            </a:r>
          </a:p>
        </p:txBody>
      </p:sp>
      <p:pic>
        <p:nvPicPr>
          <p:cNvPr id="32770" name="Picture 2" descr="http://www.psrd.hawaii.edu/WebImg/differentiationSmithsonianGraph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256635" cy="2590800"/>
          </a:xfrm>
          <a:prstGeom prst="rect">
            <a:avLst/>
          </a:prstGeom>
          <a:noFill/>
        </p:spPr>
      </p:pic>
      <p:pic>
        <p:nvPicPr>
          <p:cNvPr id="32772" name="Picture 4" descr="http://ts1.mm.bing.net/th?id=H.4528206659520700&amp;w=152&amp;h=169&amp;c=7&amp;rs=1&amp;url=http%3a%2f%2fwww4.nau.edu%2fmeteorite%2fMeteorite%2fBook-Chondrules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114800"/>
            <a:ext cx="2057400" cy="22875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693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http://ts1.mm.bing.net/th?id=H.4791767308304896&amp;w=241&amp;h=174&amp;c=7&amp;rs=1&amp;url=http%3a%2f%2fwww.huffingtonpost.co.uk%2f2013%2f06%2f19%2fvenus-wind-speeds-high_n_3464313.html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343400"/>
            <a:ext cx="2295525" cy="1657351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342900"/>
            <a:ext cx="8562976" cy="876300"/>
          </a:xfrm>
        </p:spPr>
        <p:txBody>
          <a:bodyPr>
            <a:normAutofit/>
          </a:bodyPr>
          <a:lstStyle/>
          <a:p>
            <a:r>
              <a:rPr lang="en-US" sz="3200" b="1" dirty="0"/>
              <a:t>SURFACES OF TERRESTRIAL PLANETS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2236762"/>
            <a:ext cx="5257801" cy="42402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Impact Cratering</a:t>
            </a:r>
          </a:p>
          <a:p>
            <a:pPr>
              <a:spcBef>
                <a:spcPts val="0"/>
              </a:spcBef>
            </a:pPr>
            <a:r>
              <a:rPr lang="en-US" dirty="0"/>
              <a:t>Heavy bombardment period ended 3.8 billion years ago.</a:t>
            </a:r>
          </a:p>
          <a:p>
            <a:pPr>
              <a:spcBef>
                <a:spcPts val="0"/>
              </a:spcBef>
            </a:pPr>
            <a:r>
              <a:rPr lang="en-US" dirty="0"/>
              <a:t>Older surfaces have more craters.</a:t>
            </a:r>
          </a:p>
          <a:p>
            <a:pPr>
              <a:spcBef>
                <a:spcPts val="0"/>
              </a:spcBef>
            </a:pPr>
            <a:r>
              <a:rPr lang="en-US" dirty="0"/>
              <a:t>Newer surfaces “erased”.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Volcanism</a:t>
            </a:r>
          </a:p>
          <a:p>
            <a:pPr marL="624078" indent="-514350">
              <a:spcBef>
                <a:spcPts val="0"/>
              </a:spcBef>
            </a:pPr>
            <a:r>
              <a:rPr lang="en-US" dirty="0"/>
              <a:t>Earth has side to side plate movement.</a:t>
            </a:r>
          </a:p>
          <a:p>
            <a:pPr marL="624078" indent="-514350">
              <a:spcBef>
                <a:spcPts val="0"/>
              </a:spcBef>
            </a:pPr>
            <a:r>
              <a:rPr lang="en-US" dirty="0"/>
              <a:t>Mars has largest volcano in solar system.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2292" name="Picture 4" descr="http://ts4.mm.bing.net/th?id=H.4799081621358515&amp;w=180&amp;h=180&amp;c=7&amp;rs=1&amp;url=http%3a%2f%2fastronomy.nmsu.edu%2fnicole%2fteaching%2fdste110%2flectures%2flecture14%2fslide04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219200"/>
            <a:ext cx="1714500" cy="1714500"/>
          </a:xfrm>
          <a:prstGeom prst="rect">
            <a:avLst/>
          </a:prstGeom>
          <a:noFill/>
        </p:spPr>
      </p:pic>
      <p:pic>
        <p:nvPicPr>
          <p:cNvPr id="12294" name="Picture 6" descr="http://ts2.mm.bing.net/th?id=H.4699060444072025&amp;w=194&amp;h=180&amp;c=7&amp;rs=1&amp;url=http%3a%2f%2fen.wikipedia.org%2fwiki%2fFile%3aOlympus_Mons.jpg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981200"/>
            <a:ext cx="1847850" cy="1714500"/>
          </a:xfrm>
          <a:prstGeom prst="rect">
            <a:avLst/>
          </a:prstGeom>
          <a:noFill/>
        </p:spPr>
      </p:pic>
      <p:pic>
        <p:nvPicPr>
          <p:cNvPr id="12296" name="Picture 8" descr="http://ts1.mm.bing.net/th?id=H.4730959147697444&amp;w=303&amp;h=110&amp;c=7&amp;rs=1&amp;url=http%3a%2f%2fdeburchtsion.blogspot.com%2f2012%2f08%2fis-er-leven-op-mars.html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9324" y="3495675"/>
            <a:ext cx="2886075" cy="1047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405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http://ts1.mm.bing.net/th?id=H.4791767308304896&amp;w=241&amp;h=174&amp;c=7&amp;rs=1&amp;url=http%3a%2f%2fwww.huffingtonpost.co.uk%2f2013%2f06%2f19%2fvenus-wind-speeds-high_n_3464313.html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343400"/>
            <a:ext cx="2295525" cy="1657351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342900"/>
            <a:ext cx="8562976" cy="876300"/>
          </a:xfrm>
        </p:spPr>
        <p:txBody>
          <a:bodyPr>
            <a:normAutofit/>
          </a:bodyPr>
          <a:lstStyle/>
          <a:p>
            <a:r>
              <a:rPr lang="en-US" sz="3200" b="1" dirty="0"/>
              <a:t>SURFACES OF TERRESTRIAL PLANETS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2236762"/>
            <a:ext cx="5257801" cy="42402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Tectonics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Earth is side to side.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Venus is up and down.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Erosion</a:t>
            </a:r>
            <a:r>
              <a:rPr lang="en-US" sz="2400" b="1" dirty="0"/>
              <a:t>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Earth - wind and water.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Mars - wind, water in past.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Venus  -wind and sulfuric acid rain.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2292" name="Picture 4" descr="http://ts4.mm.bing.net/th?id=H.4799081621358515&amp;w=180&amp;h=180&amp;c=7&amp;rs=1&amp;url=http%3a%2f%2fastronomy.nmsu.edu%2fnicole%2fteaching%2fdste110%2flectures%2flecture14%2fslide04.html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219200"/>
            <a:ext cx="1714500" cy="1714500"/>
          </a:xfrm>
          <a:prstGeom prst="rect">
            <a:avLst/>
          </a:prstGeom>
          <a:noFill/>
        </p:spPr>
      </p:pic>
      <p:pic>
        <p:nvPicPr>
          <p:cNvPr id="12294" name="Picture 6" descr="http://ts2.mm.bing.net/th?id=H.4699060444072025&amp;w=194&amp;h=180&amp;c=7&amp;rs=1&amp;url=http%3a%2f%2fen.wikipedia.org%2fwiki%2fFile%3aOlympus_Mons.jpg&amp;pid=1.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981200"/>
            <a:ext cx="1847850" cy="1714500"/>
          </a:xfrm>
          <a:prstGeom prst="rect">
            <a:avLst/>
          </a:prstGeom>
          <a:noFill/>
        </p:spPr>
      </p:pic>
      <p:pic>
        <p:nvPicPr>
          <p:cNvPr id="12296" name="Picture 8" descr="http://ts1.mm.bing.net/th?id=H.4730959147697444&amp;w=303&amp;h=110&amp;c=7&amp;rs=1&amp;url=http%3a%2f%2fdeburchtsion.blogspot.com%2f2012%2f08%2fis-er-leven-op-mars.html&amp;pid=1.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9324" y="3495675"/>
            <a:ext cx="2886075" cy="1047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857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BLUE PLANET?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305050"/>
            <a:ext cx="5272288" cy="45529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charset="0"/>
              <a:buNone/>
            </a:pPr>
            <a:r>
              <a:rPr lang="en-US" sz="2800" b="1" dirty="0">
                <a:solidFill>
                  <a:srgbClr val="002060"/>
                </a:solidFill>
              </a:rPr>
              <a:t>Early Earth</a:t>
            </a:r>
            <a:r>
              <a:rPr lang="en-US" sz="2800" dirty="0"/>
              <a:t>: 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Formed </a:t>
            </a:r>
            <a:r>
              <a:rPr lang="en-US" sz="2800" b="1" dirty="0">
                <a:solidFill>
                  <a:srgbClr val="FF0000"/>
                </a:solidFill>
              </a:rPr>
              <a:t>4.5 Billion </a:t>
            </a:r>
            <a:r>
              <a:rPr lang="en-US" sz="2800" dirty="0"/>
              <a:t>years ago.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Too </a:t>
            </a:r>
            <a:r>
              <a:rPr lang="en-US" sz="2800" b="1" dirty="0">
                <a:solidFill>
                  <a:srgbClr val="FF0000"/>
                </a:solidFill>
              </a:rPr>
              <a:t>hot</a:t>
            </a:r>
            <a:r>
              <a:rPr lang="en-US" sz="2800" dirty="0"/>
              <a:t> for water to condense.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Molten surface.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charset="0"/>
              <a:buNone/>
            </a:pPr>
            <a:r>
              <a:rPr lang="en-US" sz="2800" b="1" dirty="0">
                <a:solidFill>
                  <a:srgbClr val="002060"/>
                </a:solidFill>
              </a:rPr>
              <a:t>Current Hydrosphere: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71% </a:t>
            </a:r>
            <a:r>
              <a:rPr lang="en-US" sz="2800" dirty="0"/>
              <a:t>of the planet's surface is covered by ocean. Of that: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97% </a:t>
            </a:r>
            <a:r>
              <a:rPr lang="en-US" sz="2800" dirty="0"/>
              <a:t>of Earth</a:t>
            </a:r>
            <a:r>
              <a:rPr lang="en-US" sz="2800" dirty="0">
                <a:latin typeface="Arial"/>
              </a:rPr>
              <a:t>’</a:t>
            </a:r>
            <a:r>
              <a:rPr lang="en-US" sz="2800" dirty="0"/>
              <a:t>s water is found in the oceans.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2% </a:t>
            </a:r>
            <a:r>
              <a:rPr lang="en-US" sz="2800" dirty="0"/>
              <a:t>are Glaciers and Ice Sheets.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1% </a:t>
            </a:r>
            <a:r>
              <a:rPr lang="en-US" sz="2800" dirty="0"/>
              <a:t>is liquid Freshwater.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2587624"/>
            <a:ext cx="2921000" cy="294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587624"/>
            <a:ext cx="2895600" cy="3022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5832473"/>
            <a:ext cx="292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Where did all that water come from?</a:t>
            </a:r>
          </a:p>
        </p:txBody>
      </p:sp>
    </p:spTree>
    <p:extLst>
      <p:ext uri="{BB962C8B-B14F-4D97-AF65-F5344CB8AC3E}">
        <p14:creationId xmlns:p14="http://schemas.microsoft.com/office/powerpoint/2010/main" val="258376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7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7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7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7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5141"/>
            <a:ext cx="9039225" cy="1143000"/>
          </a:xfrm>
        </p:spPr>
        <p:txBody>
          <a:bodyPr/>
          <a:lstStyle/>
          <a:p>
            <a:r>
              <a:rPr lang="en-US" sz="4000" dirty="0"/>
              <a:t>WHERE DID WATER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57424"/>
            <a:ext cx="4876800" cy="44100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800" dirty="0"/>
              <a:t>Oceans formed about 3.8 billion years ago.</a:t>
            </a:r>
          </a:p>
          <a:p>
            <a:pPr>
              <a:spcBef>
                <a:spcPts val="0"/>
              </a:spcBef>
              <a:buNone/>
            </a:pPr>
            <a:r>
              <a:rPr lang="en-US" sz="2800" dirty="0"/>
              <a:t>Source of initial oceans: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Out gassing </a:t>
            </a:r>
            <a:r>
              <a:rPr lang="en-US" sz="2800" dirty="0"/>
              <a:t>from volcanoes.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Water-heavy </a:t>
            </a:r>
            <a:r>
              <a:rPr lang="en-US" sz="2800" b="1" dirty="0">
                <a:solidFill>
                  <a:srgbClr val="FF0000"/>
                </a:solidFill>
              </a:rPr>
              <a:t>comets</a:t>
            </a:r>
            <a:r>
              <a:rPr lang="en-US" sz="2800" dirty="0"/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en-US" sz="2800" dirty="0"/>
              <a:t>First oceans were </a:t>
            </a:r>
            <a:r>
              <a:rPr lang="en-US" sz="2800" b="1" dirty="0">
                <a:solidFill>
                  <a:srgbClr val="FF0000"/>
                </a:solidFill>
              </a:rPr>
              <a:t>FRESH</a:t>
            </a:r>
            <a:r>
              <a:rPr lang="en-US" sz="2800" dirty="0"/>
              <a:t> water,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salty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Salt came later.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u="sng" dirty="0"/>
          </a:p>
          <a:p>
            <a:pPr marL="0" indent="0">
              <a:spcBef>
                <a:spcPts val="0"/>
              </a:spcBef>
              <a:buNone/>
            </a:pPr>
            <a:r>
              <a:rPr lang="en-US" sz="2800" b="1" u="sng" dirty="0"/>
              <a:t>Video Link: </a:t>
            </a:r>
            <a:r>
              <a:rPr lang="en-US" sz="2800" u="sng" dirty="0">
                <a:hlinkClick r:id="rId2"/>
              </a:rPr>
              <a:t>Oceans</a:t>
            </a:r>
            <a:endParaRPr lang="en-US" sz="2800" dirty="0">
              <a:hlinkClick r:id="rId3"/>
            </a:endParaRPr>
          </a:p>
        </p:txBody>
      </p:sp>
      <p:pic>
        <p:nvPicPr>
          <p:cNvPr id="26626" name="Picture 2" descr="https://encrypted-tbn3.gstatic.com/images?q=tbn:ANd9GcSb4CBf5EwqRn-mM7qW60AKTzWwzl1Z5vT6QS5t2CNubhOeRfCdw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76400"/>
            <a:ext cx="3343275" cy="2294648"/>
          </a:xfrm>
          <a:prstGeom prst="rect">
            <a:avLst/>
          </a:prstGeom>
          <a:noFill/>
        </p:spPr>
      </p:pic>
      <p:pic>
        <p:nvPicPr>
          <p:cNvPr id="26628" name="Picture 4" descr="https://encrypted-tbn1.gstatic.com/images?q=tbn:ANd9GcSr3LrjRFcdACoDtLxR0Y5MpsXmC5l9i-36OhJp9GE2_iAo1d9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886200"/>
            <a:ext cx="3051926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6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DID THE SALT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284" y="2245985"/>
            <a:ext cx="8626859" cy="4473384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From </a:t>
            </a:r>
            <a:r>
              <a:rPr lang="en-US" sz="2800" b="1" dirty="0">
                <a:solidFill>
                  <a:srgbClr val="FF0000"/>
                </a:solidFill>
              </a:rPr>
              <a:t>rainwater</a:t>
            </a:r>
            <a:r>
              <a:rPr lang="en-US" sz="2800" dirty="0"/>
              <a:t> that carried </a:t>
            </a:r>
            <a:r>
              <a:rPr lang="en-US" sz="2800" b="1" dirty="0">
                <a:solidFill>
                  <a:srgbClr val="FF0000"/>
                </a:solidFill>
              </a:rPr>
              <a:t>dissolved rock </a:t>
            </a:r>
            <a:r>
              <a:rPr lang="en-US" sz="2800" dirty="0"/>
              <a:t>to the oceans!</a:t>
            </a:r>
            <a:endParaRPr lang="en-US" sz="2600" u="sng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b="1" u="sng" dirty="0">
                <a:solidFill>
                  <a:srgbClr val="FF0000"/>
                </a:solidFill>
              </a:rPr>
              <a:t>Inorganic Sediments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Mineral salts from: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Weathering &amp; erosion of rock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Dissolved minerals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Volcanic ash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b="1" u="sng" dirty="0">
                <a:solidFill>
                  <a:srgbClr val="FF0000"/>
                </a:solidFill>
              </a:rPr>
              <a:t>Decayed biological matter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From marine plants and animals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Shells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Crustaceans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Foraminifera's (one cell animals)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Plankton</a:t>
            </a:r>
          </a:p>
          <a:p>
            <a:pPr marL="571500">
              <a:spcBef>
                <a:spcPts val="0"/>
              </a:spcBef>
            </a:pPr>
            <a:r>
              <a:rPr lang="en-US" dirty="0"/>
              <a:t>Diatoms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4341" y="2902212"/>
            <a:ext cx="3102459" cy="37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0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347" y="345141"/>
            <a:ext cx="8761203" cy="1370968"/>
          </a:xfrm>
        </p:spPr>
        <p:txBody>
          <a:bodyPr/>
          <a:lstStyle/>
          <a:p>
            <a:r>
              <a:rPr lang="en-US" sz="3600" b="1" dirty="0"/>
              <a:t>DEPOSITION AND EVAPORATION</a:t>
            </a:r>
            <a:br>
              <a:rPr lang="en-US" sz="3600" b="1" dirty="0"/>
            </a:br>
            <a:r>
              <a:rPr lang="en-US" sz="3600" b="1" dirty="0"/>
              <a:t>INCREASES SALINITY OVER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4530" y="5905163"/>
            <a:ext cx="7619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Deposition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 and </a:t>
            </a:r>
            <a:r>
              <a:rPr lang="en-US" sz="2400" b="1" dirty="0">
                <a:solidFill>
                  <a:srgbClr val="FF0000"/>
                </a:solidFill>
              </a:rPr>
              <a:t>evaporation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 increase salinity over time.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80" y="2702935"/>
            <a:ext cx="7048999" cy="286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DEPOSITION AND EVAPORATION</a:t>
            </a:r>
            <a:br>
              <a:rPr lang="en-US" sz="3600" b="1" dirty="0"/>
            </a:br>
            <a:r>
              <a:rPr lang="en-US" sz="3600" b="1" dirty="0"/>
              <a:t>SALINITY INCREASES OVER TIME</a:t>
            </a:r>
            <a:endParaRPr lang="en-US" sz="36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1436" y="1998932"/>
            <a:ext cx="7086600" cy="462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14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Current Composition of Oceans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09800"/>
            <a:ext cx="4648200" cy="419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charset="0"/>
              <a:buNone/>
            </a:pPr>
            <a:r>
              <a:rPr lang="en-US" sz="2400" b="1" u="sng" dirty="0">
                <a:solidFill>
                  <a:srgbClr val="002060"/>
                </a:solidFill>
              </a:rPr>
              <a:t>Dissolved gases: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Nitrogen</a:t>
            </a:r>
            <a:r>
              <a:rPr lang="en-US" sz="2400" dirty="0"/>
              <a:t>, N</a:t>
            </a:r>
            <a:r>
              <a:rPr lang="en-US" sz="2400" baseline="-25000" dirty="0"/>
              <a:t>2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Oxygen</a:t>
            </a:r>
            <a:r>
              <a:rPr lang="en-US" sz="2400" dirty="0"/>
              <a:t>, O</a:t>
            </a:r>
            <a:r>
              <a:rPr lang="en-US" sz="2400" baseline="-25000" dirty="0"/>
              <a:t>2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Carbon Dioxide</a:t>
            </a:r>
            <a:r>
              <a:rPr lang="en-US" sz="2400" dirty="0"/>
              <a:t>, CO</a:t>
            </a:r>
            <a:r>
              <a:rPr lang="en-US" sz="2400" baseline="-25000" dirty="0"/>
              <a:t>2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2400" baseline="-250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b="1" u="sng" dirty="0">
                <a:solidFill>
                  <a:srgbClr val="002060"/>
                </a:solidFill>
              </a:rPr>
              <a:t>Dissolved solids </a:t>
            </a:r>
            <a:r>
              <a:rPr lang="en-US" sz="2400" b="1" dirty="0">
                <a:solidFill>
                  <a:srgbClr val="002060"/>
                </a:solidFill>
              </a:rPr>
              <a:t>(sea salts)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FF0000"/>
                </a:solidFill>
              </a:rPr>
              <a:t>3.5% </a:t>
            </a:r>
            <a:r>
              <a:rPr lang="en-US" sz="2400" dirty="0"/>
              <a:t>(35 </a:t>
            </a:r>
            <a:r>
              <a:rPr lang="en-US" sz="2400" dirty="0" err="1"/>
              <a:t>ppt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dirty="0" err="1"/>
              <a:t>Cl</a:t>
            </a:r>
            <a:r>
              <a:rPr lang="en-US" sz="2400" dirty="0"/>
              <a:t>, Mg, S, </a:t>
            </a:r>
            <a:r>
              <a:rPr lang="en-US" sz="2400" dirty="0" err="1"/>
              <a:t>Ca</a:t>
            </a:r>
            <a:r>
              <a:rPr lang="en-US" sz="2400" dirty="0"/>
              <a:t>, K, Na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2400" dirty="0"/>
              <a:t>Sources:  volcanoes, erosion, weathering, chemical reactions between salt water and rock.</a:t>
            </a:r>
          </a:p>
        </p:txBody>
      </p:sp>
      <p:pic>
        <p:nvPicPr>
          <p:cNvPr id="38922" name="Picture 10" descr="j02922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5979" y="2488612"/>
            <a:ext cx="3236913" cy="3276600"/>
          </a:xfrm>
        </p:spPr>
      </p:pic>
    </p:spTree>
    <p:extLst>
      <p:ext uri="{BB962C8B-B14F-4D97-AF65-F5344CB8AC3E}">
        <p14:creationId xmlns:p14="http://schemas.microsoft.com/office/powerpoint/2010/main" val="12166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9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9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MUCH SALT IS THERE?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284" y="2540166"/>
            <a:ext cx="3563429" cy="388180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Average salinity =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35 </a:t>
            </a:r>
            <a:r>
              <a:rPr lang="en-US" dirty="0" err="1"/>
              <a:t>ppt</a:t>
            </a:r>
            <a:r>
              <a:rPr lang="en-US" dirty="0"/>
              <a:t> (3.5%)</a:t>
            </a:r>
          </a:p>
          <a:p>
            <a:pPr>
              <a:spcBef>
                <a:spcPts val="0"/>
              </a:spcBef>
            </a:pPr>
            <a:r>
              <a:rPr lang="en-US" dirty="0"/>
              <a:t>Saltiest – Sargasso Sea </a:t>
            </a:r>
            <a:r>
              <a:rPr lang="en-US" i="1" dirty="0"/>
              <a:t>– WHY?</a:t>
            </a:r>
          </a:p>
          <a:p>
            <a:pPr>
              <a:spcBef>
                <a:spcPts val="0"/>
              </a:spcBef>
            </a:pPr>
            <a:r>
              <a:rPr lang="en-US" dirty="0"/>
              <a:t>Least Salty – Arctic Ocean</a:t>
            </a:r>
            <a:r>
              <a:rPr lang="en-US" i="1" dirty="0"/>
              <a:t>– WHY?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Spread evenly over the Earth's land surface it would form a layer more than 500 feet thick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2437" y="2529490"/>
            <a:ext cx="5178937" cy="3484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2437" y="5781675"/>
            <a:ext cx="5068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Sargasso sea has no fresh water coming into it and it s water evaporates fast.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Arctic sea has slow evaporation.</a:t>
            </a:r>
          </a:p>
        </p:txBody>
      </p:sp>
    </p:spTree>
    <p:extLst>
      <p:ext uri="{BB962C8B-B14F-4D97-AF65-F5344CB8AC3E}">
        <p14:creationId xmlns:p14="http://schemas.microsoft.com/office/powerpoint/2010/main" val="333737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REVIEW…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7651" y="2382982"/>
            <a:ext cx="3665690" cy="415539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Over time salinity in the oceans increases through deposition and evaporation.</a:t>
            </a:r>
          </a:p>
          <a:p>
            <a:pPr>
              <a:spcBef>
                <a:spcPts val="0"/>
              </a:spcBef>
            </a:pPr>
            <a:r>
              <a:rPr lang="en-US" dirty="0"/>
              <a:t>How will life in the oceans need to adapt over the next million years?  </a:t>
            </a:r>
          </a:p>
          <a:p>
            <a:pPr lvl="1">
              <a:spcBef>
                <a:spcPts val="0"/>
              </a:spcBef>
            </a:pPr>
            <a:r>
              <a:rPr lang="en-US" dirty="0"/>
              <a:t>10 million?  </a:t>
            </a:r>
          </a:p>
          <a:p>
            <a:pPr lvl="1">
              <a:spcBef>
                <a:spcPts val="0"/>
              </a:spcBef>
            </a:pPr>
            <a:r>
              <a:rPr lang="en-US" dirty="0"/>
              <a:t>100 million?</a:t>
            </a:r>
          </a:p>
          <a:p>
            <a:pPr>
              <a:spcBef>
                <a:spcPts val="0"/>
              </a:spcBef>
            </a:pPr>
            <a:r>
              <a:rPr lang="en-US" dirty="0"/>
              <a:t>By what process does life adapt to its environment?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0070C0"/>
                </a:solidFill>
              </a:rPr>
              <a:t>Homeostasis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09983" y="2756176"/>
            <a:ext cx="4446523" cy="343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3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1944</TotalTime>
  <Words>501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Calisto MT</vt:lpstr>
      <vt:lpstr>Wingdings</vt:lpstr>
      <vt:lpstr>Genesis</vt:lpstr>
      <vt:lpstr>DO NOW</vt:lpstr>
      <vt:lpstr>EARTH’S OCEANS</vt:lpstr>
      <vt:lpstr>REVIEW:   SOLAR SYSTEM FORMATION</vt:lpstr>
      <vt:lpstr>TERRESTRIAL WORLDS </vt:lpstr>
      <vt:lpstr>SURFACES OF TERRESTRIAL PLANETS</vt:lpstr>
      <vt:lpstr>SURFACES OF TERRESTRIAL PLANETS</vt:lpstr>
      <vt:lpstr>BLUE PLANET?</vt:lpstr>
      <vt:lpstr>WHERE DID WATER COME FROM?</vt:lpstr>
      <vt:lpstr>WHERE DID THE SALT COME FROM?</vt:lpstr>
      <vt:lpstr>DEPOSITION AND EVAPORATION INCREASES SALINITY OVER TIME</vt:lpstr>
      <vt:lpstr>DEPOSITION AND EVAPORATION SALINITY INCREASES OVER TIME</vt:lpstr>
      <vt:lpstr>Current Composition of Oceans</vt:lpstr>
      <vt:lpstr>HOW MUCH SALT IS THERE?</vt:lpstr>
      <vt:lpstr>REVIEW…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Ocean Salinity</dc:title>
  <dc:creator>Donna Governor</dc:creator>
  <cp:lastModifiedBy>Nancy</cp:lastModifiedBy>
  <cp:revision>47</cp:revision>
  <dcterms:created xsi:type="dcterms:W3CDTF">2014-02-23T02:45:05Z</dcterms:created>
  <dcterms:modified xsi:type="dcterms:W3CDTF">2016-08-28T19:35:24Z</dcterms:modified>
</cp:coreProperties>
</file>