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8"/>
  </p:handoutMasterIdLst>
  <p:sldIdLst>
    <p:sldId id="325" r:id="rId2"/>
    <p:sldId id="257" r:id="rId3"/>
    <p:sldId id="345" r:id="rId4"/>
    <p:sldId id="346" r:id="rId5"/>
    <p:sldId id="350" r:id="rId6"/>
    <p:sldId id="351" r:id="rId7"/>
    <p:sldId id="352" r:id="rId8"/>
    <p:sldId id="353" r:id="rId9"/>
    <p:sldId id="354" r:id="rId10"/>
    <p:sldId id="258" r:id="rId11"/>
    <p:sldId id="259" r:id="rId12"/>
    <p:sldId id="260" r:id="rId13"/>
    <p:sldId id="261" r:id="rId14"/>
    <p:sldId id="262" r:id="rId15"/>
    <p:sldId id="263" r:id="rId16"/>
    <p:sldId id="265" r:id="rId17"/>
    <p:sldId id="355" r:id="rId18"/>
    <p:sldId id="266" r:id="rId19"/>
    <p:sldId id="269" r:id="rId20"/>
    <p:sldId id="267" r:id="rId21"/>
    <p:sldId id="356" r:id="rId22"/>
    <p:sldId id="268" r:id="rId23"/>
    <p:sldId id="337" r:id="rId24"/>
    <p:sldId id="338" r:id="rId25"/>
    <p:sldId id="339" r:id="rId26"/>
    <p:sldId id="313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67" autoAdjust="0"/>
    <p:restoredTop sz="94628" autoAdjust="0"/>
  </p:normalViewPr>
  <p:slideViewPr>
    <p:cSldViewPr>
      <p:cViewPr varScale="1">
        <p:scale>
          <a:sx n="70" d="100"/>
          <a:sy n="70" d="100"/>
        </p:scale>
        <p:origin x="-125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EB1CC88A-E31B-4889-87CF-9E1CE7BBBBC5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932A260-C7B3-452D-A252-051DEB7FEA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33384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2362F4-8C38-48B8-BCCF-E1F919AE20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21F9A-6BAE-492F-B1D9-635DE8505DCC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83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413C75-1C1C-42A7-8557-443E4104F7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0C6E0-1FC6-406B-85BC-0CF3144AD81B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99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AD903-7198-409A-9A47-A705CA30B2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29152-AD7D-4255-9CB2-4A7FEF486023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063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6EA73-4F97-4CF6-833C-2B2F87455B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73B5FF-9E43-4BCF-8843-8534CC7F8BB0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329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9DFEE-9BE5-4533-BC0F-A7B8B7515D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1C941-9F2C-4C79-809D-0E4E80090EED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678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820FA-49A0-4C76-ADFD-BE9C53F94F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3B87A-931C-4F92-8E92-6C3375009F7D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467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6688B-B13F-4149-A8F6-7F979DD0D4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57ADE-A9B0-42B9-B153-6F48416485B2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057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A8E4A-9439-44A7-B443-C50A6DB06A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86BA12-5425-40E6-970E-25850064FFC8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84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4713A-3659-43B6-BD53-AB79FC113E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6D339-B577-4FE7-BB94-29826E4025C8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809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83B872-AC08-4896-B0BF-BBA5FC70A8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04F37-D485-424E-A20F-E179EAC7A10A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709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2629C9-2A9C-4F42-8D8B-47B071AFD9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89192-6B7F-4BBC-940A-B9CC06B4315E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241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8DE8238-32CC-4BFA-AC9A-D79F141A84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7456" y="4048919"/>
            <a:ext cx="2366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738" y="1646237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F3AD5BF-8E99-4857-AA6F-316D7CAE7D9C}" type="datetimeFigureOut">
              <a:rPr lang="en-US"/>
              <a:pPr>
                <a:defRPr/>
              </a:pPr>
              <a:t>11/11/2016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342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D2CB6C"/>
        </a:buClr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rgbClr val="95A39D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ct val="20000"/>
        </a:spcBef>
        <a:spcAft>
          <a:spcPct val="0"/>
        </a:spcAft>
        <a:buClr>
          <a:srgbClr val="C89F5D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DO NOW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600" dirty="0"/>
              <a:t>Pick up notes.</a:t>
            </a:r>
          </a:p>
          <a:p>
            <a:r>
              <a:rPr lang="en-US" altLang="en-US" sz="3600" dirty="0"/>
              <a:t>Conservation of Mass lab is due Thursday.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371600"/>
            <a:ext cx="6248400" cy="53530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44651" y="228600"/>
            <a:ext cx="734989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>
                <a:solidFill>
                  <a:schemeClr val="accent5">
                    <a:lumMod val="50000"/>
                  </a:schemeClr>
                </a:solidFill>
              </a:rPr>
              <a:t>CHEMICAL REACTIONS</a:t>
            </a:r>
            <a:endParaRPr lang="en-US" sz="6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88576"/>
            <a:ext cx="7620000" cy="1143000"/>
          </a:xfrm>
        </p:spPr>
        <p:txBody>
          <a:bodyPr/>
          <a:lstStyle/>
          <a:p>
            <a:r>
              <a:rPr lang="en-US" b="1" dirty="0"/>
              <a:t>Write the ion formed for the following elements.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133600"/>
            <a:ext cx="8684509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67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COUNTING ATOMS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1981200"/>
          </a:xfrm>
        </p:spPr>
        <p:txBody>
          <a:bodyPr/>
          <a:lstStyle/>
          <a:p>
            <a:pPr marL="114300" indent="0">
              <a:buNone/>
            </a:pPr>
            <a:r>
              <a:rPr lang="en-US" sz="2400" b="1" dirty="0"/>
              <a:t>Rule One:  </a:t>
            </a:r>
            <a:r>
              <a:rPr lang="en-US" sz="2400" b="1" dirty="0">
                <a:solidFill>
                  <a:srgbClr val="FF0000"/>
                </a:solidFill>
              </a:rPr>
              <a:t>SYMBOLS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/>
              <a:t>Chemical symbols consist of either a capital letter or a capital letter and a lower-case letter.  This means that as least ONE atom of this element is present in the compound.</a:t>
            </a: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038600"/>
            <a:ext cx="6324600" cy="2362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455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COUNTING ATOMS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1981200"/>
          </a:xfrm>
        </p:spPr>
        <p:txBody>
          <a:bodyPr/>
          <a:lstStyle/>
          <a:p>
            <a:pPr marL="114300" indent="0">
              <a:buNone/>
            </a:pPr>
            <a:r>
              <a:rPr lang="en-US" sz="2400" b="1" dirty="0"/>
              <a:t>Rule Two: </a:t>
            </a:r>
            <a:r>
              <a:rPr lang="en-US" sz="2400" b="1" dirty="0">
                <a:solidFill>
                  <a:srgbClr val="FF0000"/>
                </a:solidFill>
              </a:rPr>
              <a:t>SUBSCRIPTS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/>
              <a:t>The subscript goes with the element it directly follows and indicates how many atoms of that element are present.</a:t>
            </a: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429000"/>
            <a:ext cx="6324600" cy="2400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859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COUNTING ATOMS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1981200"/>
          </a:xfrm>
        </p:spPr>
        <p:txBody>
          <a:bodyPr/>
          <a:lstStyle/>
          <a:p>
            <a:pPr marL="114300" indent="0">
              <a:buNone/>
            </a:pPr>
            <a:r>
              <a:rPr lang="en-US" sz="2400" b="1" dirty="0"/>
              <a:t>Rule Three: </a:t>
            </a:r>
            <a:r>
              <a:rPr lang="en-US" sz="2400" b="1" dirty="0">
                <a:solidFill>
                  <a:srgbClr val="FF0000"/>
                </a:solidFill>
              </a:rPr>
              <a:t>PARENTHESES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/>
              <a:t>The elements in the ( ) go with the subscript that following it.  Numbers inside the ( ) are multiplied by the subscripts outside the ( ).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732586"/>
            <a:ext cx="6553200" cy="25987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7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COUNTING ATOMS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1981200"/>
          </a:xfrm>
        </p:spPr>
        <p:txBody>
          <a:bodyPr/>
          <a:lstStyle/>
          <a:p>
            <a:pPr marL="114300" indent="0">
              <a:buNone/>
            </a:pPr>
            <a:r>
              <a:rPr lang="en-US" sz="2400" b="1" dirty="0"/>
              <a:t>Rule Four: </a:t>
            </a:r>
            <a:r>
              <a:rPr lang="en-US" sz="2400" b="1" dirty="0">
                <a:solidFill>
                  <a:srgbClr val="FF0000"/>
                </a:solidFill>
              </a:rPr>
              <a:t>COEFFICIENTS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/>
              <a:t>The coefficient on a chemical compound tells how many molecules of that compound are present.  The coefficient applies to every element in the compound and is multiplied with any subscripts present on an element.</a:t>
            </a: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886200"/>
            <a:ext cx="6477000" cy="2552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93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917" y="762000"/>
            <a:ext cx="7620000" cy="1143000"/>
          </a:xfrm>
        </p:spPr>
        <p:txBody>
          <a:bodyPr/>
          <a:lstStyle/>
          <a:p>
            <a:r>
              <a:rPr lang="en-US" b="1" dirty="0"/>
              <a:t>Determine the total number of atoms.</a:t>
            </a:r>
            <a:br>
              <a:rPr lang="en-US" b="1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023" y="2133600"/>
            <a:ext cx="8171930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84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7620000" cy="1143000"/>
          </a:xfrm>
        </p:spPr>
        <p:txBody>
          <a:bodyPr/>
          <a:lstStyle/>
          <a:p>
            <a:r>
              <a:rPr lang="en-US" b="1" dirty="0"/>
              <a:t>Determine the type of and number of each atom.</a:t>
            </a:r>
            <a:br>
              <a:rPr lang="en-US" b="1" dirty="0"/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752600"/>
            <a:ext cx="7642961" cy="454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49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CHEMICAL REACTIONS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/>
              <a:t>A chemical reaction is a </a:t>
            </a:r>
            <a:r>
              <a:rPr lang="en-US" altLang="en-US" sz="2800" i="1" dirty="0"/>
              <a:t>process in which the physical and chemical properties of the original substances change as new substances with different chemical and physical properties are formed.  </a:t>
            </a:r>
          </a:p>
          <a:p>
            <a:pPr eaLnBrk="1" hangingPunct="1"/>
            <a:r>
              <a:rPr lang="en-US" altLang="en-US" sz="2800" dirty="0"/>
              <a:t>Remember: a new substance is always formed.  </a:t>
            </a:r>
          </a:p>
          <a:p>
            <a:pPr eaLnBrk="1" hangingPunct="1"/>
            <a:r>
              <a:rPr lang="en-US" altLang="en-US" sz="2800" dirty="0"/>
              <a:t>The properties and energies of the substances always change when a chemical reaction takes place.</a:t>
            </a:r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/>
              <a:t>CHARACTERISTICS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11430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b="1" dirty="0"/>
              <a:t>A.</a:t>
            </a:r>
            <a:r>
              <a:rPr lang="en-US" sz="2800" dirty="0"/>
              <a:t>  </a:t>
            </a:r>
            <a:r>
              <a:rPr lang="en-US" sz="2800" b="1" dirty="0"/>
              <a:t>There are always two kinds of substances:</a:t>
            </a:r>
            <a:endParaRPr lang="en-US" sz="2800" dirty="0"/>
          </a:p>
          <a:p>
            <a:pPr marL="1379538" indent="-1265238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tabLst>
                <a:tab pos="914400" algn="l"/>
              </a:tabLst>
              <a:defRPr/>
            </a:pPr>
            <a:r>
              <a:rPr lang="en-US" sz="2800" dirty="0"/>
              <a:t>	1.  </a:t>
            </a:r>
            <a:r>
              <a:rPr lang="en-US" sz="2800" b="1" dirty="0">
                <a:solidFill>
                  <a:srgbClr val="FF0000"/>
                </a:solidFill>
              </a:rPr>
              <a:t>Reactant</a:t>
            </a:r>
            <a:r>
              <a:rPr lang="en-US" sz="2800" dirty="0"/>
              <a:t> - substance that enters into a chemical reaction.</a:t>
            </a:r>
          </a:p>
          <a:p>
            <a:pPr marL="1379538" indent="-1265238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tabLst>
                <a:tab pos="914400" algn="l"/>
              </a:tabLst>
              <a:defRPr/>
            </a:pPr>
            <a:r>
              <a:rPr lang="en-US" sz="2800" dirty="0"/>
              <a:t>	2.  </a:t>
            </a:r>
            <a:r>
              <a:rPr lang="en-US" sz="2800" b="1" dirty="0">
                <a:solidFill>
                  <a:srgbClr val="FF0000"/>
                </a:solidFill>
              </a:rPr>
              <a:t>Product</a:t>
            </a:r>
            <a:r>
              <a:rPr lang="en-US" sz="2800" dirty="0"/>
              <a:t> - substance produced by a chemical reaction.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sz="2800" dirty="0"/>
          </a:p>
          <a:p>
            <a:pPr marL="11430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		Reactants  </a:t>
            </a:r>
            <a:r>
              <a:rPr lang="en-US" sz="2800" dirty="0">
                <a:sym typeface="Wingdings"/>
              </a:rPr>
              <a:t></a:t>
            </a:r>
            <a:r>
              <a:rPr lang="en-US" sz="2800" dirty="0"/>
              <a:t>   Products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/>
              <a:t>CHARACTERISTICS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11430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b="1" dirty="0"/>
              <a:t>B.</a:t>
            </a:r>
            <a:r>
              <a:rPr lang="en-US" sz="2800" dirty="0"/>
              <a:t>  </a:t>
            </a:r>
            <a:r>
              <a:rPr lang="en-US" sz="2800" b="1" dirty="0"/>
              <a:t>There is always a change in energy in a chemical reaction.</a:t>
            </a:r>
            <a:r>
              <a:rPr lang="en-US" sz="2800" dirty="0"/>
              <a:t>  </a:t>
            </a:r>
          </a:p>
          <a:p>
            <a:pPr marL="914400" indent="-800100" eaLnBrk="1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	</a:t>
            </a:r>
            <a:r>
              <a:rPr lang="en-US" sz="2800" b="1" dirty="0">
                <a:solidFill>
                  <a:srgbClr val="FF0000"/>
                </a:solidFill>
              </a:rPr>
              <a:t>Exothermic</a:t>
            </a:r>
            <a:r>
              <a:rPr lang="en-US" sz="2800" dirty="0"/>
              <a:t>  -  energy is given off.  (Something that is burning or gives off light) 	</a:t>
            </a:r>
          </a:p>
          <a:p>
            <a:pPr marL="914400" indent="-800100" eaLnBrk="1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	</a:t>
            </a:r>
            <a:r>
              <a:rPr lang="en-US" sz="2800" b="1" dirty="0">
                <a:solidFill>
                  <a:srgbClr val="FF0000"/>
                </a:solidFill>
              </a:rPr>
              <a:t>Endothermic</a:t>
            </a:r>
            <a:r>
              <a:rPr lang="en-US" sz="2800" dirty="0"/>
              <a:t>  -  energy is absorbed.  (Photosynthesis or test tube gets colder)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/>
              <a:t>CHARACTERISTICS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11430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b="1" dirty="0"/>
              <a:t>C.</a:t>
            </a:r>
            <a:r>
              <a:rPr lang="en-US" sz="2800" dirty="0"/>
              <a:t>  </a:t>
            </a:r>
            <a:r>
              <a:rPr lang="en-US" sz="2800" b="1" dirty="0"/>
              <a:t>There is always activation energy</a:t>
            </a:r>
            <a:endParaRPr lang="en-US" sz="2800" dirty="0"/>
          </a:p>
          <a:p>
            <a:pPr marL="458788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b="1" dirty="0">
                <a:solidFill>
                  <a:srgbClr val="FF0000"/>
                </a:solidFill>
              </a:rPr>
              <a:t>Activation energy </a:t>
            </a:r>
            <a:r>
              <a:rPr lang="en-US" sz="2800" dirty="0"/>
              <a:t>is the energy needed to form short-lived, highly energetic, extremely unstable, intermediate molecules that are rearranged to form products in the chemical </a:t>
            </a:r>
            <a:r>
              <a:rPr lang="en-US" sz="2800" dirty="0" err="1"/>
              <a:t>rxn</a:t>
            </a:r>
            <a:r>
              <a:rPr lang="en-US" sz="2800" dirty="0"/>
              <a:t>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/>
              <a:t>CHARACTERISTICS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11430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b="1" dirty="0"/>
              <a:t>D.</a:t>
            </a:r>
            <a:r>
              <a:rPr lang="en-US" sz="2800" dirty="0"/>
              <a:t>  </a:t>
            </a:r>
            <a:r>
              <a:rPr lang="en-US" sz="2800" b="1" dirty="0"/>
              <a:t>Bonding Capacity</a:t>
            </a:r>
            <a:endParaRPr lang="en-US" sz="2800" dirty="0"/>
          </a:p>
          <a:p>
            <a:pPr marL="458788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In order for a chemical reaction to occur, the reactants must have the ability to combine with substances to form products.  Must follow the rules for bonding.  Remember:  An atom bonds with another atom to complete its outermost energy level.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/>
              <a:t>CHARACTERISTICS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en-US" altLang="en-US" sz="2800" b="1" dirty="0"/>
              <a:t>E.  Conservation of Mass</a:t>
            </a:r>
            <a:endParaRPr lang="en-US" altLang="en-US" sz="2800" dirty="0"/>
          </a:p>
          <a:p>
            <a:pPr eaLnBrk="1" hangingPunct="1"/>
            <a:r>
              <a:rPr lang="en-US" altLang="en-US" sz="2800" dirty="0"/>
              <a:t>Atoms can be neither </a:t>
            </a:r>
            <a:r>
              <a:rPr lang="en-US" altLang="en-US" sz="2800" b="1" dirty="0">
                <a:solidFill>
                  <a:srgbClr val="FF0000"/>
                </a:solidFill>
              </a:rPr>
              <a:t>created</a:t>
            </a:r>
            <a:r>
              <a:rPr lang="en-US" altLang="en-US" sz="2800" dirty="0"/>
              <a:t> nor </a:t>
            </a:r>
            <a:r>
              <a:rPr lang="en-US" altLang="en-US" sz="2800" b="1" dirty="0">
                <a:solidFill>
                  <a:srgbClr val="FF0000"/>
                </a:solidFill>
              </a:rPr>
              <a:t>destroyed</a:t>
            </a:r>
            <a:r>
              <a:rPr lang="en-US" altLang="en-US" sz="2800" dirty="0"/>
              <a:t>.  </a:t>
            </a:r>
          </a:p>
          <a:p>
            <a:pPr eaLnBrk="1" hangingPunct="1"/>
            <a:r>
              <a:rPr lang="en-US" altLang="en-US" sz="2800" dirty="0"/>
              <a:t>The number of reactant atoms must </a:t>
            </a:r>
            <a:r>
              <a:rPr lang="en-US" altLang="en-US" sz="2800" b="1" dirty="0">
                <a:solidFill>
                  <a:srgbClr val="FF0000"/>
                </a:solidFill>
              </a:rPr>
              <a:t>equal</a:t>
            </a:r>
            <a:r>
              <a:rPr lang="en-US" altLang="en-US" sz="2800" dirty="0"/>
              <a:t> the number of product atoms. </a:t>
            </a:r>
          </a:p>
          <a:p>
            <a:pPr eaLnBrk="1" hangingPunct="1"/>
            <a:r>
              <a:rPr lang="en-US" altLang="en-US" sz="2800" dirty="0"/>
              <a:t>This is important when balancing chemical equations.</a:t>
            </a:r>
          </a:p>
          <a:p>
            <a:pPr marL="114300" indent="0" eaLnBrk="1" hangingPunct="1"/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620000" cy="7921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BALANCING CHEMICAL EQUATIONS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924800" cy="5105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 dirty="0"/>
              <a:t>Chemical reactions involve a </a:t>
            </a:r>
            <a:r>
              <a:rPr lang="en-US" sz="2800" b="1" dirty="0">
                <a:solidFill>
                  <a:srgbClr val="FF0000"/>
                </a:solidFill>
              </a:rPr>
              <a:t>rearrangement</a:t>
            </a:r>
            <a:r>
              <a:rPr lang="en-US" sz="2800" dirty="0"/>
              <a:t> of atoms.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/>
              <a:t>Chemical equations are expressions in symbols and formulas that represent a chemical </a:t>
            </a:r>
            <a:r>
              <a:rPr lang="en-US" sz="2800" b="1" dirty="0">
                <a:solidFill>
                  <a:srgbClr val="FF0000"/>
                </a:solidFill>
              </a:rPr>
              <a:t>reaction</a:t>
            </a:r>
            <a:r>
              <a:rPr lang="en-US" sz="2800" dirty="0"/>
              <a:t>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/>
              <a:t>Example:</a:t>
            </a:r>
          </a:p>
          <a:p>
            <a:pPr marL="114300" indent="0" eaLnBrk="1" hangingPunct="1">
              <a:lnSpc>
                <a:spcPct val="80000"/>
              </a:lnSpc>
              <a:buFont typeface="Arial" charset="0"/>
              <a:buChar char="•"/>
              <a:defRPr/>
            </a:pPr>
            <a:endParaRPr lang="en-US" sz="2000" dirty="0"/>
          </a:p>
          <a:p>
            <a:pPr marL="11430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Magnesium + Oxygen yields Magnesium Oxide + energy</a:t>
            </a:r>
          </a:p>
          <a:p>
            <a:pPr marL="11430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2000" i="1" dirty="0"/>
              <a:t>	</a:t>
            </a:r>
          </a:p>
          <a:p>
            <a:pPr marL="11430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2800" b="1" dirty="0"/>
              <a:t>word equation</a:t>
            </a:r>
            <a:endParaRPr lang="en-US" sz="2800" dirty="0"/>
          </a:p>
          <a:p>
            <a:pPr marL="114300" indent="0"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en-US" sz="2000" dirty="0"/>
          </a:p>
          <a:p>
            <a:pPr marL="114300" indent="0" eaLnBrk="1" hangingPunct="1">
              <a:lnSpc>
                <a:spcPct val="80000"/>
              </a:lnSpc>
              <a:buFont typeface="Arial" charset="0"/>
              <a:buChar char="•"/>
              <a:defRPr/>
            </a:pPr>
            <a:endParaRPr lang="en-US" sz="2000" dirty="0"/>
          </a:p>
        </p:txBody>
      </p:sp>
      <p:sp>
        <p:nvSpPr>
          <p:cNvPr id="4" name="Left Arrow 3"/>
          <p:cNvSpPr/>
          <p:nvPr/>
        </p:nvSpPr>
        <p:spPr>
          <a:xfrm>
            <a:off x="5791200" y="4572000"/>
            <a:ext cx="1371600" cy="381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620000" cy="7921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BALANCING CHEMICAL EQUATIONS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105400"/>
          </a:xfrm>
        </p:spPr>
        <p:txBody>
          <a:bodyPr>
            <a:normAutofit/>
          </a:bodyPr>
          <a:lstStyle/>
          <a:p>
            <a:pPr marL="114300" indent="0" eaLnBrk="1" hangingPunct="1">
              <a:lnSpc>
                <a:spcPct val="80000"/>
              </a:lnSpc>
              <a:buNone/>
              <a:defRPr/>
            </a:pPr>
            <a:r>
              <a:rPr lang="en-US" sz="2400" i="1" dirty="0"/>
              <a:t>Magnesium + Oxygen yields Magnesium Oxide + energy</a:t>
            </a:r>
          </a:p>
          <a:p>
            <a:pPr marL="114300" indent="0"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en-US" sz="2400" dirty="0"/>
          </a:p>
          <a:p>
            <a:pPr marL="114300" indent="0" algn="ctr" eaLnBrk="1" hangingPunct="1">
              <a:lnSpc>
                <a:spcPct val="130000"/>
              </a:lnSpc>
              <a:buFont typeface="Arial" charset="0"/>
              <a:buNone/>
              <a:defRPr/>
            </a:pPr>
            <a:r>
              <a:rPr lang="en-US" sz="2400" i="1" dirty="0"/>
              <a:t> Mg    +     O</a:t>
            </a:r>
            <a:r>
              <a:rPr lang="en-US" sz="2400" i="1" baseline="-25000" dirty="0"/>
              <a:t>2</a:t>
            </a:r>
            <a:r>
              <a:rPr lang="en-US" sz="2400" i="1" dirty="0"/>
              <a:t>    </a:t>
            </a:r>
            <a:r>
              <a:rPr lang="en-US" sz="2400" i="1" dirty="0">
                <a:sym typeface="Wingdings" pitchFamily="2" charset="2"/>
              </a:rPr>
              <a:t></a:t>
            </a:r>
            <a:r>
              <a:rPr lang="en-US" sz="2400" i="1" dirty="0"/>
              <a:t>     </a:t>
            </a:r>
            <a:r>
              <a:rPr lang="en-US" sz="2400" i="1" dirty="0" err="1"/>
              <a:t>MgO</a:t>
            </a:r>
            <a:r>
              <a:rPr lang="en-US" sz="2400" i="1" dirty="0"/>
              <a:t>  +  heat	</a:t>
            </a:r>
            <a:r>
              <a:rPr lang="en-US" sz="2400" dirty="0"/>
              <a:t>	</a:t>
            </a:r>
          </a:p>
          <a:p>
            <a:pPr marL="114300" indent="0" algn="ctr" eaLnBrk="1" hangingPunct="1">
              <a:lnSpc>
                <a:spcPct val="130000"/>
              </a:lnSpc>
              <a:buFont typeface="Arial" charset="0"/>
              <a:buNone/>
              <a:defRPr/>
            </a:pPr>
            <a:r>
              <a:rPr lang="en-US" sz="2400" dirty="0"/>
              <a:t>(</a:t>
            </a:r>
            <a:r>
              <a:rPr lang="en-US" sz="2400" b="1" dirty="0"/>
              <a:t>skeleton equation</a:t>
            </a:r>
            <a:r>
              <a:rPr lang="en-US" sz="2400" dirty="0"/>
              <a:t>)</a:t>
            </a:r>
          </a:p>
          <a:p>
            <a:pPr marL="114300" indent="0" algn="ctr" eaLnBrk="1" hangingPunct="1">
              <a:lnSpc>
                <a:spcPct val="130000"/>
              </a:lnSpc>
              <a:buFont typeface="Arial" charset="0"/>
              <a:buNone/>
              <a:defRPr/>
            </a:pPr>
            <a:r>
              <a:rPr lang="en-US" sz="2400" i="1" dirty="0"/>
              <a:t>2 Mg    +     O</a:t>
            </a:r>
            <a:r>
              <a:rPr lang="en-US" sz="2400" i="1" baseline="-25000" dirty="0"/>
              <a:t>2</a:t>
            </a:r>
            <a:r>
              <a:rPr lang="en-US" sz="2400" i="1" dirty="0"/>
              <a:t>    </a:t>
            </a:r>
            <a:r>
              <a:rPr lang="en-US" sz="2400" i="1" dirty="0">
                <a:sym typeface="Wingdings" pitchFamily="2" charset="2"/>
              </a:rPr>
              <a:t></a:t>
            </a:r>
            <a:r>
              <a:rPr lang="en-US" sz="2400" i="1" dirty="0"/>
              <a:t>    2 </a:t>
            </a:r>
            <a:r>
              <a:rPr lang="en-US" sz="2400" i="1" dirty="0" err="1"/>
              <a:t>MgO</a:t>
            </a:r>
            <a:r>
              <a:rPr lang="en-US" sz="2400" i="1" dirty="0"/>
              <a:t>  +  heat	</a:t>
            </a:r>
            <a:r>
              <a:rPr lang="en-US" sz="2400" dirty="0"/>
              <a:t>	</a:t>
            </a:r>
          </a:p>
          <a:p>
            <a:pPr marL="114300" indent="0" algn="ctr" eaLnBrk="1" hangingPunct="1">
              <a:lnSpc>
                <a:spcPct val="130000"/>
              </a:lnSpc>
              <a:buFont typeface="Arial" charset="0"/>
              <a:buNone/>
              <a:defRPr/>
            </a:pPr>
            <a:r>
              <a:rPr lang="en-US" sz="2400" dirty="0"/>
              <a:t>(</a:t>
            </a:r>
            <a:r>
              <a:rPr lang="en-US" sz="2400" b="1" dirty="0"/>
              <a:t>balanced equation</a:t>
            </a:r>
            <a:r>
              <a:rPr lang="en-US" sz="2400" dirty="0"/>
              <a:t>)</a:t>
            </a:r>
          </a:p>
          <a:p>
            <a:pPr marL="114300" indent="0" eaLnBrk="1" hangingPunct="1">
              <a:lnSpc>
                <a:spcPct val="80000"/>
              </a:lnSpc>
              <a:buFont typeface="Arial" charset="0"/>
              <a:buChar char="•"/>
              <a:defRPr/>
            </a:pPr>
            <a:endParaRPr lang="en-US" sz="2400" dirty="0"/>
          </a:p>
          <a:p>
            <a:pPr marL="114300" indent="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2400" dirty="0"/>
              <a:t>A balanced chemical equation has the </a:t>
            </a:r>
            <a:r>
              <a:rPr lang="en-US" sz="2400" b="1" dirty="0">
                <a:solidFill>
                  <a:srgbClr val="FF0000"/>
                </a:solidFill>
              </a:rPr>
              <a:t>same</a:t>
            </a:r>
            <a:r>
              <a:rPr lang="en-US" sz="2400" dirty="0"/>
              <a:t> number of atoms of each element on </a:t>
            </a:r>
            <a:r>
              <a:rPr lang="en-US" sz="2400" b="1" dirty="0">
                <a:solidFill>
                  <a:srgbClr val="FF0000"/>
                </a:solidFill>
              </a:rPr>
              <a:t>both sides </a:t>
            </a:r>
            <a:r>
              <a:rPr lang="en-US" sz="2400" dirty="0"/>
              <a:t>of the equation.</a:t>
            </a:r>
          </a:p>
          <a:p>
            <a:pPr marL="114300" indent="0" eaLnBrk="1" hangingPunct="1">
              <a:lnSpc>
                <a:spcPct val="80000"/>
              </a:lnSpc>
              <a:buFont typeface="Arial" charset="0"/>
              <a:buChar char="•"/>
              <a:defRPr/>
            </a:pPr>
            <a:endParaRPr lang="en-US" sz="2000" dirty="0"/>
          </a:p>
        </p:txBody>
      </p:sp>
      <p:sp>
        <p:nvSpPr>
          <p:cNvPr id="4" name="Left Arrow 3"/>
          <p:cNvSpPr/>
          <p:nvPr/>
        </p:nvSpPr>
        <p:spPr>
          <a:xfrm>
            <a:off x="5715000" y="2971800"/>
            <a:ext cx="1371600" cy="381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Left Arrow 4"/>
          <p:cNvSpPr/>
          <p:nvPr/>
        </p:nvSpPr>
        <p:spPr>
          <a:xfrm>
            <a:off x="5741894" y="4081182"/>
            <a:ext cx="1371600" cy="381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226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620000" cy="8842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RULES TO FOLLOW</a:t>
            </a:r>
            <a:br>
              <a:rPr lang="en-US" b="1" dirty="0"/>
            </a:br>
            <a:endParaRPr lang="en-US" dirty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3550" indent="-349250" eaLnBrk="1" hangingPunct="1">
              <a:buFont typeface="Arial" panose="020B0604020202020204" pitchFamily="34" charset="0"/>
              <a:buNone/>
            </a:pPr>
            <a:endParaRPr lang="en-US" altLang="en-US" dirty="0"/>
          </a:p>
          <a:p>
            <a:pPr marL="463550" indent="-349250" eaLnBrk="1" hangingPunct="1"/>
            <a:r>
              <a:rPr lang="en-US" altLang="en-US" sz="3200" dirty="0"/>
              <a:t>Change coefficients only.  </a:t>
            </a:r>
          </a:p>
          <a:p>
            <a:pPr marL="463550" indent="-349250" eaLnBrk="1" hangingPunct="1">
              <a:buFont typeface="Arial" panose="020B0604020202020204" pitchFamily="34" charset="0"/>
              <a:buNone/>
            </a:pPr>
            <a:endParaRPr lang="en-US" altLang="en-US" sz="3200" dirty="0"/>
          </a:p>
          <a:p>
            <a:pPr marL="463550" indent="-349250" eaLnBrk="1" hangingPunct="1"/>
            <a:r>
              <a:rPr lang="en-US" altLang="en-US" sz="3200" dirty="0"/>
              <a:t>Never change a symbol, formula, or subscript.</a:t>
            </a:r>
          </a:p>
          <a:p>
            <a:pPr marL="463550" indent="-349250" eaLnBrk="1" hangingPunct="1">
              <a:buFont typeface="Arial" panose="020B0604020202020204" pitchFamily="34" charset="0"/>
              <a:buNone/>
            </a:pPr>
            <a:endParaRPr lang="en-US" altLang="en-US" sz="3200" dirty="0"/>
          </a:p>
          <a:p>
            <a:pPr marL="463550" indent="-349250" eaLnBrk="1" hangingPunct="1"/>
            <a:r>
              <a:rPr lang="en-US" altLang="en-US" sz="3200" dirty="0"/>
              <a:t>Place coefficients in front of the entire chemical formula.</a:t>
            </a:r>
          </a:p>
          <a:p>
            <a:pPr marL="463550" indent="-349250" eaLnBrk="1" hangingPunct="1">
              <a:buFont typeface="Arial" panose="020B0604020202020204" pitchFamily="34" charset="0"/>
              <a:buNone/>
            </a:pP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225" y="0"/>
            <a:ext cx="40195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620000" cy="8080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STEPS TO BALANCING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 AN EQUATION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457200" indent="-45720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1.  	</a:t>
            </a:r>
            <a:r>
              <a:rPr lang="en-US" sz="2800" b="1" dirty="0">
                <a:solidFill>
                  <a:srgbClr val="FF0000"/>
                </a:solidFill>
              </a:rPr>
              <a:t>Write</a:t>
            </a:r>
            <a:r>
              <a:rPr lang="en-US" sz="2800" dirty="0"/>
              <a:t> the chemical equation for the reaction.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/>
              <a:t>Verify that the chemical symbols and formulas are correct.</a:t>
            </a:r>
            <a:endParaRPr lang="en-US" sz="2800" dirty="0"/>
          </a:p>
          <a:p>
            <a:pPr marL="11430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 </a:t>
            </a:r>
          </a:p>
          <a:p>
            <a:pPr marL="457200" indent="-457200" eaLnBrk="1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2.  	</a:t>
            </a:r>
            <a:r>
              <a:rPr lang="en-US" sz="2800" b="1" dirty="0">
                <a:solidFill>
                  <a:srgbClr val="FF0000"/>
                </a:solidFill>
              </a:rPr>
              <a:t>Count</a:t>
            </a:r>
            <a:r>
              <a:rPr lang="en-US" sz="2800" dirty="0"/>
              <a:t> the number of atoms of each element on both sides of the arrow.</a:t>
            </a:r>
          </a:p>
          <a:p>
            <a:pPr eaLnBrk="1" fontAlgn="auto">
              <a:spcAft>
                <a:spcPts val="0"/>
              </a:spcAft>
              <a:defRPr/>
            </a:pPr>
            <a:r>
              <a:rPr lang="en-US" sz="2800" i="1" dirty="0"/>
              <a:t>If the atom numbers are equal, then the equation is balanced.</a:t>
            </a:r>
            <a:endParaRPr lang="en-US" sz="2800" dirty="0"/>
          </a:p>
          <a:p>
            <a:pPr marL="11430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620000" cy="8080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STEPS TO BALANCING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 AN EQUATION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457200" indent="-45720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/>
              <a:t>3.  	Balance the equation using </a:t>
            </a:r>
            <a:r>
              <a:rPr lang="en-US" sz="2400" b="1" dirty="0">
                <a:solidFill>
                  <a:srgbClr val="FF0000"/>
                </a:solidFill>
              </a:rPr>
              <a:t>coefficients</a:t>
            </a:r>
            <a:r>
              <a:rPr lang="en-US" sz="2400" dirty="0"/>
              <a:t>.  </a:t>
            </a:r>
            <a:endParaRPr lang="en-US" sz="24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400" i="1" dirty="0"/>
              <a:t>Look for the least common multiple (LCM).</a:t>
            </a:r>
            <a:endParaRPr lang="en-US" sz="2400" dirty="0"/>
          </a:p>
          <a:p>
            <a:pPr marL="11430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400" dirty="0"/>
          </a:p>
          <a:p>
            <a:pPr marL="11430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Balance metals, then nonmetals, </a:t>
            </a:r>
          </a:p>
          <a:p>
            <a:pPr marL="11430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then hydrogen, then oxygen</a:t>
            </a:r>
          </a:p>
          <a:p>
            <a:pPr marL="11430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400" dirty="0"/>
          </a:p>
          <a:p>
            <a:pPr marL="457200" indent="-45720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/>
              <a:t>4.  	</a:t>
            </a:r>
            <a:r>
              <a:rPr lang="en-US" sz="2400" b="1" dirty="0">
                <a:solidFill>
                  <a:srgbClr val="FF0000"/>
                </a:solidFill>
              </a:rPr>
              <a:t>Check</a:t>
            </a:r>
            <a:r>
              <a:rPr lang="en-US" sz="2400" dirty="0"/>
              <a:t> your work by recounting the number of atoms on each side of the arrow.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15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620000" cy="8080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BALANCING EQUATIONS (Part One)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en-US" altLang="en-US"/>
              <a:t>1.  ______ Al  +  ______ O</a:t>
            </a:r>
            <a:r>
              <a:rPr lang="en-US" altLang="en-US" baseline="-25000"/>
              <a:t>2</a:t>
            </a:r>
            <a:r>
              <a:rPr lang="en-US" altLang="en-US"/>
              <a:t>  </a:t>
            </a:r>
            <a:r>
              <a:rPr lang="en-US" altLang="en-US">
                <a:sym typeface="Wingdings" panose="05000000000000000000" pitchFamily="2" charset="2"/>
              </a:rPr>
              <a:t></a:t>
            </a:r>
            <a:r>
              <a:rPr lang="en-US" altLang="en-US"/>
              <a:t>  ______Al</a:t>
            </a:r>
            <a:r>
              <a:rPr lang="en-US" altLang="en-US" baseline="-25000"/>
              <a:t>2</a:t>
            </a:r>
            <a:r>
              <a:rPr lang="en-US" altLang="en-US"/>
              <a:t>O</a:t>
            </a:r>
            <a:r>
              <a:rPr lang="en-US" altLang="en-US" baseline="-25000"/>
              <a:t>3</a:t>
            </a:r>
          </a:p>
          <a:p>
            <a:pPr marL="114300" indent="0" eaLnBrk="1" hangingPunct="1">
              <a:buFont typeface="Arial" panose="020B0604020202020204" pitchFamily="34" charset="0"/>
              <a:buNone/>
            </a:pPr>
            <a:endParaRPr lang="en-US" altLang="en-US"/>
          </a:p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en-US" altLang="en-US"/>
              <a:t>Al - 		O  -  		Al  -  		O  -</a:t>
            </a:r>
          </a:p>
          <a:p>
            <a:pPr marL="114300" indent="0" eaLnBrk="1" hangingPunct="1">
              <a:buFont typeface="Arial" panose="020B0604020202020204" pitchFamily="34" charset="0"/>
              <a:buNone/>
            </a:pPr>
            <a:endParaRPr lang="en-US" altLang="en-US"/>
          </a:p>
          <a:p>
            <a:pPr marL="114300" indent="0" eaLnBrk="1" hangingPunct="1">
              <a:buFont typeface="Arial" panose="020B0604020202020204" pitchFamily="34" charset="0"/>
              <a:buNone/>
            </a:pPr>
            <a:endParaRPr lang="en-US" altLang="en-US"/>
          </a:p>
          <a:p>
            <a:pPr marL="114300" indent="0" eaLnBrk="1" hangingPunct="1">
              <a:buFont typeface="Arial" panose="020B0604020202020204" pitchFamily="34" charset="0"/>
              <a:buNone/>
            </a:pPr>
            <a:endParaRPr lang="en-US" altLang="en-US"/>
          </a:p>
          <a:p>
            <a:pPr marL="114300" indent="0">
              <a:buFont typeface="Arial" panose="020B0604020202020204" pitchFamily="34" charset="0"/>
              <a:buNone/>
            </a:pPr>
            <a:r>
              <a:rPr lang="en-US" altLang="en-US"/>
              <a:t>2.  ______ Fe  +  ______ CuCl</a:t>
            </a:r>
            <a:r>
              <a:rPr lang="en-US" altLang="en-US" baseline="-25000"/>
              <a:t>2</a:t>
            </a:r>
            <a:r>
              <a:rPr lang="en-US" altLang="en-US"/>
              <a:t>  </a:t>
            </a:r>
            <a:r>
              <a:rPr lang="en-US" altLang="en-US">
                <a:sym typeface="Wingdings" panose="05000000000000000000" pitchFamily="2" charset="2"/>
              </a:rPr>
              <a:t></a:t>
            </a:r>
            <a:r>
              <a:rPr lang="en-US" altLang="en-US"/>
              <a:t>  ______FeCl</a:t>
            </a:r>
            <a:r>
              <a:rPr lang="en-US" altLang="en-US" baseline="-25000"/>
              <a:t>2</a:t>
            </a:r>
            <a:r>
              <a:rPr lang="en-US" altLang="en-US"/>
              <a:t>  +  ______ Cu</a:t>
            </a:r>
          </a:p>
          <a:p>
            <a:pPr marL="114300" indent="0">
              <a:buFont typeface="Arial" panose="020B0604020202020204" pitchFamily="34" charset="0"/>
              <a:buNone/>
            </a:pPr>
            <a:r>
              <a:rPr lang="en-US" altLang="en-US"/>
              <a:t> </a:t>
            </a:r>
          </a:p>
          <a:p>
            <a:pPr marL="114300" indent="0">
              <a:buFont typeface="Arial" panose="020B0604020202020204" pitchFamily="34" charset="0"/>
              <a:buNone/>
            </a:pPr>
            <a:r>
              <a:rPr lang="en-US" altLang="en-US"/>
              <a:t>Fe  -  		Cl  -			Fe  -  		Cl  -</a:t>
            </a:r>
          </a:p>
          <a:p>
            <a:pPr marL="114300" indent="0">
              <a:buFont typeface="Arial" panose="020B0604020202020204" pitchFamily="34" charset="0"/>
              <a:buNone/>
            </a:pPr>
            <a:r>
              <a:rPr lang="en-US" altLang="en-US"/>
              <a:t> Cu  -					Cu  -</a:t>
            </a:r>
          </a:p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en-US" altLang="en-US"/>
              <a:t>  </a:t>
            </a:r>
          </a:p>
          <a:p>
            <a:pPr marL="114300" indent="0" eaLnBrk="1" hangingPunct="1"/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BALANCING EQUATIONS (Part One)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/>
              <a:t>3.  ______ Al  +  ______F</a:t>
            </a:r>
            <a:r>
              <a:rPr lang="en-US" baseline="-25000" dirty="0"/>
              <a:t>2</a:t>
            </a:r>
            <a:r>
              <a:rPr lang="en-US" dirty="0"/>
              <a:t> 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</a:t>
            </a:r>
            <a:r>
              <a:rPr lang="en-US" u="sng" dirty="0"/>
              <a:t>        </a:t>
            </a:r>
            <a:r>
              <a:rPr lang="en-US" dirty="0"/>
              <a:t> AlF</a:t>
            </a:r>
            <a:r>
              <a:rPr lang="en-US" baseline="-25000" dirty="0"/>
              <a:t>3</a:t>
            </a:r>
          </a:p>
          <a:p>
            <a:pPr marL="114300" indent="0">
              <a:buNone/>
            </a:pPr>
            <a:r>
              <a:rPr lang="en-US" dirty="0"/>
              <a:t> </a:t>
            </a:r>
          </a:p>
          <a:p>
            <a:pPr marL="114300" indent="0">
              <a:buNone/>
            </a:pPr>
            <a:r>
              <a:rPr lang="en-US" dirty="0"/>
              <a:t>Al  -				Al  -		</a:t>
            </a:r>
          </a:p>
          <a:p>
            <a:pPr marL="114300" indent="0">
              <a:buNone/>
            </a:pPr>
            <a:r>
              <a:rPr lang="en-US" dirty="0"/>
              <a:t>F  -				F  -		</a:t>
            </a:r>
          </a:p>
          <a:p>
            <a:pPr marL="114300" indent="0">
              <a:buNone/>
            </a:pPr>
            <a:r>
              <a:rPr lang="en-US" dirty="0"/>
              <a:t> </a:t>
            </a:r>
          </a:p>
          <a:p>
            <a:pPr marL="114300" indent="0">
              <a:buNone/>
            </a:pPr>
            <a:r>
              <a:rPr lang="en-US" dirty="0"/>
              <a:t> </a:t>
            </a:r>
          </a:p>
          <a:p>
            <a:pPr marL="114300" indent="0">
              <a:buNone/>
            </a:pPr>
            <a:r>
              <a:rPr lang="en-US" dirty="0"/>
              <a:t>4.  ______ H</a:t>
            </a:r>
            <a:r>
              <a:rPr lang="en-US" baseline="-25000" dirty="0"/>
              <a:t>2</a:t>
            </a:r>
            <a:r>
              <a:rPr lang="en-US" dirty="0"/>
              <a:t>CO</a:t>
            </a:r>
            <a:r>
              <a:rPr lang="en-US" baseline="-25000" dirty="0"/>
              <a:t>3</a:t>
            </a:r>
            <a:r>
              <a:rPr lang="en-US" dirty="0"/>
              <a:t> 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 ______ H</a:t>
            </a:r>
            <a:r>
              <a:rPr lang="en-US" baseline="-25000" dirty="0"/>
              <a:t>2</a:t>
            </a:r>
            <a:r>
              <a:rPr lang="en-US" dirty="0"/>
              <a:t>O  +  ______ CO</a:t>
            </a:r>
            <a:r>
              <a:rPr lang="en-US" baseline="-25000" dirty="0"/>
              <a:t>2</a:t>
            </a:r>
          </a:p>
          <a:p>
            <a:endParaRPr lang="en-US" dirty="0"/>
          </a:p>
          <a:p>
            <a:pPr marL="114300" indent="0">
              <a:buNone/>
            </a:pPr>
            <a:r>
              <a:rPr lang="en-US" dirty="0"/>
              <a:t>H  -		O  -		H  -		O  -</a:t>
            </a:r>
          </a:p>
          <a:p>
            <a:pPr marL="114300" indent="0">
              <a:buNone/>
            </a:pPr>
            <a:r>
              <a:rPr lang="en-US" dirty="0"/>
              <a:t> </a:t>
            </a:r>
          </a:p>
          <a:p>
            <a:pPr marL="114300" indent="0">
              <a:buNone/>
            </a:pPr>
            <a:r>
              <a:rPr lang="en-US" dirty="0"/>
              <a:t>C  -				O  -  		C  -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94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BALANCING EQUATIONS (Part One)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/>
              <a:t>5.  ______ H</a:t>
            </a:r>
            <a:r>
              <a:rPr lang="en-US" baseline="-25000" dirty="0"/>
              <a:t>2</a:t>
            </a:r>
            <a:r>
              <a:rPr lang="en-US" dirty="0"/>
              <a:t>  +  ______ N</a:t>
            </a:r>
            <a:r>
              <a:rPr lang="en-US" baseline="-25000" dirty="0"/>
              <a:t>2 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 ______ NH</a:t>
            </a:r>
            <a:r>
              <a:rPr lang="en-US" baseline="-25000" dirty="0"/>
              <a:t>2</a:t>
            </a:r>
          </a:p>
          <a:p>
            <a:pPr marL="114300" indent="0">
              <a:buNone/>
            </a:pPr>
            <a:r>
              <a:rPr lang="en-US" dirty="0"/>
              <a:t> </a:t>
            </a:r>
          </a:p>
          <a:p>
            <a:pPr marL="114300" indent="0">
              <a:buNone/>
            </a:pPr>
            <a:r>
              <a:rPr lang="en-US" dirty="0"/>
              <a:t>H  -		N  -			N  -		</a:t>
            </a:r>
          </a:p>
          <a:p>
            <a:pPr marL="114300" indent="0">
              <a:buNone/>
            </a:pPr>
            <a:r>
              <a:rPr lang="en-US" dirty="0"/>
              <a:t>					H -</a:t>
            </a:r>
          </a:p>
          <a:p>
            <a:pPr marL="114300" indent="0">
              <a:buNone/>
            </a:pPr>
            <a:r>
              <a:rPr lang="en-US" dirty="0"/>
              <a:t> </a:t>
            </a:r>
          </a:p>
          <a:p>
            <a:pPr marL="114300" indent="0">
              <a:buNone/>
            </a:pPr>
            <a:r>
              <a:rPr lang="en-US" dirty="0"/>
              <a:t> </a:t>
            </a:r>
          </a:p>
          <a:p>
            <a:pPr marL="114300" indent="0">
              <a:buNone/>
            </a:pPr>
            <a:r>
              <a:rPr lang="en-US" dirty="0"/>
              <a:t>6.  ______ KClO</a:t>
            </a:r>
            <a:r>
              <a:rPr lang="en-US" baseline="-25000" dirty="0"/>
              <a:t>3</a:t>
            </a:r>
            <a:r>
              <a:rPr lang="en-US" dirty="0"/>
              <a:t> 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 _______</a:t>
            </a:r>
            <a:r>
              <a:rPr lang="en-US" dirty="0" err="1"/>
              <a:t>KCl</a:t>
            </a:r>
            <a:r>
              <a:rPr lang="en-US" dirty="0"/>
              <a:t>  +  ______ O</a:t>
            </a:r>
            <a:r>
              <a:rPr lang="en-US" baseline="-25000" dirty="0"/>
              <a:t>2</a:t>
            </a:r>
          </a:p>
          <a:p>
            <a:pPr marL="114300" indent="0">
              <a:buNone/>
            </a:pPr>
            <a:r>
              <a:rPr lang="en-US" dirty="0"/>
              <a:t> </a:t>
            </a:r>
          </a:p>
          <a:p>
            <a:pPr marL="114300" indent="0">
              <a:buNone/>
            </a:pPr>
            <a:r>
              <a:rPr lang="en-US" dirty="0"/>
              <a:t>K  -		O  -		K  -		O  -</a:t>
            </a:r>
          </a:p>
          <a:p>
            <a:pPr marL="114300" indent="0">
              <a:buNone/>
            </a:pPr>
            <a:r>
              <a:rPr lang="en-US" dirty="0"/>
              <a:t>Cl  -				Cl  -	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08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BALANCING EQUATIONS (Part One)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/>
              <a:t>7.  </a:t>
            </a:r>
            <a:r>
              <a:rPr lang="en-US" u="sng" dirty="0"/>
              <a:t>       </a:t>
            </a:r>
            <a:r>
              <a:rPr lang="en-US" dirty="0" err="1"/>
              <a:t>NaCl</a:t>
            </a:r>
            <a:r>
              <a:rPr lang="en-US" dirty="0"/>
              <a:t>  +  _____ AgNO</a:t>
            </a:r>
            <a:r>
              <a:rPr lang="en-US" baseline="-25000" dirty="0"/>
              <a:t>3</a:t>
            </a:r>
            <a:r>
              <a:rPr lang="en-US" dirty="0"/>
              <a:t> 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 _____ NaNO</a:t>
            </a:r>
            <a:r>
              <a:rPr lang="en-US" baseline="-25000" dirty="0"/>
              <a:t>3</a:t>
            </a:r>
            <a:r>
              <a:rPr lang="en-US" dirty="0"/>
              <a:t>  +  ____ </a:t>
            </a:r>
            <a:r>
              <a:rPr lang="en-US" dirty="0" err="1"/>
              <a:t>AgCl</a:t>
            </a: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Na -		Ag  -			Na  -		Ag  -</a:t>
            </a:r>
          </a:p>
          <a:p>
            <a:pPr marL="114300" indent="0">
              <a:buNone/>
            </a:pPr>
            <a:r>
              <a:rPr lang="en-US" dirty="0"/>
              <a:t>Cl  -		N  -			Cl  -		N  -</a:t>
            </a:r>
          </a:p>
          <a:p>
            <a:pPr marL="114300" indent="0">
              <a:buNone/>
            </a:pPr>
            <a:r>
              <a:rPr lang="en-US" dirty="0"/>
              <a:t>		O - 					O -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55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/>
          </p:cNvSpPr>
          <p:nvPr>
            <p:ph type="title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b="1"/>
              <a:t>TO DO</a:t>
            </a:r>
            <a:endParaRPr lang="en-US" b="1" dirty="0"/>
          </a:p>
        </p:txBody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 sz="3200"/>
              <a:t>The Balancing Equations II handout is homework.  Due tomorrow.  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sz="3200"/>
          </a:p>
          <a:p>
            <a:pPr>
              <a:buFont typeface="Arial" panose="020B0604020202020204" pitchFamily="34" charset="0"/>
              <a:buNone/>
            </a:pPr>
            <a:r>
              <a:rPr lang="en-US" altLang="en-US" sz="3200"/>
              <a:t>You are not required to show your work of counting atoms, but if you get the problem wrong and have not shown your work, I cannot give partial credit.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8056</TotalTime>
  <Words>597</Words>
  <Application>Microsoft Office PowerPoint</Application>
  <PresentationFormat>On-screen Show (4:3)</PresentationFormat>
  <Paragraphs>127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Adjacency</vt:lpstr>
      <vt:lpstr>DO NOW</vt:lpstr>
      <vt:lpstr>PowerPoint Presentation</vt:lpstr>
      <vt:lpstr>Write the ion formed for the following elements. </vt:lpstr>
      <vt:lpstr>COUNTING ATOMS RULES</vt:lpstr>
      <vt:lpstr>COUNTING ATOMS RULES</vt:lpstr>
      <vt:lpstr>COUNTING ATOMS RULES</vt:lpstr>
      <vt:lpstr>COUNTING ATOMS RULES</vt:lpstr>
      <vt:lpstr>Determine the total number of atoms. </vt:lpstr>
      <vt:lpstr>Determine the type of and number of each atom. </vt:lpstr>
      <vt:lpstr>CHEMICAL REACTIONS</vt:lpstr>
      <vt:lpstr>CHARACTERISTICS</vt:lpstr>
      <vt:lpstr>CHARACTERISTICS</vt:lpstr>
      <vt:lpstr>CHARACTERISTICS</vt:lpstr>
      <vt:lpstr>CHARACTERISTICS</vt:lpstr>
      <vt:lpstr>CHARACTERISTICS</vt:lpstr>
      <vt:lpstr>BALANCING CHEMICAL EQUATIONS </vt:lpstr>
      <vt:lpstr>BALANCING CHEMICAL EQUATIONS </vt:lpstr>
      <vt:lpstr>RULES TO FOLLOW </vt:lpstr>
      <vt:lpstr>PowerPoint Presentation</vt:lpstr>
      <vt:lpstr>STEPS TO BALANCING  AN EQUATION </vt:lpstr>
      <vt:lpstr>STEPS TO BALANCING  AN EQUATION </vt:lpstr>
      <vt:lpstr>BALANCING EQUATIONS (Part One) </vt:lpstr>
      <vt:lpstr>BALANCING EQUATIONS (Part One)</vt:lpstr>
      <vt:lpstr>BALANCING EQUATIONS (Part One)</vt:lpstr>
      <vt:lpstr>BALANCING EQUATIONS (Part One)</vt:lpstr>
      <vt:lpstr>TO DO</vt:lpstr>
    </vt:vector>
  </TitlesOfParts>
  <Company>DeKalb County School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CHEMICAL REACTIONS</dc:title>
  <dc:creator>Nancy Brim</dc:creator>
  <cp:lastModifiedBy>JCBOE</cp:lastModifiedBy>
  <cp:revision>104</cp:revision>
  <cp:lastPrinted>2010-11-17T18:54:32Z</cp:lastPrinted>
  <dcterms:created xsi:type="dcterms:W3CDTF">2010-11-15T19:59:24Z</dcterms:created>
  <dcterms:modified xsi:type="dcterms:W3CDTF">2016-11-11T12:53:32Z</dcterms:modified>
</cp:coreProperties>
</file>