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handoutMasterIdLst>
    <p:handoutMasterId r:id="rId13"/>
  </p:handoutMasterIdLst>
  <p:sldIdLst>
    <p:sldId id="331" r:id="rId2"/>
    <p:sldId id="334" r:id="rId3"/>
    <p:sldId id="295" r:id="rId4"/>
    <p:sldId id="296" r:id="rId5"/>
    <p:sldId id="297" r:id="rId6"/>
    <p:sldId id="332" r:id="rId7"/>
    <p:sldId id="298" r:id="rId8"/>
    <p:sldId id="333" r:id="rId9"/>
    <p:sldId id="299" r:id="rId10"/>
    <p:sldId id="300" r:id="rId11"/>
    <p:sldId id="330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669" autoAdjust="0"/>
    <p:restoredTop sz="94660"/>
  </p:normalViewPr>
  <p:slideViewPr>
    <p:cSldViewPr>
      <p:cViewPr varScale="1">
        <p:scale>
          <a:sx n="107" d="100"/>
          <a:sy n="107" d="100"/>
        </p:scale>
        <p:origin x="79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7331570-DA99-4000-BA23-AB4ED372CA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222625" y="304800"/>
            <a:ext cx="11909425" cy="4724400"/>
            <a:chOff x="-2030" y="192"/>
            <a:chExt cx="7502" cy="2976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auto">
            <a:xfrm>
              <a:off x="-1584" y="864"/>
              <a:ext cx="2304" cy="2304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44083 w 64000"/>
                <a:gd name="T28" fmla="*/ -29639 h 64000"/>
                <a:gd name="T29" fmla="*/ 44083 w 64000"/>
                <a:gd name="T30" fmla="*/ 29639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-2030" y="192"/>
              <a:ext cx="2544" cy="2544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994 w 64000"/>
                <a:gd name="T28" fmla="*/ -25761 h 64000"/>
                <a:gd name="T29" fmla="*/ 50994 w 64000"/>
                <a:gd name="T30" fmla="*/ 25761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22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443038" y="985838"/>
            <a:ext cx="7239000" cy="14446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3427413"/>
            <a:ext cx="7239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58D6ED-67E6-4953-8EEF-66D90E0E3C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2046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45F2F5-052D-4CE6-B068-FEAB6A4C0A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7318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3C6D04-6371-4917-B21A-B9B2BC55AD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6607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839D21-32FA-4A34-B768-AFEE3B0DB9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582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C6494-84B3-4642-B2CB-D776329DF5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5837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2E1910-D990-4BC9-B2B2-99296897DF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6385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877E63-822F-445D-8C1E-32416F0F26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1038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063F3-CB8D-4624-A06D-AC13B8AA96D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119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8DE4CD-7775-4928-92B9-A2FD682E9A4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0430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AC2530-44E4-43D8-8712-C4A5E3CD4A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6366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6413" y="301625"/>
            <a:ext cx="1827212" cy="56403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0013" y="301625"/>
            <a:ext cx="5334000" cy="56403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4563DA-C425-43BA-98F0-7C2D8FCC9B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8127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3238500" y="0"/>
            <a:ext cx="11925300" cy="3810000"/>
            <a:chOff x="-2040" y="0"/>
            <a:chExt cx="7512" cy="2400"/>
          </a:xfrm>
        </p:grpSpPr>
        <p:sp>
          <p:nvSpPr>
            <p:cNvPr id="1032" name="AutoShape 3"/>
            <p:cNvSpPr>
              <a:spLocks noChangeArrowheads="1"/>
            </p:cNvSpPr>
            <p:nvPr/>
          </p:nvSpPr>
          <p:spPr bwMode="auto">
            <a:xfrm>
              <a:off x="-2040" y="432"/>
              <a:ext cx="2592" cy="1968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296 w 64000"/>
                <a:gd name="T28" fmla="*/ -26244 h 64000"/>
                <a:gd name="T29" fmla="*/ 50296 w 64000"/>
                <a:gd name="T30" fmla="*/ 26244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296" y="5746"/>
                  </a:moveTo>
                  <a:cubicBezTo>
                    <a:pt x="58882" y="11730"/>
                    <a:pt x="64000" y="21534"/>
                    <a:pt x="64000" y="32000"/>
                  </a:cubicBezTo>
                  <a:cubicBezTo>
                    <a:pt x="64000" y="42465"/>
                    <a:pt x="58882" y="52269"/>
                    <a:pt x="50296" y="58253"/>
                  </a:cubicBezTo>
                  <a:cubicBezTo>
                    <a:pt x="50296" y="58253"/>
                    <a:pt x="50296" y="58253"/>
                    <a:pt x="50295" y="58253"/>
                  </a:cubicBezTo>
                  <a:lnTo>
                    <a:pt x="50296" y="58254"/>
                  </a:lnTo>
                  <a:lnTo>
                    <a:pt x="50296" y="5746"/>
                  </a:lnTo>
                  <a:lnTo>
                    <a:pt x="50295" y="5746"/>
                  </a:lnTo>
                  <a:cubicBezTo>
                    <a:pt x="50296" y="5746"/>
                    <a:pt x="50296" y="5746"/>
                    <a:pt x="50296" y="5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" name="AutoShape 4"/>
            <p:cNvSpPr>
              <a:spLocks noChangeArrowheads="1"/>
            </p:cNvSpPr>
            <p:nvPr/>
          </p:nvSpPr>
          <p:spPr bwMode="auto">
            <a:xfrm>
              <a:off x="-1528" y="0"/>
              <a:ext cx="1949" cy="1987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077 w 64000"/>
                <a:gd name="T28" fmla="*/ -26412 h 64000"/>
                <a:gd name="T29" fmla="*/ 50077 w 64000"/>
                <a:gd name="T30" fmla="*/ 26412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077" y="5595"/>
                  </a:moveTo>
                  <a:cubicBezTo>
                    <a:pt x="58790" y="11560"/>
                    <a:pt x="64000" y="21440"/>
                    <a:pt x="64000" y="32000"/>
                  </a:cubicBezTo>
                  <a:cubicBezTo>
                    <a:pt x="64000" y="42559"/>
                    <a:pt x="58790" y="52439"/>
                    <a:pt x="50077" y="58404"/>
                  </a:cubicBezTo>
                  <a:cubicBezTo>
                    <a:pt x="50077" y="58404"/>
                    <a:pt x="50077" y="58404"/>
                    <a:pt x="50076" y="58404"/>
                  </a:cubicBezTo>
                  <a:lnTo>
                    <a:pt x="50077" y="58405"/>
                  </a:lnTo>
                  <a:lnTo>
                    <a:pt x="50077" y="5595"/>
                  </a:lnTo>
                  <a:lnTo>
                    <a:pt x="50076" y="5595"/>
                  </a:lnTo>
                  <a:cubicBezTo>
                    <a:pt x="50077" y="5595"/>
                    <a:pt x="50077" y="5595"/>
                    <a:pt x="50077" y="5595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4" name="Line 5"/>
            <p:cNvSpPr>
              <a:spLocks noChangeShapeType="1"/>
            </p:cNvSpPr>
            <p:nvPr/>
          </p:nvSpPr>
          <p:spPr bwMode="auto">
            <a:xfrm>
              <a:off x="864" y="960"/>
              <a:ext cx="46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827213"/>
            <a:ext cx="731361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200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20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20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521D4F49-E9C1-4403-9109-887A9BF3F5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¡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25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anose="05000000000000000000" pitchFamily="2" charset="2"/>
        <a:buChar char="¡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19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¡"/>
        <a:defRPr sz="19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 b="1"/>
              <a:t>DO NOW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Turn in National Chemical Week Extra Credit.</a:t>
            </a:r>
          </a:p>
          <a:p>
            <a:r>
              <a:rPr lang="en-US" altLang="en-US"/>
              <a:t>Pick up notes.</a:t>
            </a:r>
          </a:p>
          <a:p>
            <a:r>
              <a:rPr lang="en-US" altLang="en-US"/>
              <a:t>Get out </a:t>
            </a:r>
            <a:r>
              <a:rPr lang="en-US" altLang="en-US" i="1"/>
              <a:t>Ionic Compounds </a:t>
            </a:r>
            <a:r>
              <a:rPr lang="en-US" altLang="en-US"/>
              <a:t>handout from yesterday.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b="1"/>
              <a:t>IONIC BONDING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800" b="1"/>
              <a:t>COVALENT BONDING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/>
              <a:t>Atoms with similar electronegativities tend to </a:t>
            </a:r>
            <a:r>
              <a:rPr lang="en-US" altLang="en-US" sz="2800" b="1">
                <a:solidFill>
                  <a:srgbClr val="FF0000"/>
                </a:solidFill>
              </a:rPr>
              <a:t>SHARE</a:t>
            </a:r>
            <a:r>
              <a:rPr lang="en-US" altLang="en-US" sz="2800"/>
              <a:t> electrons.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/>
              <a:t> There are not enough electrons for each individual atom to have a </a:t>
            </a:r>
            <a:r>
              <a:rPr lang="en-US" altLang="en-US" sz="2800" b="1">
                <a:solidFill>
                  <a:srgbClr val="FF0000"/>
                </a:solidFill>
              </a:rPr>
              <a:t>full octet</a:t>
            </a:r>
            <a:r>
              <a:rPr lang="en-US" altLang="en-US" sz="2800"/>
              <a:t>.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/>
              <a:t>Neither atom wants to lose electrons; both want to </a:t>
            </a:r>
            <a:r>
              <a:rPr lang="en-US" altLang="en-US" sz="2800" b="1">
                <a:solidFill>
                  <a:srgbClr val="FF0000"/>
                </a:solidFill>
              </a:rPr>
              <a:t>gain</a:t>
            </a:r>
            <a:r>
              <a:rPr lang="en-US" altLang="en-US" sz="2800"/>
              <a:t> them. 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/>
              <a:t>Usually forms between </a:t>
            </a:r>
            <a:r>
              <a:rPr lang="en-US" altLang="en-US" sz="2800" b="1">
                <a:solidFill>
                  <a:srgbClr val="FF0000"/>
                </a:solidFill>
              </a:rPr>
              <a:t>nonmetals</a:t>
            </a:r>
            <a:r>
              <a:rPr lang="en-US" altLang="en-US" sz="2800"/>
              <a:t>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800" b="1"/>
              <a:t>COVALENT BONDING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positively charged nucleus of both atoms attracts the negative electrons to be shared.  </a:t>
            </a:r>
          </a:p>
          <a:p>
            <a:pPr eaLnBrk="1" hangingPunct="1"/>
            <a:r>
              <a:rPr lang="en-US" altLang="en-US"/>
              <a:t>Covalent bonds form a unit called a </a:t>
            </a:r>
            <a:r>
              <a:rPr lang="en-US" altLang="en-US" b="1">
                <a:solidFill>
                  <a:srgbClr val="FF0000"/>
                </a:solidFill>
              </a:rPr>
              <a:t>MOLECULE</a:t>
            </a:r>
            <a:r>
              <a:rPr lang="en-US" altLang="en-US"/>
              <a:t>.  </a:t>
            </a:r>
          </a:p>
          <a:p>
            <a:pPr eaLnBrk="1" hangingPunct="1"/>
            <a:r>
              <a:rPr lang="en-US" altLang="en-US"/>
              <a:t>A molecule is the </a:t>
            </a:r>
            <a:r>
              <a:rPr lang="en-US" altLang="en-US" b="1">
                <a:solidFill>
                  <a:srgbClr val="FF0000"/>
                </a:solidFill>
              </a:rPr>
              <a:t>smallest</a:t>
            </a:r>
            <a:r>
              <a:rPr lang="en-US" altLang="en-US"/>
              <a:t> particle of a covalent bond that has all the properties of that substance.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800" b="1"/>
              <a:t>COVALENT BONDING</a:t>
            </a:r>
          </a:p>
        </p:txBody>
      </p:sp>
      <p:pic>
        <p:nvPicPr>
          <p:cNvPr id="8195" name="Picture 9" descr="lewstrc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600200"/>
            <a:ext cx="4791075" cy="478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800" b="1"/>
              <a:t>COVALENT BONDING</a:t>
            </a:r>
          </a:p>
        </p:txBody>
      </p:sp>
      <p:pic>
        <p:nvPicPr>
          <p:cNvPr id="9219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913" y="1676400"/>
            <a:ext cx="5867400" cy="394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TextBox 2"/>
          <p:cNvSpPr txBox="1">
            <a:spLocks noChangeArrowheads="1"/>
          </p:cNvSpPr>
          <p:nvPr/>
        </p:nvSpPr>
        <p:spPr bwMode="auto">
          <a:xfrm>
            <a:off x="1219200" y="5618163"/>
            <a:ext cx="7162800" cy="123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b="0"/>
              <a:t>They share electrons and now have a full outer energy level.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800" b="1"/>
              <a:t>COVALENT BONDING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43013" y="1676400"/>
            <a:ext cx="7596187" cy="4649788"/>
          </a:xfrm>
        </p:spPr>
        <p:txBody>
          <a:bodyPr/>
          <a:lstStyle/>
          <a:p>
            <a:pPr eaLnBrk="1" hangingPunct="1">
              <a:lnSpc>
                <a:spcPct val="130000"/>
              </a:lnSpc>
            </a:pPr>
            <a:r>
              <a:rPr lang="en-US" altLang="en-US" sz="2800" b="1">
                <a:solidFill>
                  <a:srgbClr val="FF0000"/>
                </a:solidFill>
              </a:rPr>
              <a:t>low</a:t>
            </a:r>
            <a:r>
              <a:rPr lang="en-US" altLang="en-US" sz="2800"/>
              <a:t> melting points compared to ionic </a:t>
            </a:r>
            <a:r>
              <a:rPr lang="en-US" altLang="en-US"/>
              <a:t>bonded compounds.</a:t>
            </a:r>
            <a:endParaRPr lang="en-US" altLang="en-US" sz="2800"/>
          </a:p>
          <a:p>
            <a:pPr eaLnBrk="1" hangingPunct="1">
              <a:lnSpc>
                <a:spcPct val="130000"/>
              </a:lnSpc>
            </a:pPr>
            <a:r>
              <a:rPr lang="en-US" altLang="en-US" sz="2800"/>
              <a:t>many exist as </a:t>
            </a:r>
            <a:r>
              <a:rPr lang="en-US" altLang="en-US" sz="2800" b="1">
                <a:solidFill>
                  <a:srgbClr val="FF0000"/>
                </a:solidFill>
              </a:rPr>
              <a:t>gases</a:t>
            </a:r>
            <a:r>
              <a:rPr lang="en-US" altLang="en-US" sz="2800"/>
              <a:t> or </a:t>
            </a:r>
            <a:r>
              <a:rPr lang="en-US" altLang="en-US" sz="2800" b="1">
                <a:solidFill>
                  <a:srgbClr val="FF0000"/>
                </a:solidFill>
              </a:rPr>
              <a:t>vaporize easily</a:t>
            </a:r>
            <a:r>
              <a:rPr lang="en-US" altLang="en-US" sz="2800"/>
              <a:t> at room temperature </a:t>
            </a:r>
          </a:p>
          <a:p>
            <a:pPr eaLnBrk="1" hangingPunct="1">
              <a:lnSpc>
                <a:spcPct val="130000"/>
              </a:lnSpc>
            </a:pPr>
            <a:r>
              <a:rPr lang="en-US" altLang="en-US" sz="2800"/>
              <a:t>relatively </a:t>
            </a:r>
            <a:r>
              <a:rPr lang="en-US" altLang="en-US" sz="2800" b="1">
                <a:solidFill>
                  <a:srgbClr val="FF0000"/>
                </a:solidFill>
              </a:rPr>
              <a:t>soft</a:t>
            </a:r>
            <a:r>
              <a:rPr lang="en-US" altLang="en-US" sz="2800"/>
              <a:t>, </a:t>
            </a:r>
            <a:r>
              <a:rPr lang="en-US" altLang="en-US" sz="2800" b="1">
                <a:solidFill>
                  <a:srgbClr val="FF0000"/>
                </a:solidFill>
              </a:rPr>
              <a:t>brittle</a:t>
            </a:r>
          </a:p>
        </p:txBody>
      </p:sp>
      <p:pic>
        <p:nvPicPr>
          <p:cNvPr id="1024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876800"/>
            <a:ext cx="3170238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800" b="1"/>
              <a:t>COVALENT BONDING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1676400"/>
            <a:ext cx="7313613" cy="4649788"/>
          </a:xfrm>
        </p:spPr>
        <p:txBody>
          <a:bodyPr/>
          <a:lstStyle/>
          <a:p>
            <a:pPr eaLnBrk="1" hangingPunct="1">
              <a:lnSpc>
                <a:spcPct val="130000"/>
              </a:lnSpc>
            </a:pPr>
            <a:r>
              <a:rPr lang="en-US" altLang="en-US" sz="2800"/>
              <a:t>do </a:t>
            </a:r>
            <a:r>
              <a:rPr lang="en-US" altLang="en-US" sz="2800" b="1">
                <a:solidFill>
                  <a:srgbClr val="FF0000"/>
                </a:solidFill>
              </a:rPr>
              <a:t>not</a:t>
            </a:r>
            <a:r>
              <a:rPr lang="en-US" altLang="en-US" sz="2800"/>
              <a:t> conduct electricity</a:t>
            </a:r>
          </a:p>
          <a:p>
            <a:pPr eaLnBrk="1" hangingPunct="1">
              <a:lnSpc>
                <a:spcPct val="130000"/>
              </a:lnSpc>
            </a:pPr>
            <a:r>
              <a:rPr lang="en-US" altLang="en-US" sz="2800"/>
              <a:t>solids do form a </a:t>
            </a:r>
            <a:r>
              <a:rPr lang="en-US" altLang="en-US" sz="2800" b="1">
                <a:solidFill>
                  <a:srgbClr val="FF0000"/>
                </a:solidFill>
              </a:rPr>
              <a:t>crystal</a:t>
            </a:r>
            <a:r>
              <a:rPr lang="en-US" altLang="en-US" sz="2800"/>
              <a:t> but the attraction between atoms is </a:t>
            </a:r>
            <a:r>
              <a:rPr lang="en-US" altLang="en-US" sz="2800" b="1">
                <a:solidFill>
                  <a:srgbClr val="FF0000"/>
                </a:solidFill>
              </a:rPr>
              <a:t>not as strong </a:t>
            </a:r>
            <a:r>
              <a:rPr lang="en-US" altLang="en-US" sz="2800"/>
              <a:t>as ionic</a:t>
            </a:r>
          </a:p>
          <a:p>
            <a:pPr eaLnBrk="1" hangingPunct="1">
              <a:lnSpc>
                <a:spcPct val="130000"/>
              </a:lnSpc>
            </a:pPr>
            <a:r>
              <a:rPr lang="en-US" altLang="en-US" sz="2800"/>
              <a:t>H</a:t>
            </a:r>
            <a:r>
              <a:rPr lang="en-US" altLang="en-US" sz="2800" baseline="-25000"/>
              <a:t>2</a:t>
            </a:r>
            <a:r>
              <a:rPr lang="en-US" altLang="en-US" sz="2800"/>
              <a:t>, N</a:t>
            </a:r>
            <a:r>
              <a:rPr lang="en-US" altLang="en-US" sz="2800" baseline="-25000"/>
              <a:t>2</a:t>
            </a:r>
            <a:r>
              <a:rPr lang="en-US" altLang="en-US" sz="2800"/>
              <a:t>, O</a:t>
            </a:r>
            <a:r>
              <a:rPr lang="en-US" altLang="en-US" sz="2800" baseline="-25000"/>
              <a:t>2</a:t>
            </a:r>
            <a:r>
              <a:rPr lang="en-US" altLang="en-US" sz="2800"/>
              <a:t>, F</a:t>
            </a:r>
            <a:r>
              <a:rPr lang="en-US" altLang="en-US" sz="2800" baseline="-25000"/>
              <a:t>2</a:t>
            </a:r>
            <a:r>
              <a:rPr lang="en-US" altLang="en-US" sz="2800"/>
              <a:t>, Cl</a:t>
            </a:r>
            <a:r>
              <a:rPr lang="en-US" altLang="en-US" sz="2800" baseline="-25000"/>
              <a:t>2</a:t>
            </a:r>
            <a:r>
              <a:rPr lang="en-US" altLang="en-US" sz="2800"/>
              <a:t>, Br</a:t>
            </a:r>
            <a:r>
              <a:rPr lang="en-US" altLang="en-US" sz="2800" baseline="-25000"/>
              <a:t>2</a:t>
            </a:r>
            <a:r>
              <a:rPr lang="en-US" altLang="en-US" sz="2800"/>
              <a:t>, I</a:t>
            </a:r>
            <a:r>
              <a:rPr lang="en-US" altLang="en-US" sz="2800" baseline="-25000"/>
              <a:t>2</a:t>
            </a:r>
            <a:r>
              <a:rPr lang="en-US" altLang="en-US" sz="2800"/>
              <a:t>  -  These are called </a:t>
            </a:r>
            <a:r>
              <a:rPr lang="en-US" altLang="en-US" sz="2800" b="1">
                <a:solidFill>
                  <a:srgbClr val="FF0000"/>
                </a:solidFill>
              </a:rPr>
              <a:t>diatomic</a:t>
            </a:r>
            <a:r>
              <a:rPr lang="en-US" altLang="en-US" sz="2800"/>
              <a:t> atoms</a:t>
            </a:r>
          </a:p>
        </p:txBody>
      </p:sp>
      <p:pic>
        <p:nvPicPr>
          <p:cNvPr id="1126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81600"/>
            <a:ext cx="9144000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400" b="1"/>
              <a:t>TYPES OF COVALENT BONDS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b="1"/>
              <a:t>Single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When a </a:t>
            </a:r>
            <a:r>
              <a:rPr lang="en-US" altLang="en-US" b="1">
                <a:solidFill>
                  <a:srgbClr val="FF0000"/>
                </a:solidFill>
              </a:rPr>
              <a:t>single pair </a:t>
            </a:r>
            <a:r>
              <a:rPr lang="en-US" altLang="en-US"/>
              <a:t>of electrons is shared</a:t>
            </a:r>
            <a:endParaRPr lang="en-US" altLang="en-US" b="1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b="1"/>
              <a:t>Multiple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When </a:t>
            </a:r>
            <a:r>
              <a:rPr lang="en-US" altLang="en-US" b="1">
                <a:solidFill>
                  <a:srgbClr val="FF0000"/>
                </a:solidFill>
              </a:rPr>
              <a:t>more than one pair </a:t>
            </a:r>
            <a:r>
              <a:rPr lang="en-US" altLang="en-US"/>
              <a:t>of electrons are shared.  </a:t>
            </a:r>
            <a:r>
              <a:rPr lang="en-US" altLang="en-US" b="1">
                <a:solidFill>
                  <a:srgbClr val="FF0000"/>
                </a:solidFill>
              </a:rPr>
              <a:t>Triple</a:t>
            </a:r>
            <a:r>
              <a:rPr lang="en-US" altLang="en-US"/>
              <a:t> bonds are stronger than </a:t>
            </a:r>
            <a:r>
              <a:rPr lang="en-US" altLang="en-US" b="1">
                <a:solidFill>
                  <a:srgbClr val="FF0000"/>
                </a:solidFill>
              </a:rPr>
              <a:t>double</a:t>
            </a:r>
            <a:r>
              <a:rPr lang="en-US" altLang="en-US"/>
              <a:t> bonds which are stronger than </a:t>
            </a:r>
            <a:r>
              <a:rPr lang="en-US" altLang="en-US" b="1">
                <a:solidFill>
                  <a:srgbClr val="FF0000"/>
                </a:solidFill>
              </a:rPr>
              <a:t>single</a:t>
            </a:r>
            <a:r>
              <a:rPr lang="en-US" altLang="en-US"/>
              <a:t> bonds.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800" b="1"/>
              <a:t>Types of Covalent Bonds</a:t>
            </a:r>
          </a:p>
        </p:txBody>
      </p:sp>
      <p:pic>
        <p:nvPicPr>
          <p:cNvPr id="13315" name="Picture 7" descr="image2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752600"/>
            <a:ext cx="5562600" cy="419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/>
              <a:t>TO DO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 sz="2800"/>
              <a:t>Do the table on the back of your notes.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 sz="2800"/>
              <a:t>Then work on Bonding handout.</a:t>
            </a:r>
          </a:p>
          <a:p>
            <a:pPr lvl="1" eaLnBrk="1" hangingPunct="1"/>
            <a:endParaRPr lang="en-US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clipse">
  <a:themeElements>
    <a:clrScheme name="Eclipse 2">
      <a:dk1>
        <a:srgbClr val="000000"/>
      </a:dk1>
      <a:lt1>
        <a:srgbClr val="FFFFFF"/>
      </a:lt1>
      <a:dk2>
        <a:srgbClr val="333366"/>
      </a:dk2>
      <a:lt2>
        <a:srgbClr val="5F5F5F"/>
      </a:lt2>
      <a:accent1>
        <a:srgbClr val="CC99FF"/>
      </a:accent1>
      <a:accent2>
        <a:srgbClr val="99CCCC"/>
      </a:accent2>
      <a:accent3>
        <a:srgbClr val="FFFFFF"/>
      </a:accent3>
      <a:accent4>
        <a:srgbClr val="000000"/>
      </a:accent4>
      <a:accent5>
        <a:srgbClr val="E2CAFF"/>
      </a:accent5>
      <a:accent6>
        <a:srgbClr val="8AB9B9"/>
      </a:accent6>
      <a:hlink>
        <a:srgbClr val="666699"/>
      </a:hlink>
      <a:folHlink>
        <a:srgbClr val="660066"/>
      </a:folHlink>
    </a:clrScheme>
    <a:fontScheme name="Eclips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2154</TotalTime>
  <Words>256</Words>
  <Application>Microsoft Office PowerPoint</Application>
  <PresentationFormat>On-screen Show (4:3)</PresentationFormat>
  <Paragraphs>34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Verdana</vt:lpstr>
      <vt:lpstr>Arial</vt:lpstr>
      <vt:lpstr>Wingdings</vt:lpstr>
      <vt:lpstr>Calibri</vt:lpstr>
      <vt:lpstr>Eclipse</vt:lpstr>
      <vt:lpstr>DO NOW</vt:lpstr>
      <vt:lpstr>IONIC BONDING</vt:lpstr>
      <vt:lpstr>COVALENT BONDING</vt:lpstr>
      <vt:lpstr>COVALENT BONDING</vt:lpstr>
      <vt:lpstr>COVALENT BONDING</vt:lpstr>
      <vt:lpstr>COVALENT BONDING</vt:lpstr>
      <vt:lpstr>COVALENT BONDING</vt:lpstr>
      <vt:lpstr>COVALENT BONDING</vt:lpstr>
      <vt:lpstr>TYPES OF COVALENT BONDS</vt:lpstr>
      <vt:lpstr>Types of Covalent Bonds</vt:lpstr>
      <vt:lpstr>TO DO</vt:lpstr>
    </vt:vector>
  </TitlesOfParts>
  <Company>DCSS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Bonding and Nomenclature</dc:title>
  <dc:creator>DCSS</dc:creator>
  <cp:lastModifiedBy>Nancy</cp:lastModifiedBy>
  <cp:revision>39</cp:revision>
  <dcterms:created xsi:type="dcterms:W3CDTF">2010-10-18T17:52:12Z</dcterms:created>
  <dcterms:modified xsi:type="dcterms:W3CDTF">2016-10-15T01:41:48Z</dcterms:modified>
</cp:coreProperties>
</file>