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77" r:id="rId2"/>
    <p:sldId id="256" r:id="rId3"/>
    <p:sldId id="260" r:id="rId4"/>
    <p:sldId id="272" r:id="rId5"/>
    <p:sldId id="261" r:id="rId6"/>
    <p:sldId id="259" r:id="rId7"/>
    <p:sldId id="273" r:id="rId8"/>
    <p:sldId id="258" r:id="rId9"/>
    <p:sldId id="274" r:id="rId10"/>
    <p:sldId id="262" r:id="rId11"/>
    <p:sldId id="275" r:id="rId12"/>
    <p:sldId id="264" r:id="rId13"/>
    <p:sldId id="265" r:id="rId14"/>
    <p:sldId id="276" r:id="rId15"/>
    <p:sldId id="271" r:id="rId16"/>
    <p:sldId id="266" r:id="rId17"/>
    <p:sldId id="267" r:id="rId18"/>
    <p:sldId id="268" r:id="rId19"/>
    <p:sldId id="269" r:id="rId20"/>
    <p:sldId id="283" r:id="rId21"/>
    <p:sldId id="278"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9" autoAdjust="0"/>
    <p:restoredTop sz="94602" autoAdjust="0"/>
  </p:normalViewPr>
  <p:slideViewPr>
    <p:cSldViewPr>
      <p:cViewPr varScale="1">
        <p:scale>
          <a:sx n="101" d="100"/>
          <a:sy n="101" d="100"/>
        </p:scale>
        <p:origin x="123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21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C699CB88-5E1A-4FAC-892A-60949ACB1F6F}" type="datetimeFigureOut">
              <a:rPr lang="en-US" smtClean="0"/>
              <a:pPr/>
              <a:t>9/26/2016</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kumimoji="0"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91974DF9-AD47-4691-BA21-BBFCE3637A9A}"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C699CB88-5E1A-4FAC-892A-60949ACB1F6F}" type="datetimeFigureOut">
              <a:rPr lang="en-US" smtClean="0"/>
              <a:pPr/>
              <a:t>9/26/2016</a:t>
            </a:fld>
            <a:endParaRPr lang="en-US"/>
          </a:p>
        </p:txBody>
      </p:sp>
      <p:sp>
        <p:nvSpPr>
          <p:cNvPr id="9" name="Slide Number Placeholder 8"/>
          <p:cNvSpPr>
            <a:spLocks noGrp="1"/>
          </p:cNvSpPr>
          <p:nvPr>
            <p:ph type="sldNum" sz="quarter" idx="15"/>
          </p:nvPr>
        </p:nvSpPr>
        <p:spPr/>
        <p:txBody>
          <a:bodyPr rtlCol="0"/>
          <a:lstStyle/>
          <a:p>
            <a:fld id="{91974DF9-AD47-4691-BA21-BBFCE3637A9A}" type="slidenum">
              <a:rPr kumimoji="0" lang="en-US" smtClean="0"/>
              <a:pPr/>
              <a:t>‹#›</a:t>
            </a:fld>
            <a:endParaRPr kumimoji="0" lang="en-US"/>
          </a:p>
        </p:txBody>
      </p:sp>
      <p:sp>
        <p:nvSpPr>
          <p:cNvPr id="10" name="Footer Placeholder 9"/>
          <p:cNvSpPr>
            <a:spLocks noGrp="1"/>
          </p:cNvSpPr>
          <p:nvPr>
            <p:ph type="ftr" sz="quarter" idx="16"/>
          </p:nvPr>
        </p:nvSpPr>
        <p:spPr/>
        <p:txBody>
          <a:bodyPr rtlCol="0"/>
          <a:lstStyle/>
          <a:p>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C699CB88-5E1A-4FAC-892A-60949ACB1F6F}" type="datetimeFigureOut">
              <a:rPr lang="en-US" smtClean="0"/>
              <a:pPr/>
              <a:t>9/26/2016</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kumimoji="0"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91974DF9-AD47-4691-BA21-BBFCE3637A9A}"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699CB88-5E1A-4FAC-892A-60949ACB1F6F}" type="datetimeFigureOut">
              <a:rPr lang="en-US" smtClean="0"/>
              <a:pPr/>
              <a:t>9/26/2016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1974DF9-AD47-4691-BA21-BBFCE3637A9A}" type="slidenum">
              <a:rPr kumimoji="0" lang="en-US" smtClean="0"/>
              <a:pPr/>
              <a:t>‹#›</a:t>
            </a:fld>
            <a:endParaRPr kumimoji="0"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C699CB88-5E1A-4FAC-892A-60949ACB1F6F}" type="datetimeFigureOut">
              <a:rPr lang="en-US" smtClean="0"/>
              <a:pPr/>
              <a:t>9/26/2016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91974DF9-AD47-4691-BA21-BBFCE3637A9A}" type="slidenum">
              <a:rPr kumimoji="0" lang="en-US" smtClean="0"/>
              <a:pPr/>
              <a:t>‹#›</a:t>
            </a:fld>
            <a:endParaRPr kumimoji="0"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C699CB88-5E1A-4FAC-892A-60949ACB1F6F}" type="datetimeFigureOut">
              <a:rPr lang="en-US" smtClean="0"/>
              <a:pPr/>
              <a:t>9/26/2016</a:t>
            </a:fld>
            <a:endParaRPr lang="en-US"/>
          </a:p>
        </p:txBody>
      </p:sp>
      <p:sp>
        <p:nvSpPr>
          <p:cNvPr id="7" name="Slide Number Placeholder 6"/>
          <p:cNvSpPr>
            <a:spLocks noGrp="1"/>
          </p:cNvSpPr>
          <p:nvPr>
            <p:ph type="sldNum" sz="quarter" idx="11"/>
          </p:nvPr>
        </p:nvSpPr>
        <p:spPr/>
        <p:txBody>
          <a:bodyPr rtlCol="0"/>
          <a:lstStyle/>
          <a:p>
            <a:fld id="{91974DF9-AD47-4691-BA21-BBFCE3637A9A}" type="slidenum">
              <a:rPr kumimoji="0" lang="en-US" smtClean="0"/>
              <a:pPr/>
              <a:t>‹#›</a:t>
            </a:fld>
            <a:endParaRPr kumimoji="0" lang="en-US"/>
          </a:p>
        </p:txBody>
      </p:sp>
      <p:sp>
        <p:nvSpPr>
          <p:cNvPr id="8" name="Footer Placeholder 7"/>
          <p:cNvSpPr>
            <a:spLocks noGrp="1"/>
          </p:cNvSpPr>
          <p:nvPr>
            <p:ph type="ftr" sz="quarter" idx="12"/>
          </p:nvPr>
        </p:nvSpPr>
        <p:spPr/>
        <p:txBody>
          <a:bodyPr rtlCol="0"/>
          <a:lstStyle/>
          <a:p>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99CB88-5E1A-4FAC-892A-60949ACB1F6F}" type="datetimeFigureOut">
              <a:rPr lang="en-US" smtClean="0"/>
              <a:pPr/>
              <a:t>9/26/2016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1974DF9-AD47-4691-BA21-BBFCE3637A9A}"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C699CB88-5E1A-4FAC-892A-60949ACB1F6F}" type="datetimeFigureOut">
              <a:rPr lang="en-US" smtClean="0"/>
              <a:pPr/>
              <a:t>9/26/2016</a:t>
            </a:fld>
            <a:endParaRPr lang="en-US"/>
          </a:p>
        </p:txBody>
      </p:sp>
      <p:sp>
        <p:nvSpPr>
          <p:cNvPr id="22" name="Slide Number Placeholder 21"/>
          <p:cNvSpPr>
            <a:spLocks noGrp="1"/>
          </p:cNvSpPr>
          <p:nvPr>
            <p:ph type="sldNum" sz="quarter" idx="15"/>
          </p:nvPr>
        </p:nvSpPr>
        <p:spPr/>
        <p:txBody>
          <a:bodyPr rtlCol="0"/>
          <a:lstStyle/>
          <a:p>
            <a:fld id="{91974DF9-AD47-4691-BA21-BBFCE3637A9A}" type="slidenum">
              <a:rPr kumimoji="0" lang="en-US" smtClean="0"/>
              <a:pPr/>
              <a:t>‹#›</a:t>
            </a:fld>
            <a:endParaRPr kumimoji="0" lang="en-US"/>
          </a:p>
        </p:txBody>
      </p:sp>
      <p:sp>
        <p:nvSpPr>
          <p:cNvPr id="23" name="Footer Placeholder 22"/>
          <p:cNvSpPr>
            <a:spLocks noGrp="1"/>
          </p:cNvSpPr>
          <p:nvPr>
            <p:ph type="ftr" sz="quarter" idx="16"/>
          </p:nvPr>
        </p:nvSpPr>
        <p:spPr/>
        <p:txBody>
          <a:bodyPr rtlCol="0"/>
          <a:lstStyle/>
          <a:p>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C699CB88-5E1A-4FAC-892A-60949ACB1F6F}" type="datetimeFigureOut">
              <a:rPr lang="en-US" smtClean="0"/>
              <a:pPr/>
              <a:t>9/26/2016</a:t>
            </a:fld>
            <a:endParaRPr lang="en-US"/>
          </a:p>
        </p:txBody>
      </p:sp>
      <p:sp>
        <p:nvSpPr>
          <p:cNvPr id="18" name="Slide Number Placeholder 17"/>
          <p:cNvSpPr>
            <a:spLocks noGrp="1"/>
          </p:cNvSpPr>
          <p:nvPr>
            <p:ph type="sldNum" sz="quarter" idx="11"/>
          </p:nvPr>
        </p:nvSpPr>
        <p:spPr/>
        <p:txBody>
          <a:bodyPr rtlCol="0"/>
          <a:lstStyle/>
          <a:p>
            <a:fld id="{91974DF9-AD47-4691-BA21-BBFCE3637A9A}" type="slidenum">
              <a:rPr kumimoji="0" lang="en-US" smtClean="0"/>
              <a:pPr/>
              <a:t>‹#›</a:t>
            </a:fld>
            <a:endParaRPr kumimoji="0" lang="en-US"/>
          </a:p>
        </p:txBody>
      </p:sp>
      <p:sp>
        <p:nvSpPr>
          <p:cNvPr id="21" name="Footer Placeholder 20"/>
          <p:cNvSpPr>
            <a:spLocks noGrp="1"/>
          </p:cNvSpPr>
          <p:nvPr>
            <p:ph type="ftr" sz="quarter" idx="12"/>
          </p:nvPr>
        </p:nvSpPr>
        <p:spPr/>
        <p:txBody>
          <a:bodyPr rtlCol="0"/>
          <a:lstStyle/>
          <a:p>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699CB88-5E1A-4FAC-892A-60949ACB1F6F}" type="datetimeFigureOut">
              <a:rPr lang="en-US" smtClean="0"/>
              <a:pPr/>
              <a:t>9/26/2016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1974DF9-AD47-4691-BA21-BBFCE3637A9A}"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699CB88-5E1A-4FAC-892A-60949ACB1F6F}" type="datetimeFigureOut">
              <a:rPr lang="en-US" smtClean="0"/>
              <a:pPr/>
              <a:t>9/26/2016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1974DF9-AD47-4691-BA21-BBFCE3637A9A}"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699CB88-5E1A-4FAC-892A-60949ACB1F6F}" type="datetimeFigureOut">
              <a:rPr lang="en-US" smtClean="0"/>
              <a:pPr/>
              <a:t>9/26/2016</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kumimoji="0"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91974DF9-AD47-4691-BA21-BBFCE3637A9A}" type="slidenum">
              <a:rPr kumimoji="0" lang="en-US" smtClean="0"/>
              <a:pPr/>
              <a:t>‹#›</a:t>
            </a:fld>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gif"/><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hyperlink" Target="http://earthquaketrack.com/r/georgia-usa/recent"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earthquake.usgs.gov/learn/animations/animation.php?flash_title=Elastic+Rebound&amp;flash_file=elasticrebound&amp;flash_width=300&amp;flash_height=350" TargetMode="External"/><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www.elearning.niu.edu/about/portfolio/simulations/HomelandSecurity/Mercalli/Mercalli_Scale.swf" TargetMode="External"/><Relationship Id="rId1" Type="http://schemas.openxmlformats.org/officeDocument/2006/relationships/slideLayout" Target="../slideLayouts/slideLayout2.xml"/><Relationship Id="rId4" Type="http://schemas.openxmlformats.org/officeDocument/2006/relationships/image" Target="../media/image18.gif"/></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 NOW</a:t>
            </a:r>
          </a:p>
        </p:txBody>
      </p:sp>
      <p:sp>
        <p:nvSpPr>
          <p:cNvPr id="3" name="Content Placeholder 2"/>
          <p:cNvSpPr>
            <a:spLocks noGrp="1"/>
          </p:cNvSpPr>
          <p:nvPr>
            <p:ph sz="quarter" idx="1"/>
          </p:nvPr>
        </p:nvSpPr>
        <p:spPr/>
        <p:txBody>
          <a:bodyPr>
            <a:normAutofit/>
          </a:bodyPr>
          <a:lstStyle/>
          <a:p>
            <a:r>
              <a:rPr lang="en-US" sz="2800" dirty="0"/>
              <a:t>Pick up notes and Review #14.</a:t>
            </a:r>
          </a:p>
        </p:txBody>
      </p:sp>
    </p:spTree>
    <p:extLst>
      <p:ext uri="{BB962C8B-B14F-4D97-AF65-F5344CB8AC3E}">
        <p14:creationId xmlns:p14="http://schemas.microsoft.com/office/powerpoint/2010/main" val="1685532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dirty="0"/>
              <a:t>Earthquakes!</a:t>
            </a:r>
          </a:p>
        </p:txBody>
      </p:sp>
      <p:sp>
        <p:nvSpPr>
          <p:cNvPr id="3" name="Subtitle 2"/>
          <p:cNvSpPr>
            <a:spLocks noGrp="1"/>
          </p:cNvSpPr>
          <p:nvPr>
            <p:ph type="subTitle" idx="1"/>
          </p:nvPr>
        </p:nvSpPr>
        <p:spPr/>
        <p:txBody>
          <a:bodyPr>
            <a:normAutofit/>
          </a:bodyPr>
          <a:lstStyle/>
          <a:p>
            <a:r>
              <a:rPr lang="en-US" sz="2400" dirty="0"/>
              <a:t>What causes Earthquakes?</a:t>
            </a:r>
          </a:p>
        </p:txBody>
      </p:sp>
      <p:pic>
        <p:nvPicPr>
          <p:cNvPr id="4098" name="Picture 2" descr="http://ts4.mm.bing.net/th?id=H.4892677610997751&amp;pid=1.7"/>
          <p:cNvPicPr>
            <a:picLocks noChangeAspect="1" noChangeArrowheads="1"/>
          </p:cNvPicPr>
          <p:nvPr/>
        </p:nvPicPr>
        <p:blipFill>
          <a:blip r:embed="rId2" cstate="print"/>
          <a:srcRect/>
          <a:stretch>
            <a:fillRect/>
          </a:stretch>
        </p:blipFill>
        <p:spPr bwMode="auto">
          <a:xfrm>
            <a:off x="4114800" y="1143000"/>
            <a:ext cx="4198454" cy="28194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Review:  Faults</a:t>
            </a:r>
          </a:p>
        </p:txBody>
      </p:sp>
      <p:sp>
        <p:nvSpPr>
          <p:cNvPr id="3" name="Content Placeholder 2"/>
          <p:cNvSpPr>
            <a:spLocks noGrp="1"/>
          </p:cNvSpPr>
          <p:nvPr>
            <p:ph sz="quarter" idx="1"/>
          </p:nvPr>
        </p:nvSpPr>
        <p:spPr>
          <a:xfrm>
            <a:off x="495300" y="1524000"/>
            <a:ext cx="7010400" cy="3124200"/>
          </a:xfrm>
        </p:spPr>
        <p:txBody>
          <a:bodyPr>
            <a:normAutofit/>
          </a:bodyPr>
          <a:lstStyle/>
          <a:p>
            <a:r>
              <a:rPr lang="en-US" dirty="0"/>
              <a:t>They are </a:t>
            </a:r>
            <a:r>
              <a:rPr lang="en-US" b="1" dirty="0">
                <a:solidFill>
                  <a:srgbClr val="FF0000"/>
                </a:solidFill>
              </a:rPr>
              <a:t>breaks</a:t>
            </a:r>
            <a:r>
              <a:rPr lang="en-US" dirty="0"/>
              <a:t> in rock.</a:t>
            </a:r>
          </a:p>
          <a:p>
            <a:r>
              <a:rPr lang="en-US" dirty="0"/>
              <a:t>They cause </a:t>
            </a:r>
            <a:r>
              <a:rPr lang="en-US" b="1" dirty="0">
                <a:solidFill>
                  <a:srgbClr val="FF0000"/>
                </a:solidFill>
              </a:rPr>
              <a:t>stresses</a:t>
            </a:r>
            <a:r>
              <a:rPr lang="en-US" dirty="0"/>
              <a:t> – forces that act on rock.</a:t>
            </a:r>
          </a:p>
          <a:p>
            <a:r>
              <a:rPr lang="en-US" dirty="0"/>
              <a:t>Slow movement causes </a:t>
            </a:r>
            <a:r>
              <a:rPr lang="en-US" b="1" dirty="0">
                <a:solidFill>
                  <a:srgbClr val="FF0000"/>
                </a:solidFill>
              </a:rPr>
              <a:t>deformations</a:t>
            </a:r>
            <a:r>
              <a:rPr lang="en-US" dirty="0"/>
              <a:t> in Earth’s crust.</a:t>
            </a:r>
          </a:p>
          <a:p>
            <a:r>
              <a:rPr lang="en-US" dirty="0"/>
              <a:t>Rocks along both sides of a fault are usually </a:t>
            </a:r>
            <a:r>
              <a:rPr lang="en-US" b="1" dirty="0">
                <a:solidFill>
                  <a:srgbClr val="FF0000"/>
                </a:solidFill>
              </a:rPr>
              <a:t>tightly pressed </a:t>
            </a:r>
            <a:r>
              <a:rPr lang="en-US" dirty="0"/>
              <a:t>together.</a:t>
            </a:r>
          </a:p>
          <a:p>
            <a:r>
              <a:rPr lang="en-US" b="1" dirty="0">
                <a:solidFill>
                  <a:srgbClr val="FF0000"/>
                </a:solidFill>
              </a:rPr>
              <a:t>Earthquakes</a:t>
            </a:r>
            <a:r>
              <a:rPr lang="en-US" dirty="0"/>
              <a:t> are common along faults.</a:t>
            </a:r>
          </a:p>
          <a:p>
            <a:endParaRPr lang="en-US" dirty="0"/>
          </a:p>
        </p:txBody>
      </p:sp>
      <p:pic>
        <p:nvPicPr>
          <p:cNvPr id="17413" name="Picture 5" descr="http://ts2.mm.bing.net/th?id=H.4579720541832121&amp;w=241&amp;h=156&amp;c=7&amp;rs=1&amp;url=http%3a%2f%2fanswers.yahoo.com%2fquestion%2findex%3fqid%3d20130303151752AAyFmHG&amp;pid=1.7"/>
          <p:cNvPicPr>
            <a:picLocks noChangeAspect="1" noChangeArrowheads="1"/>
          </p:cNvPicPr>
          <p:nvPr/>
        </p:nvPicPr>
        <p:blipFill>
          <a:blip r:embed="rId2" cstate="print"/>
          <a:srcRect/>
          <a:stretch>
            <a:fillRect/>
          </a:stretch>
        </p:blipFill>
        <p:spPr bwMode="auto">
          <a:xfrm>
            <a:off x="2438400" y="4611687"/>
            <a:ext cx="3178419" cy="2057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Review:  Faults</a:t>
            </a:r>
          </a:p>
        </p:txBody>
      </p:sp>
      <p:sp>
        <p:nvSpPr>
          <p:cNvPr id="3" name="Content Placeholder 2"/>
          <p:cNvSpPr>
            <a:spLocks noGrp="1"/>
          </p:cNvSpPr>
          <p:nvPr>
            <p:ph sz="quarter" idx="1"/>
          </p:nvPr>
        </p:nvSpPr>
        <p:spPr>
          <a:xfrm>
            <a:off x="990600" y="1905000"/>
            <a:ext cx="4067175" cy="3124200"/>
          </a:xfrm>
        </p:spPr>
        <p:txBody>
          <a:bodyPr>
            <a:normAutofit/>
          </a:bodyPr>
          <a:lstStyle/>
          <a:p>
            <a:r>
              <a:rPr lang="en-US" sz="2800" dirty="0"/>
              <a:t>Three Types:</a:t>
            </a:r>
          </a:p>
          <a:p>
            <a:pPr lvl="1"/>
            <a:r>
              <a:rPr lang="en-US" sz="2400" b="1" dirty="0">
                <a:solidFill>
                  <a:srgbClr val="FF0000"/>
                </a:solidFill>
              </a:rPr>
              <a:t>Normal</a:t>
            </a:r>
          </a:p>
          <a:p>
            <a:pPr lvl="1"/>
            <a:r>
              <a:rPr lang="en-US" sz="2400" b="1" dirty="0">
                <a:solidFill>
                  <a:srgbClr val="FF0000"/>
                </a:solidFill>
              </a:rPr>
              <a:t>Reverse</a:t>
            </a:r>
          </a:p>
          <a:p>
            <a:pPr lvl="1"/>
            <a:r>
              <a:rPr lang="en-US" sz="2400" b="1" dirty="0">
                <a:solidFill>
                  <a:srgbClr val="FF0000"/>
                </a:solidFill>
              </a:rPr>
              <a:t>Slip-strike</a:t>
            </a:r>
          </a:p>
          <a:p>
            <a:pPr marL="58738" lvl="1" indent="0">
              <a:buNone/>
            </a:pPr>
            <a:endParaRPr lang="en-US" sz="2400" dirty="0"/>
          </a:p>
          <a:p>
            <a:pPr marL="58738" lvl="1" indent="0">
              <a:buNone/>
            </a:pPr>
            <a:r>
              <a:rPr lang="en-US" sz="2400" dirty="0"/>
              <a:t>Label the ones in your notes.</a:t>
            </a:r>
          </a:p>
          <a:p>
            <a:endParaRPr lang="en-US" dirty="0"/>
          </a:p>
        </p:txBody>
      </p:sp>
      <p:pic>
        <p:nvPicPr>
          <p:cNvPr id="17409" name="Picture 1"/>
          <p:cNvPicPr>
            <a:picLocks noChangeAspect="1" noChangeArrowheads="1"/>
          </p:cNvPicPr>
          <p:nvPr/>
        </p:nvPicPr>
        <p:blipFill>
          <a:blip r:embed="rId2" cstate="print"/>
          <a:srcRect/>
          <a:stretch>
            <a:fillRect/>
          </a:stretch>
        </p:blipFill>
        <p:spPr bwMode="auto">
          <a:xfrm>
            <a:off x="5410200" y="1371600"/>
            <a:ext cx="2849405" cy="5257800"/>
          </a:xfrm>
          <a:prstGeom prst="rect">
            <a:avLst/>
          </a:prstGeom>
          <a:noFill/>
          <a:ln w="9525">
            <a:noFill/>
            <a:miter lim="800000"/>
            <a:headEnd/>
            <a:tailEnd/>
          </a:ln>
        </p:spPr>
      </p:pic>
    </p:spTree>
    <p:extLst>
      <p:ext uri="{BB962C8B-B14F-4D97-AF65-F5344CB8AC3E}">
        <p14:creationId xmlns:p14="http://schemas.microsoft.com/office/powerpoint/2010/main" val="2198394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 calcmode="lin" valueType="num">
                                      <p:cBhvr>
                                        <p:cTn id="28"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http://quake.eas.gatech.edu/EMguide/Image6.gif"/>
          <p:cNvPicPr>
            <a:picLocks noChangeAspect="1" noChangeArrowheads="1"/>
          </p:cNvPicPr>
          <p:nvPr/>
        </p:nvPicPr>
        <p:blipFill>
          <a:blip r:embed="rId2" cstate="print"/>
          <a:srcRect/>
          <a:stretch>
            <a:fillRect/>
          </a:stretch>
        </p:blipFill>
        <p:spPr bwMode="auto">
          <a:xfrm>
            <a:off x="5486400" y="2057400"/>
            <a:ext cx="2743200" cy="2674137"/>
          </a:xfrm>
          <a:prstGeom prst="rect">
            <a:avLst/>
          </a:prstGeom>
          <a:noFill/>
        </p:spPr>
      </p:pic>
      <p:pic>
        <p:nvPicPr>
          <p:cNvPr id="18439" name="Picture 7" descr="http://ts3.mm.bing.net/th?id=H.4725199667725198&amp;w=247&amp;h=172&amp;c=7&amp;rs=1&amp;url=http%3a%2f%2fwww.tectonor.com%2fshear-fractures%2f&amp;pid=1.7"/>
          <p:cNvPicPr>
            <a:picLocks noChangeAspect="1" noChangeArrowheads="1"/>
          </p:cNvPicPr>
          <p:nvPr/>
        </p:nvPicPr>
        <p:blipFill>
          <a:blip r:embed="rId3" cstate="print"/>
          <a:srcRect/>
          <a:stretch>
            <a:fillRect/>
          </a:stretch>
        </p:blipFill>
        <p:spPr bwMode="auto">
          <a:xfrm>
            <a:off x="5943600" y="381000"/>
            <a:ext cx="2626242" cy="1828800"/>
          </a:xfrm>
          <a:prstGeom prst="rect">
            <a:avLst/>
          </a:prstGeom>
          <a:noFill/>
        </p:spPr>
      </p:pic>
      <p:sp>
        <p:nvSpPr>
          <p:cNvPr id="2" name="Title 1"/>
          <p:cNvSpPr>
            <a:spLocks noGrp="1"/>
          </p:cNvSpPr>
          <p:nvPr>
            <p:ph type="title"/>
          </p:nvPr>
        </p:nvSpPr>
        <p:spPr/>
        <p:txBody>
          <a:bodyPr>
            <a:normAutofit/>
          </a:bodyPr>
          <a:lstStyle/>
          <a:p>
            <a:r>
              <a:rPr lang="en-US" sz="5400" b="1" dirty="0"/>
              <a:t>Fault Zones</a:t>
            </a:r>
          </a:p>
        </p:txBody>
      </p:sp>
      <p:sp>
        <p:nvSpPr>
          <p:cNvPr id="3" name="Content Placeholder 2"/>
          <p:cNvSpPr>
            <a:spLocks noGrp="1"/>
          </p:cNvSpPr>
          <p:nvPr>
            <p:ph sz="quarter" idx="1"/>
          </p:nvPr>
        </p:nvSpPr>
        <p:spPr>
          <a:xfrm>
            <a:off x="457200" y="1600200"/>
            <a:ext cx="4419600" cy="4873752"/>
          </a:xfrm>
        </p:spPr>
        <p:txBody>
          <a:bodyPr>
            <a:normAutofit/>
          </a:bodyPr>
          <a:lstStyle/>
          <a:p>
            <a:r>
              <a:rPr lang="en-US" dirty="0"/>
              <a:t>These are </a:t>
            </a:r>
            <a:r>
              <a:rPr lang="en-US" b="1" dirty="0">
                <a:solidFill>
                  <a:srgbClr val="FF0000"/>
                </a:solidFill>
              </a:rPr>
              <a:t>regions</a:t>
            </a:r>
            <a:r>
              <a:rPr lang="en-US" dirty="0"/>
              <a:t> of numerous, closely spaced faults.</a:t>
            </a:r>
          </a:p>
          <a:p>
            <a:r>
              <a:rPr lang="en-US" dirty="0"/>
              <a:t>Some fault zones are </a:t>
            </a:r>
            <a:r>
              <a:rPr lang="en-US" b="1" dirty="0">
                <a:solidFill>
                  <a:srgbClr val="FF0000"/>
                </a:solidFill>
              </a:rPr>
              <a:t>ancient</a:t>
            </a:r>
            <a:r>
              <a:rPr lang="en-US" dirty="0"/>
              <a:t> so there is less stress and they are less active.</a:t>
            </a:r>
          </a:p>
          <a:p>
            <a:r>
              <a:rPr lang="en-US" dirty="0"/>
              <a:t>There are ancient faults in Georgia -  we average </a:t>
            </a:r>
            <a:r>
              <a:rPr lang="en-US" b="1" dirty="0">
                <a:solidFill>
                  <a:srgbClr val="FF0000"/>
                </a:solidFill>
              </a:rPr>
              <a:t>one</a:t>
            </a:r>
            <a:r>
              <a:rPr lang="en-US" dirty="0"/>
              <a:t>, magnitude 4+ quake every </a:t>
            </a:r>
            <a:r>
              <a:rPr lang="en-US" b="1" dirty="0">
                <a:solidFill>
                  <a:srgbClr val="FF0000"/>
                </a:solidFill>
              </a:rPr>
              <a:t>10</a:t>
            </a:r>
            <a:r>
              <a:rPr lang="en-US" dirty="0"/>
              <a:t> years.</a:t>
            </a:r>
          </a:p>
          <a:p>
            <a:r>
              <a:rPr lang="en-US" dirty="0">
                <a:hlinkClick r:id="rId4"/>
              </a:rPr>
              <a:t>Georgia Earthquakes</a:t>
            </a:r>
            <a:endParaRPr lang="en-US" dirty="0"/>
          </a:p>
        </p:txBody>
      </p:sp>
      <p:pic>
        <p:nvPicPr>
          <p:cNvPr id="18441" name="Picture 9" descr="http://www.eqecat.com/images/s/QzEh8wyGbUGcO59YARfd8Q/20110907-1-3-eastern-us-historic-earthquakes.jpg"/>
          <p:cNvPicPr>
            <a:picLocks noChangeAspect="1" noChangeArrowheads="1"/>
          </p:cNvPicPr>
          <p:nvPr/>
        </p:nvPicPr>
        <p:blipFill>
          <a:blip r:embed="rId5" cstate="print"/>
          <a:srcRect/>
          <a:stretch>
            <a:fillRect/>
          </a:stretch>
        </p:blipFill>
        <p:spPr bwMode="auto">
          <a:xfrm>
            <a:off x="4800600" y="4495800"/>
            <a:ext cx="3324161" cy="1981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What are Earthquakes?</a:t>
            </a:r>
          </a:p>
        </p:txBody>
      </p:sp>
      <p:sp>
        <p:nvSpPr>
          <p:cNvPr id="3" name="Content Placeholder 2"/>
          <p:cNvSpPr>
            <a:spLocks noGrp="1"/>
          </p:cNvSpPr>
          <p:nvPr>
            <p:ph sz="quarter" idx="1"/>
          </p:nvPr>
        </p:nvSpPr>
        <p:spPr>
          <a:xfrm>
            <a:off x="457200" y="1905000"/>
            <a:ext cx="5181600" cy="4568952"/>
          </a:xfrm>
        </p:spPr>
        <p:txBody>
          <a:bodyPr>
            <a:normAutofit/>
          </a:bodyPr>
          <a:lstStyle/>
          <a:p>
            <a:r>
              <a:rPr lang="en-US" sz="2800" b="1" dirty="0">
                <a:solidFill>
                  <a:srgbClr val="FF0000"/>
                </a:solidFill>
              </a:rPr>
              <a:t>Destructive</a:t>
            </a:r>
            <a:r>
              <a:rPr lang="en-US" sz="2800" dirty="0"/>
              <a:t> natural disaster</a:t>
            </a:r>
          </a:p>
          <a:p>
            <a:r>
              <a:rPr lang="en-US" sz="2800" dirty="0"/>
              <a:t>Movement of the </a:t>
            </a:r>
            <a:r>
              <a:rPr lang="en-US" sz="2800" b="1" dirty="0">
                <a:solidFill>
                  <a:srgbClr val="FF0000"/>
                </a:solidFill>
              </a:rPr>
              <a:t>ground</a:t>
            </a:r>
          </a:p>
          <a:p>
            <a:r>
              <a:rPr lang="en-US" sz="2800" dirty="0"/>
              <a:t>Usually along a </a:t>
            </a:r>
            <a:r>
              <a:rPr lang="en-US" sz="2800" b="1" dirty="0">
                <a:solidFill>
                  <a:srgbClr val="FF0000"/>
                </a:solidFill>
              </a:rPr>
              <a:t>fault line </a:t>
            </a:r>
          </a:p>
          <a:p>
            <a:r>
              <a:rPr lang="en-US" sz="2800" dirty="0"/>
              <a:t>Caused by a </a:t>
            </a:r>
            <a:r>
              <a:rPr lang="en-US" sz="2800" b="1" dirty="0">
                <a:solidFill>
                  <a:srgbClr val="FF0000"/>
                </a:solidFill>
              </a:rPr>
              <a:t>sudden</a:t>
            </a:r>
            <a:r>
              <a:rPr lang="en-US" sz="2800" dirty="0"/>
              <a:t> release of energy </a:t>
            </a:r>
          </a:p>
          <a:p>
            <a:r>
              <a:rPr lang="en-US" sz="2800" dirty="0"/>
              <a:t>Rocks under stress suddenly </a:t>
            </a:r>
            <a:r>
              <a:rPr lang="en-US" sz="2800" b="1" dirty="0">
                <a:solidFill>
                  <a:srgbClr val="FF0000"/>
                </a:solidFill>
              </a:rPr>
              <a:t>shift</a:t>
            </a:r>
            <a:r>
              <a:rPr lang="en-US" sz="2800" dirty="0"/>
              <a:t>.</a:t>
            </a:r>
          </a:p>
        </p:txBody>
      </p:sp>
      <p:pic>
        <p:nvPicPr>
          <p:cNvPr id="2055" name="Picture 7"/>
          <p:cNvPicPr>
            <a:picLocks noChangeAspect="1" noChangeArrowheads="1"/>
          </p:cNvPicPr>
          <p:nvPr/>
        </p:nvPicPr>
        <p:blipFill>
          <a:blip r:embed="rId2" cstate="print"/>
          <a:srcRect/>
          <a:stretch>
            <a:fillRect/>
          </a:stretch>
        </p:blipFill>
        <p:spPr bwMode="auto">
          <a:xfrm>
            <a:off x="6096000" y="1905000"/>
            <a:ext cx="2422954" cy="34480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What are Earthquakes?</a:t>
            </a:r>
          </a:p>
        </p:txBody>
      </p:sp>
      <p:sp>
        <p:nvSpPr>
          <p:cNvPr id="3" name="Content Placeholder 2"/>
          <p:cNvSpPr>
            <a:spLocks noGrp="1"/>
          </p:cNvSpPr>
          <p:nvPr>
            <p:ph sz="quarter" idx="1"/>
          </p:nvPr>
        </p:nvSpPr>
        <p:spPr>
          <a:xfrm>
            <a:off x="457200" y="2057400"/>
            <a:ext cx="7924800" cy="4416552"/>
          </a:xfrm>
        </p:spPr>
        <p:txBody>
          <a:bodyPr>
            <a:normAutofit/>
          </a:bodyPr>
          <a:lstStyle/>
          <a:p>
            <a:r>
              <a:rPr lang="en-US" b="1" dirty="0">
                <a:solidFill>
                  <a:srgbClr val="FF0000"/>
                </a:solidFill>
              </a:rPr>
              <a:t>Blocks of Earth</a:t>
            </a:r>
            <a:r>
              <a:rPr lang="en-US" dirty="0"/>
              <a:t> move in an earthquake along faults.</a:t>
            </a:r>
          </a:p>
          <a:p>
            <a:r>
              <a:rPr lang="en-US" b="1" dirty="0">
                <a:solidFill>
                  <a:srgbClr val="FF0000"/>
                </a:solidFill>
              </a:rPr>
              <a:t>Seismic Gap</a:t>
            </a:r>
            <a:r>
              <a:rPr lang="en-US" dirty="0">
                <a:solidFill>
                  <a:srgbClr val="FF0000"/>
                </a:solidFill>
              </a:rPr>
              <a:t>: </a:t>
            </a:r>
            <a:r>
              <a:rPr lang="en-US" dirty="0"/>
              <a:t>an area along a fault where there has not been any earthquake activity for a long period of time.</a:t>
            </a:r>
          </a:p>
        </p:txBody>
      </p:sp>
      <p:pic>
        <p:nvPicPr>
          <p:cNvPr id="2056" name="Picture 8"/>
          <p:cNvPicPr>
            <a:picLocks noChangeAspect="1" noChangeArrowheads="1"/>
          </p:cNvPicPr>
          <p:nvPr/>
        </p:nvPicPr>
        <p:blipFill>
          <a:blip r:embed="rId2" cstate="print"/>
          <a:srcRect/>
          <a:stretch>
            <a:fillRect/>
          </a:stretch>
        </p:blipFill>
        <p:spPr bwMode="auto">
          <a:xfrm>
            <a:off x="2378443" y="4340352"/>
            <a:ext cx="3625114" cy="2133600"/>
          </a:xfrm>
          <a:prstGeom prst="rect">
            <a:avLst/>
          </a:prstGeom>
          <a:noFill/>
          <a:ln w="9525">
            <a:noFill/>
            <a:miter lim="800000"/>
            <a:headEnd/>
            <a:tailEnd/>
          </a:ln>
        </p:spPr>
      </p:pic>
    </p:spTree>
    <p:extLst>
      <p:ext uri="{BB962C8B-B14F-4D97-AF65-F5344CB8AC3E}">
        <p14:creationId xmlns:p14="http://schemas.microsoft.com/office/powerpoint/2010/main" val="2040532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Locked Rocks</a:t>
            </a:r>
          </a:p>
        </p:txBody>
      </p:sp>
      <p:sp>
        <p:nvSpPr>
          <p:cNvPr id="3" name="Content Placeholder 2"/>
          <p:cNvSpPr>
            <a:spLocks noGrp="1"/>
          </p:cNvSpPr>
          <p:nvPr>
            <p:ph sz="quarter" idx="1"/>
          </p:nvPr>
        </p:nvSpPr>
        <p:spPr>
          <a:xfrm>
            <a:off x="381000" y="1600200"/>
            <a:ext cx="5181600" cy="4873752"/>
          </a:xfrm>
        </p:spPr>
        <p:txBody>
          <a:bodyPr>
            <a:normAutofit/>
          </a:bodyPr>
          <a:lstStyle/>
          <a:p>
            <a:r>
              <a:rPr lang="en-US" dirty="0"/>
              <a:t>Rocks along fault are locked by </a:t>
            </a:r>
            <a:r>
              <a:rPr lang="en-US" b="1" dirty="0">
                <a:solidFill>
                  <a:srgbClr val="FF0000"/>
                </a:solidFill>
              </a:rPr>
              <a:t>friction</a:t>
            </a:r>
            <a:r>
              <a:rPr lang="en-US" dirty="0"/>
              <a:t>.</a:t>
            </a:r>
          </a:p>
          <a:p>
            <a:r>
              <a:rPr lang="en-US" dirty="0"/>
              <a:t>The lock prevents rocks from </a:t>
            </a:r>
            <a:r>
              <a:rPr lang="en-US" b="1" dirty="0">
                <a:solidFill>
                  <a:srgbClr val="FF0000"/>
                </a:solidFill>
              </a:rPr>
              <a:t>moving past </a:t>
            </a:r>
            <a:r>
              <a:rPr lang="en-US" dirty="0"/>
              <a:t>each other. </a:t>
            </a:r>
          </a:p>
          <a:p>
            <a:r>
              <a:rPr lang="en-US" dirty="0"/>
              <a:t>The stress in locked rock </a:t>
            </a:r>
            <a:r>
              <a:rPr lang="en-US" b="1" dirty="0">
                <a:solidFill>
                  <a:srgbClr val="FF0000"/>
                </a:solidFill>
              </a:rPr>
              <a:t>increases</a:t>
            </a:r>
            <a:r>
              <a:rPr lang="en-US" dirty="0"/>
              <a:t>.</a:t>
            </a:r>
          </a:p>
          <a:p>
            <a:r>
              <a:rPr lang="en-US" dirty="0"/>
              <a:t>When stress goes past where rocks can maintain their integrity, they </a:t>
            </a:r>
            <a:r>
              <a:rPr lang="en-US" b="1" dirty="0">
                <a:solidFill>
                  <a:srgbClr val="FF0000"/>
                </a:solidFill>
              </a:rPr>
              <a:t>fracture</a:t>
            </a:r>
            <a:r>
              <a:rPr lang="en-US" dirty="0"/>
              <a:t>.</a:t>
            </a:r>
          </a:p>
        </p:txBody>
      </p:sp>
      <p:pic>
        <p:nvPicPr>
          <p:cNvPr id="3074" name="Picture 2" descr="friction.jpg"/>
          <p:cNvPicPr>
            <a:picLocks noChangeAspect="1" noChangeArrowheads="1"/>
          </p:cNvPicPr>
          <p:nvPr/>
        </p:nvPicPr>
        <p:blipFill>
          <a:blip r:embed="rId2" cstate="print"/>
          <a:srcRect/>
          <a:stretch>
            <a:fillRect/>
          </a:stretch>
        </p:blipFill>
        <p:spPr bwMode="auto">
          <a:xfrm>
            <a:off x="5486400" y="2133600"/>
            <a:ext cx="3209925" cy="1885950"/>
          </a:xfrm>
          <a:prstGeom prst="rect">
            <a:avLst/>
          </a:prstGeom>
          <a:noFill/>
        </p:spPr>
      </p:pic>
      <p:pic>
        <p:nvPicPr>
          <p:cNvPr id="3077" name="Picture 5"/>
          <p:cNvPicPr>
            <a:picLocks noChangeAspect="1" noChangeArrowheads="1"/>
          </p:cNvPicPr>
          <p:nvPr/>
        </p:nvPicPr>
        <p:blipFill>
          <a:blip r:embed="rId3" cstate="print"/>
          <a:srcRect/>
          <a:stretch>
            <a:fillRect/>
          </a:stretch>
        </p:blipFill>
        <p:spPr bwMode="auto">
          <a:xfrm>
            <a:off x="5562600" y="3962400"/>
            <a:ext cx="3109899" cy="17049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Locked Rocks</a:t>
            </a:r>
          </a:p>
        </p:txBody>
      </p:sp>
      <p:sp>
        <p:nvSpPr>
          <p:cNvPr id="3" name="Content Placeholder 2"/>
          <p:cNvSpPr>
            <a:spLocks noGrp="1"/>
          </p:cNvSpPr>
          <p:nvPr>
            <p:ph sz="quarter" idx="1"/>
          </p:nvPr>
        </p:nvSpPr>
        <p:spPr>
          <a:xfrm>
            <a:off x="381000" y="2133600"/>
            <a:ext cx="8229600" cy="4340352"/>
          </a:xfrm>
        </p:spPr>
        <p:txBody>
          <a:bodyPr>
            <a:normAutofit/>
          </a:bodyPr>
          <a:lstStyle/>
          <a:p>
            <a:r>
              <a:rPr lang="en-US" b="1" dirty="0">
                <a:solidFill>
                  <a:srgbClr val="FF0000"/>
                </a:solidFill>
              </a:rPr>
              <a:t>Stress</a:t>
            </a:r>
            <a:r>
              <a:rPr lang="en-US" dirty="0"/>
              <a:t> increases, rocks along the fault </a:t>
            </a:r>
            <a:r>
              <a:rPr lang="en-US" b="1" dirty="0">
                <a:solidFill>
                  <a:srgbClr val="FF0000"/>
                </a:solidFill>
              </a:rPr>
              <a:t>move</a:t>
            </a:r>
            <a:r>
              <a:rPr lang="en-US" dirty="0"/>
              <a:t>, trembling and vibrations result = </a:t>
            </a:r>
            <a:r>
              <a:rPr lang="en-US" b="1" dirty="0">
                <a:solidFill>
                  <a:srgbClr val="FF0000"/>
                </a:solidFill>
              </a:rPr>
              <a:t>earthquake</a:t>
            </a:r>
            <a:r>
              <a:rPr lang="en-US" dirty="0"/>
              <a:t>!</a:t>
            </a:r>
          </a:p>
          <a:p>
            <a:r>
              <a:rPr lang="en-US" dirty="0"/>
              <a:t>When rocks slip into new positions, </a:t>
            </a:r>
            <a:r>
              <a:rPr lang="en-US" b="1" dirty="0">
                <a:solidFill>
                  <a:srgbClr val="FF0000"/>
                </a:solidFill>
              </a:rPr>
              <a:t>energy</a:t>
            </a:r>
            <a:r>
              <a:rPr lang="en-US" dirty="0"/>
              <a:t> is released.</a:t>
            </a:r>
          </a:p>
        </p:txBody>
      </p:sp>
      <p:pic>
        <p:nvPicPr>
          <p:cNvPr id="4" name="Picture 3"/>
          <p:cNvPicPr>
            <a:picLocks noChangeAspect="1"/>
          </p:cNvPicPr>
          <p:nvPr/>
        </p:nvPicPr>
        <p:blipFill>
          <a:blip r:embed="rId2"/>
          <a:stretch>
            <a:fillRect/>
          </a:stretch>
        </p:blipFill>
        <p:spPr>
          <a:xfrm>
            <a:off x="571500" y="4283406"/>
            <a:ext cx="7239000" cy="2382633"/>
          </a:xfrm>
          <a:prstGeom prst="rect">
            <a:avLst/>
          </a:prstGeom>
        </p:spPr>
      </p:pic>
    </p:spTree>
    <p:extLst>
      <p:ext uri="{BB962C8B-B14F-4D97-AF65-F5344CB8AC3E}">
        <p14:creationId xmlns:p14="http://schemas.microsoft.com/office/powerpoint/2010/main" val="2259460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Elastic Rebound</a:t>
            </a:r>
          </a:p>
        </p:txBody>
      </p:sp>
      <p:sp>
        <p:nvSpPr>
          <p:cNvPr id="3" name="Content Placeholder 2"/>
          <p:cNvSpPr>
            <a:spLocks noGrp="1"/>
          </p:cNvSpPr>
          <p:nvPr>
            <p:ph sz="quarter" idx="1"/>
          </p:nvPr>
        </p:nvSpPr>
        <p:spPr>
          <a:xfrm>
            <a:off x="457200" y="1828800"/>
            <a:ext cx="3886200" cy="4724400"/>
          </a:xfrm>
        </p:spPr>
        <p:txBody>
          <a:bodyPr>
            <a:normAutofit lnSpcReduction="10000"/>
          </a:bodyPr>
          <a:lstStyle/>
          <a:p>
            <a:r>
              <a:rPr lang="en-US" dirty="0"/>
              <a:t>This is the </a:t>
            </a:r>
            <a:r>
              <a:rPr lang="en-US" b="1" dirty="0">
                <a:solidFill>
                  <a:srgbClr val="FF0000"/>
                </a:solidFill>
              </a:rPr>
              <a:t>sudden</a:t>
            </a:r>
            <a:r>
              <a:rPr lang="en-US" dirty="0"/>
              <a:t> </a:t>
            </a:r>
            <a:r>
              <a:rPr lang="en-US" b="1" dirty="0">
                <a:solidFill>
                  <a:srgbClr val="FF0000"/>
                </a:solidFill>
              </a:rPr>
              <a:t>return</a:t>
            </a:r>
            <a:r>
              <a:rPr lang="en-US" dirty="0"/>
              <a:t> of rock to </a:t>
            </a:r>
            <a:r>
              <a:rPr lang="en-US" dirty="0" err="1"/>
              <a:t>undeformed</a:t>
            </a:r>
            <a:r>
              <a:rPr lang="en-US" dirty="0"/>
              <a:t> shape.</a:t>
            </a:r>
          </a:p>
          <a:p>
            <a:r>
              <a:rPr lang="en-US" dirty="0"/>
              <a:t>The rock under stress deforms and fractures.</a:t>
            </a:r>
          </a:p>
          <a:p>
            <a:r>
              <a:rPr lang="en-US" dirty="0"/>
              <a:t>The pieces </a:t>
            </a:r>
            <a:r>
              <a:rPr lang="en-US" b="1" dirty="0">
                <a:solidFill>
                  <a:srgbClr val="FF0000"/>
                </a:solidFill>
              </a:rPr>
              <a:t>separate</a:t>
            </a:r>
            <a:r>
              <a:rPr lang="en-US" dirty="0"/>
              <a:t> at weakest point, then rebound.</a:t>
            </a:r>
          </a:p>
          <a:p>
            <a:r>
              <a:rPr lang="en-US" b="1" dirty="0">
                <a:solidFill>
                  <a:srgbClr val="FF0000"/>
                </a:solidFill>
              </a:rPr>
              <a:t>Rebound</a:t>
            </a:r>
            <a:r>
              <a:rPr lang="en-US" dirty="0"/>
              <a:t> results in earthquake as rock fractures, then rebounds and springs back to </a:t>
            </a:r>
            <a:r>
              <a:rPr lang="en-US" b="1" dirty="0">
                <a:solidFill>
                  <a:srgbClr val="FF0000"/>
                </a:solidFill>
              </a:rPr>
              <a:t>original</a:t>
            </a:r>
            <a:r>
              <a:rPr lang="en-US" dirty="0"/>
              <a:t> shape.</a:t>
            </a:r>
          </a:p>
        </p:txBody>
      </p:sp>
      <p:pic>
        <p:nvPicPr>
          <p:cNvPr id="19458" name="Picture 2" descr="http://www.suu.edu/faculty/colberg/Hazards/Earthquakes/ElasticRebound.jpg"/>
          <p:cNvPicPr>
            <a:picLocks noChangeAspect="1" noChangeArrowheads="1"/>
          </p:cNvPicPr>
          <p:nvPr/>
        </p:nvPicPr>
        <p:blipFill>
          <a:blip r:embed="rId2" cstate="print"/>
          <a:srcRect/>
          <a:stretch>
            <a:fillRect/>
          </a:stretch>
        </p:blipFill>
        <p:spPr bwMode="auto">
          <a:xfrm>
            <a:off x="4267200" y="1981200"/>
            <a:ext cx="4407907" cy="3332378"/>
          </a:xfrm>
          <a:prstGeom prst="rect">
            <a:avLst/>
          </a:prstGeom>
          <a:noFill/>
        </p:spPr>
      </p:pic>
      <p:sp>
        <p:nvSpPr>
          <p:cNvPr id="5" name="TextBox 4"/>
          <p:cNvSpPr txBox="1"/>
          <p:nvPr/>
        </p:nvSpPr>
        <p:spPr>
          <a:xfrm>
            <a:off x="4648200" y="5791200"/>
            <a:ext cx="2438400" cy="369332"/>
          </a:xfrm>
          <a:prstGeom prst="rect">
            <a:avLst/>
          </a:prstGeom>
          <a:noFill/>
        </p:spPr>
        <p:txBody>
          <a:bodyPr wrap="square" rtlCol="0">
            <a:spAutoFit/>
          </a:bodyPr>
          <a:lstStyle/>
          <a:p>
            <a:r>
              <a:rPr lang="en-US" dirty="0">
                <a:hlinkClick r:id="rId3"/>
              </a:rPr>
              <a:t>ANIMATION LINK</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arn(inVertical)">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066800"/>
            <a:ext cx="6400800" cy="838200"/>
          </a:xfrm>
        </p:spPr>
        <p:txBody>
          <a:bodyPr>
            <a:noAutofit/>
          </a:bodyPr>
          <a:lstStyle/>
          <a:p>
            <a:r>
              <a:rPr lang="en-US" sz="5400" b="1" dirty="0"/>
              <a:t>Earthquake Magnitude</a:t>
            </a:r>
          </a:p>
        </p:txBody>
      </p:sp>
      <p:sp>
        <p:nvSpPr>
          <p:cNvPr id="3" name="Content Placeholder 2"/>
          <p:cNvSpPr>
            <a:spLocks noGrp="1"/>
          </p:cNvSpPr>
          <p:nvPr>
            <p:ph sz="quarter" idx="1"/>
          </p:nvPr>
        </p:nvSpPr>
        <p:spPr>
          <a:xfrm>
            <a:off x="381000" y="2209800"/>
            <a:ext cx="7620000" cy="2895600"/>
          </a:xfrm>
        </p:spPr>
        <p:txBody>
          <a:bodyPr numCol="1">
            <a:normAutofit fontScale="92500" lnSpcReduction="20000"/>
          </a:bodyPr>
          <a:lstStyle/>
          <a:p>
            <a:pPr>
              <a:buNone/>
            </a:pPr>
            <a:r>
              <a:rPr lang="en-US" b="1" dirty="0"/>
              <a:t>Magnitude:</a:t>
            </a:r>
            <a:endParaRPr lang="en-US" dirty="0"/>
          </a:p>
          <a:p>
            <a:r>
              <a:rPr lang="en-US" dirty="0"/>
              <a:t>Measures the </a:t>
            </a:r>
            <a:r>
              <a:rPr lang="en-US" b="1" dirty="0">
                <a:solidFill>
                  <a:srgbClr val="FF0000"/>
                </a:solidFill>
              </a:rPr>
              <a:t>strength</a:t>
            </a:r>
            <a:r>
              <a:rPr lang="en-US" b="1" dirty="0"/>
              <a:t> </a:t>
            </a:r>
            <a:r>
              <a:rPr lang="en-US" dirty="0"/>
              <a:t>of an earthquake.</a:t>
            </a:r>
          </a:p>
          <a:p>
            <a:r>
              <a:rPr lang="en-US" dirty="0"/>
              <a:t>Related to </a:t>
            </a:r>
            <a:r>
              <a:rPr lang="en-US" b="1" dirty="0">
                <a:solidFill>
                  <a:srgbClr val="FF0000"/>
                </a:solidFill>
              </a:rPr>
              <a:t>energy</a:t>
            </a:r>
            <a:r>
              <a:rPr lang="en-US" b="1" dirty="0"/>
              <a:t> </a:t>
            </a:r>
            <a:r>
              <a:rPr lang="en-US" dirty="0"/>
              <a:t>released in the earthquake.</a:t>
            </a:r>
          </a:p>
          <a:p>
            <a:pPr>
              <a:buNone/>
            </a:pPr>
            <a:endParaRPr lang="en-US" b="1" dirty="0"/>
          </a:p>
          <a:p>
            <a:pPr>
              <a:buNone/>
            </a:pPr>
            <a:r>
              <a:rPr lang="en-US" b="1" dirty="0">
                <a:solidFill>
                  <a:srgbClr val="FF0000"/>
                </a:solidFill>
              </a:rPr>
              <a:t>Richter</a:t>
            </a:r>
            <a:r>
              <a:rPr lang="en-US" b="1" dirty="0"/>
              <a:t> Scale:</a:t>
            </a:r>
          </a:p>
          <a:p>
            <a:r>
              <a:rPr lang="en-US" dirty="0"/>
              <a:t>Older system.</a:t>
            </a:r>
          </a:p>
          <a:p>
            <a:r>
              <a:rPr lang="en-US" dirty="0"/>
              <a:t>Used in 20</a:t>
            </a:r>
            <a:r>
              <a:rPr lang="en-US" baseline="30000" dirty="0"/>
              <a:t>th</a:t>
            </a:r>
            <a:r>
              <a:rPr lang="en-US" dirty="0"/>
              <a:t> century.</a:t>
            </a:r>
          </a:p>
          <a:p>
            <a:r>
              <a:rPr lang="en-US" dirty="0"/>
              <a:t>Based on ground motion.</a:t>
            </a:r>
            <a:endParaRPr lang="en-US" b="1" dirty="0"/>
          </a:p>
          <a:p>
            <a:pPr>
              <a:buNone/>
            </a:pPr>
            <a:endParaRPr lang="en-US" b="1" dirty="0"/>
          </a:p>
        </p:txBody>
      </p:sp>
      <p:pic>
        <p:nvPicPr>
          <p:cNvPr id="21510" name="Picture 6" descr="mms.jpg"/>
          <p:cNvPicPr>
            <a:picLocks noChangeAspect="1" noChangeArrowheads="1"/>
          </p:cNvPicPr>
          <p:nvPr/>
        </p:nvPicPr>
        <p:blipFill>
          <a:blip r:embed="rId2" cstate="print"/>
          <a:srcRect/>
          <a:stretch>
            <a:fillRect/>
          </a:stretch>
        </p:blipFill>
        <p:spPr bwMode="auto">
          <a:xfrm>
            <a:off x="3962400" y="4410075"/>
            <a:ext cx="5055679" cy="2438400"/>
          </a:xfrm>
          <a:prstGeom prst="rect">
            <a:avLst/>
          </a:prstGeom>
          <a:noFill/>
        </p:spPr>
      </p:pic>
    </p:spTree>
    <p:extLst>
      <p:ext uri="{BB962C8B-B14F-4D97-AF65-F5344CB8AC3E}">
        <p14:creationId xmlns:p14="http://schemas.microsoft.com/office/powerpoint/2010/main" val="2552182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1000"/>
                                        <p:tgtEl>
                                          <p:spTgt spid="3">
                                            <p:txEl>
                                              <p:pRg st="6" end="6"/>
                                            </p:txEl>
                                          </p:spTgt>
                                        </p:tgtEl>
                                      </p:cBhvr>
                                    </p:animEffect>
                                    <p:anim calcmode="lin" valueType="num">
                                      <p:cBhvr>
                                        <p:cTn id="3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1000"/>
                                        <p:tgtEl>
                                          <p:spTgt spid="3">
                                            <p:txEl>
                                              <p:pRg st="7" end="7"/>
                                            </p:txEl>
                                          </p:spTgt>
                                        </p:tgtEl>
                                      </p:cBhvr>
                                    </p:animEffect>
                                    <p:anim calcmode="lin" valueType="num">
                                      <p:cBhvr>
                                        <p:cTn id="3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1104900"/>
            <a:ext cx="6400800" cy="838200"/>
          </a:xfrm>
        </p:spPr>
        <p:txBody>
          <a:bodyPr>
            <a:noAutofit/>
          </a:bodyPr>
          <a:lstStyle/>
          <a:p>
            <a:r>
              <a:rPr lang="en-US" sz="5400" b="1" dirty="0"/>
              <a:t>Earthquake Magnitude</a:t>
            </a:r>
          </a:p>
        </p:txBody>
      </p:sp>
      <p:sp>
        <p:nvSpPr>
          <p:cNvPr id="3" name="Content Placeholder 2"/>
          <p:cNvSpPr>
            <a:spLocks noGrp="1"/>
          </p:cNvSpPr>
          <p:nvPr>
            <p:ph sz="quarter" idx="1"/>
          </p:nvPr>
        </p:nvSpPr>
        <p:spPr>
          <a:xfrm>
            <a:off x="285750" y="2286000"/>
            <a:ext cx="7620000" cy="2895600"/>
          </a:xfrm>
        </p:spPr>
        <p:txBody>
          <a:bodyPr numCol="1">
            <a:normAutofit lnSpcReduction="10000"/>
          </a:bodyPr>
          <a:lstStyle/>
          <a:p>
            <a:pPr>
              <a:buNone/>
            </a:pPr>
            <a:r>
              <a:rPr lang="en-US" b="1" dirty="0">
                <a:solidFill>
                  <a:srgbClr val="FF0000"/>
                </a:solidFill>
              </a:rPr>
              <a:t>Moment Magnitude </a:t>
            </a:r>
            <a:r>
              <a:rPr lang="en-US" b="1" dirty="0"/>
              <a:t>Scale</a:t>
            </a:r>
          </a:p>
          <a:p>
            <a:r>
              <a:rPr lang="en-US" dirty="0"/>
              <a:t>New system</a:t>
            </a:r>
          </a:p>
          <a:p>
            <a:r>
              <a:rPr lang="en-US" dirty="0"/>
              <a:t>More </a:t>
            </a:r>
            <a:r>
              <a:rPr lang="en-US" b="1" dirty="0">
                <a:solidFill>
                  <a:srgbClr val="FF0000"/>
                </a:solidFill>
              </a:rPr>
              <a:t>accurate</a:t>
            </a:r>
            <a:r>
              <a:rPr lang="en-US" dirty="0"/>
              <a:t> </a:t>
            </a:r>
          </a:p>
          <a:p>
            <a:r>
              <a:rPr lang="en-US" dirty="0"/>
              <a:t>Based on:</a:t>
            </a:r>
          </a:p>
          <a:p>
            <a:pPr lvl="1"/>
            <a:r>
              <a:rPr lang="en-US" dirty="0"/>
              <a:t>size of the area of the fault that moves.</a:t>
            </a:r>
          </a:p>
          <a:p>
            <a:pPr lvl="1"/>
            <a:r>
              <a:rPr lang="en-US" dirty="0"/>
              <a:t>average distance that the fault block moves.</a:t>
            </a:r>
          </a:p>
          <a:p>
            <a:pPr lvl="1"/>
            <a:r>
              <a:rPr lang="en-US" dirty="0"/>
              <a:t>rigidity of the rocks in the fault zone.</a:t>
            </a:r>
          </a:p>
        </p:txBody>
      </p:sp>
      <p:pic>
        <p:nvPicPr>
          <p:cNvPr id="21508" name="Picture 4" descr="http://itlab2.coe.wayne.edu/smalik/Vocabulary_clip_image002_0009.jpg"/>
          <p:cNvPicPr>
            <a:picLocks noChangeAspect="1" noChangeArrowheads="1"/>
          </p:cNvPicPr>
          <p:nvPr/>
        </p:nvPicPr>
        <p:blipFill>
          <a:blip r:embed="rId2" cstate="print"/>
          <a:srcRect/>
          <a:stretch>
            <a:fillRect/>
          </a:stretch>
        </p:blipFill>
        <p:spPr bwMode="auto">
          <a:xfrm>
            <a:off x="6103327" y="507534"/>
            <a:ext cx="2373923" cy="2642532"/>
          </a:xfrm>
          <a:prstGeom prst="rect">
            <a:avLst/>
          </a:prstGeom>
          <a:noFill/>
        </p:spPr>
      </p:pic>
      <p:sp>
        <p:nvSpPr>
          <p:cNvPr id="7" name="TextBox 6"/>
          <p:cNvSpPr txBox="1"/>
          <p:nvPr/>
        </p:nvSpPr>
        <p:spPr>
          <a:xfrm>
            <a:off x="5943600" y="4800600"/>
            <a:ext cx="2514600" cy="1200329"/>
          </a:xfrm>
          <a:prstGeom prst="rect">
            <a:avLst/>
          </a:prstGeom>
          <a:solidFill>
            <a:schemeClr val="tx2">
              <a:lumMod val="10000"/>
              <a:lumOff val="90000"/>
            </a:schemeClr>
          </a:solidFill>
        </p:spPr>
        <p:txBody>
          <a:bodyPr wrap="square" rtlCol="0">
            <a:spAutoFit/>
          </a:bodyPr>
          <a:lstStyle/>
          <a:p>
            <a:pPr algn="ctr"/>
            <a:r>
              <a:rPr lang="en-US" b="1" i="1" dirty="0"/>
              <a:t>Energy increases by factor of 30 for each increment on scale</a:t>
            </a:r>
          </a:p>
        </p:txBody>
      </p:sp>
      <p:cxnSp>
        <p:nvCxnSpPr>
          <p:cNvPr id="5" name="Straight Arrow Connector 4"/>
          <p:cNvCxnSpPr>
            <a:stCxn id="7" idx="0"/>
          </p:cNvCxnSpPr>
          <p:nvPr/>
        </p:nvCxnSpPr>
        <p:spPr>
          <a:xfrm flipV="1">
            <a:off x="7200900" y="3276600"/>
            <a:ext cx="0" cy="15240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fade">
                                      <p:cBhvr>
                                        <p:cTn id="41" dur="1000"/>
                                        <p:tgtEl>
                                          <p:spTgt spid="3">
                                            <p:txEl>
                                              <p:pRg st="6" end="6"/>
                                            </p:txEl>
                                          </p:spTgt>
                                        </p:tgtEl>
                                      </p:cBhvr>
                                    </p:animEffect>
                                    <p:anim calcmode="lin" valueType="num">
                                      <p:cBhvr>
                                        <p:cTn id="4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1000"/>
                                        <p:tgtEl>
                                          <p:spTgt spid="7"/>
                                        </p:tgtEl>
                                      </p:cBhvr>
                                    </p:animEffect>
                                    <p:anim calcmode="lin" valueType="num">
                                      <p:cBhvr>
                                        <p:cTn id="49" dur="1000" fill="hold"/>
                                        <p:tgtEl>
                                          <p:spTgt spid="7"/>
                                        </p:tgtEl>
                                        <p:attrNameLst>
                                          <p:attrName>ppt_x</p:attrName>
                                        </p:attrNameLst>
                                      </p:cBhvr>
                                      <p:tavLst>
                                        <p:tav tm="0">
                                          <p:val>
                                            <p:strVal val="#ppt_x"/>
                                          </p:val>
                                        </p:tav>
                                        <p:tav tm="100000">
                                          <p:val>
                                            <p:strVal val="#ppt_x"/>
                                          </p:val>
                                        </p:tav>
                                      </p:tavLst>
                                    </p:anim>
                                    <p:anim calcmode="lin" valueType="num">
                                      <p:cBhvr>
                                        <p:cTn id="5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7467600" cy="1143000"/>
          </a:xfrm>
        </p:spPr>
        <p:txBody>
          <a:bodyPr>
            <a:noAutofit/>
          </a:bodyPr>
          <a:lstStyle/>
          <a:p>
            <a:r>
              <a:rPr lang="en-US" sz="5400" b="1" dirty="0"/>
              <a:t>Earthquake intensity</a:t>
            </a:r>
          </a:p>
        </p:txBody>
      </p:sp>
      <p:sp>
        <p:nvSpPr>
          <p:cNvPr id="3" name="Content Placeholder 2"/>
          <p:cNvSpPr>
            <a:spLocks noGrp="1"/>
          </p:cNvSpPr>
          <p:nvPr>
            <p:ph sz="quarter" idx="1"/>
          </p:nvPr>
        </p:nvSpPr>
        <p:spPr>
          <a:xfrm>
            <a:off x="4038600" y="1905000"/>
            <a:ext cx="4648200" cy="4568952"/>
          </a:xfrm>
        </p:spPr>
        <p:txBody>
          <a:bodyPr>
            <a:normAutofit/>
          </a:bodyPr>
          <a:lstStyle/>
          <a:p>
            <a:pPr lvl="0">
              <a:buNone/>
            </a:pPr>
            <a:r>
              <a:rPr lang="en-US" b="1" dirty="0">
                <a:solidFill>
                  <a:srgbClr val="FF0000"/>
                </a:solidFill>
              </a:rPr>
              <a:t>Intensity</a:t>
            </a:r>
            <a:r>
              <a:rPr lang="en-US" b="1" dirty="0"/>
              <a:t>:  </a:t>
            </a:r>
            <a:r>
              <a:rPr lang="en-US" dirty="0"/>
              <a:t>the amount of </a:t>
            </a:r>
            <a:r>
              <a:rPr lang="en-US" b="1" dirty="0">
                <a:solidFill>
                  <a:srgbClr val="FF0000"/>
                </a:solidFill>
              </a:rPr>
              <a:t>damage</a:t>
            </a:r>
            <a:r>
              <a:rPr lang="en-US" dirty="0"/>
              <a:t> caused by an earthquake.</a:t>
            </a:r>
          </a:p>
          <a:p>
            <a:pPr lvl="0">
              <a:buNone/>
            </a:pPr>
            <a:r>
              <a:rPr lang="en-US" dirty="0"/>
              <a:t>Depends on:</a:t>
            </a:r>
          </a:p>
          <a:p>
            <a:pPr marL="457200" indent="-228600"/>
            <a:r>
              <a:rPr lang="en-US" dirty="0"/>
              <a:t>Magnitude</a:t>
            </a:r>
          </a:p>
          <a:p>
            <a:pPr marL="457200" indent="-228600"/>
            <a:r>
              <a:rPr lang="en-US" dirty="0"/>
              <a:t>Distance from epicenter</a:t>
            </a:r>
          </a:p>
          <a:p>
            <a:pPr marL="457200" indent="-228600"/>
            <a:r>
              <a:rPr lang="en-US" dirty="0"/>
              <a:t>Local geology</a:t>
            </a:r>
          </a:p>
          <a:p>
            <a:pPr marL="457200" indent="-228600"/>
            <a:r>
              <a:rPr lang="en-US" dirty="0"/>
              <a:t>Infrastructure</a:t>
            </a:r>
          </a:p>
          <a:p>
            <a:pPr marL="457200" indent="-228600"/>
            <a:r>
              <a:rPr lang="en-US" dirty="0"/>
              <a:t>Local geology</a:t>
            </a:r>
          </a:p>
        </p:txBody>
      </p:sp>
      <p:pic>
        <p:nvPicPr>
          <p:cNvPr id="22530" name="Picture 2" descr="http://dmca.gov.ms/wp-content/uploads/2009/11/mercalli-scale1.jpg"/>
          <p:cNvPicPr>
            <a:picLocks noChangeAspect="1" noChangeArrowheads="1"/>
          </p:cNvPicPr>
          <p:nvPr/>
        </p:nvPicPr>
        <p:blipFill>
          <a:blip r:embed="rId2" cstate="print"/>
          <a:srcRect/>
          <a:stretch>
            <a:fillRect/>
          </a:stretch>
        </p:blipFill>
        <p:spPr bwMode="auto">
          <a:xfrm>
            <a:off x="254545" y="1981200"/>
            <a:ext cx="3631655" cy="4419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7467600" cy="1143000"/>
          </a:xfrm>
        </p:spPr>
        <p:txBody>
          <a:bodyPr>
            <a:noAutofit/>
          </a:bodyPr>
          <a:lstStyle/>
          <a:p>
            <a:r>
              <a:rPr lang="en-US" sz="5400" b="1" dirty="0"/>
              <a:t>Earthquake intensity</a:t>
            </a:r>
          </a:p>
        </p:txBody>
      </p:sp>
      <p:sp>
        <p:nvSpPr>
          <p:cNvPr id="3" name="Content Placeholder 2"/>
          <p:cNvSpPr>
            <a:spLocks noGrp="1"/>
          </p:cNvSpPr>
          <p:nvPr>
            <p:ph sz="quarter" idx="1"/>
          </p:nvPr>
        </p:nvSpPr>
        <p:spPr>
          <a:xfrm>
            <a:off x="4038600" y="2133600"/>
            <a:ext cx="4572000" cy="4568952"/>
          </a:xfrm>
        </p:spPr>
        <p:txBody>
          <a:bodyPr>
            <a:normAutofit/>
          </a:bodyPr>
          <a:lstStyle/>
          <a:p>
            <a:pPr>
              <a:buNone/>
            </a:pPr>
            <a:r>
              <a:rPr lang="en-US" b="1" dirty="0" err="1">
                <a:solidFill>
                  <a:srgbClr val="FF0000"/>
                </a:solidFill>
              </a:rPr>
              <a:t>Mercalli</a:t>
            </a:r>
            <a:r>
              <a:rPr lang="en-US" b="1" dirty="0"/>
              <a:t> Scale: </a:t>
            </a:r>
          </a:p>
          <a:p>
            <a:pPr marL="514350" indent="-273050"/>
            <a:r>
              <a:rPr lang="en-US" dirty="0"/>
              <a:t>Measurement system </a:t>
            </a:r>
          </a:p>
          <a:p>
            <a:pPr marL="514350" indent="-273050"/>
            <a:r>
              <a:rPr lang="en-US" dirty="0"/>
              <a:t>Describes the </a:t>
            </a:r>
            <a:r>
              <a:rPr lang="en-US" b="1" dirty="0">
                <a:solidFill>
                  <a:srgbClr val="FF0000"/>
                </a:solidFill>
              </a:rPr>
              <a:t>effects</a:t>
            </a:r>
            <a:r>
              <a:rPr lang="en-US" dirty="0"/>
              <a:t> of the earthquake.</a:t>
            </a:r>
          </a:p>
          <a:p>
            <a:pPr marL="514350" indent="-273050"/>
            <a:r>
              <a:rPr lang="en-US" dirty="0"/>
              <a:t>Expresses intensity in Roman numerals. </a:t>
            </a:r>
          </a:p>
        </p:txBody>
      </p:sp>
      <p:pic>
        <p:nvPicPr>
          <p:cNvPr id="22530" name="Picture 2" descr="http://dmca.gov.ms/wp-content/uploads/2009/11/mercalli-scale1.jpg"/>
          <p:cNvPicPr>
            <a:picLocks noChangeAspect="1" noChangeArrowheads="1"/>
          </p:cNvPicPr>
          <p:nvPr/>
        </p:nvPicPr>
        <p:blipFill>
          <a:blip r:embed="rId2" cstate="print"/>
          <a:srcRect/>
          <a:stretch>
            <a:fillRect/>
          </a:stretch>
        </p:blipFill>
        <p:spPr bwMode="auto">
          <a:xfrm>
            <a:off x="254545" y="1981200"/>
            <a:ext cx="3631655" cy="4419600"/>
          </a:xfrm>
          <a:prstGeom prst="rect">
            <a:avLst/>
          </a:prstGeom>
          <a:noFill/>
        </p:spPr>
      </p:pic>
    </p:spTree>
    <p:extLst>
      <p:ext uri="{BB962C8B-B14F-4D97-AF65-F5344CB8AC3E}">
        <p14:creationId xmlns:p14="http://schemas.microsoft.com/office/powerpoint/2010/main" val="38498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020762"/>
          </a:xfrm>
        </p:spPr>
        <p:txBody>
          <a:bodyPr>
            <a:noAutofit/>
          </a:bodyPr>
          <a:lstStyle/>
          <a:p>
            <a:r>
              <a:rPr lang="en-US" sz="4400" b="1" dirty="0"/>
              <a:t>INTENSITY ANIMATION</a:t>
            </a:r>
          </a:p>
        </p:txBody>
      </p:sp>
      <p:sp>
        <p:nvSpPr>
          <p:cNvPr id="3" name="Content Placeholder 2"/>
          <p:cNvSpPr>
            <a:spLocks noGrp="1"/>
          </p:cNvSpPr>
          <p:nvPr>
            <p:ph sz="quarter" idx="1"/>
          </p:nvPr>
        </p:nvSpPr>
        <p:spPr>
          <a:xfrm>
            <a:off x="533400" y="5943600"/>
            <a:ext cx="7696200" cy="609600"/>
          </a:xfrm>
        </p:spPr>
        <p:txBody>
          <a:bodyPr>
            <a:normAutofit/>
          </a:bodyPr>
          <a:lstStyle/>
          <a:p>
            <a:r>
              <a:rPr lang="en-US" dirty="0">
                <a:hlinkClick r:id="rId2"/>
              </a:rPr>
              <a:t>Modified </a:t>
            </a:r>
            <a:r>
              <a:rPr lang="en-US" dirty="0" err="1">
                <a:hlinkClick r:id="rId2"/>
              </a:rPr>
              <a:t>Mercalli</a:t>
            </a:r>
            <a:r>
              <a:rPr lang="en-US" dirty="0">
                <a:hlinkClick r:id="rId2"/>
              </a:rPr>
              <a:t> Intensity Scale</a:t>
            </a:r>
            <a:endParaRPr lang="en-US" dirty="0"/>
          </a:p>
        </p:txBody>
      </p:sp>
      <p:pic>
        <p:nvPicPr>
          <p:cNvPr id="28674" name="Picture 2" descr="http://elearning.niu.edu/simulations/images/S_portfolio/Mercalli_cap1.jpg"/>
          <p:cNvPicPr>
            <a:picLocks noChangeAspect="1" noChangeArrowheads="1"/>
          </p:cNvPicPr>
          <p:nvPr/>
        </p:nvPicPr>
        <p:blipFill>
          <a:blip r:embed="rId3" cstate="print"/>
          <a:srcRect/>
          <a:stretch>
            <a:fillRect/>
          </a:stretch>
        </p:blipFill>
        <p:spPr bwMode="auto">
          <a:xfrm>
            <a:off x="762000" y="1905000"/>
            <a:ext cx="4778154" cy="3581400"/>
          </a:xfrm>
          <a:prstGeom prst="rect">
            <a:avLst/>
          </a:prstGeom>
          <a:noFill/>
        </p:spPr>
      </p:pic>
      <p:pic>
        <p:nvPicPr>
          <p:cNvPr id="1026" name="Picture 2" descr="http://tremor.nmt.edu/faq/images/measure.gif"/>
          <p:cNvPicPr>
            <a:picLocks noChangeAspect="1" noChangeArrowheads="1"/>
          </p:cNvPicPr>
          <p:nvPr/>
        </p:nvPicPr>
        <p:blipFill>
          <a:blip r:embed="rId4" cstate="print"/>
          <a:srcRect/>
          <a:stretch>
            <a:fillRect/>
          </a:stretch>
        </p:blipFill>
        <p:spPr bwMode="auto">
          <a:xfrm>
            <a:off x="6172200" y="2286000"/>
            <a:ext cx="1809750" cy="398145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t>Activity:  what does an Earthquake feel like?</a:t>
            </a:r>
          </a:p>
        </p:txBody>
      </p:sp>
      <p:sp>
        <p:nvSpPr>
          <p:cNvPr id="3" name="Content Placeholder 2"/>
          <p:cNvSpPr>
            <a:spLocks noGrp="1"/>
          </p:cNvSpPr>
          <p:nvPr>
            <p:ph sz="quarter" idx="1"/>
          </p:nvPr>
        </p:nvSpPr>
        <p:spPr>
          <a:xfrm>
            <a:off x="457200" y="1600200"/>
            <a:ext cx="4495800" cy="4873752"/>
          </a:xfrm>
        </p:spPr>
        <p:txBody>
          <a:bodyPr>
            <a:normAutofit/>
          </a:bodyPr>
          <a:lstStyle/>
          <a:p>
            <a:r>
              <a:rPr lang="en-US" dirty="0"/>
              <a:t>August 10, 1884</a:t>
            </a:r>
          </a:p>
          <a:p>
            <a:r>
              <a:rPr lang="en-US" dirty="0"/>
              <a:t>An earthquake hits northeastern United States.</a:t>
            </a:r>
          </a:p>
          <a:p>
            <a:r>
              <a:rPr lang="en-US" dirty="0"/>
              <a:t>This is before seismographs.</a:t>
            </a:r>
          </a:p>
          <a:p>
            <a:pPr>
              <a:buNone/>
            </a:pPr>
            <a:r>
              <a:rPr lang="en-US" dirty="0"/>
              <a:t>How could newspaper stories be used to provide information about the magnitude and epicenter of the earthquake?</a:t>
            </a:r>
          </a:p>
          <a:p>
            <a:pPr>
              <a:buNone/>
            </a:pPr>
            <a:r>
              <a:rPr lang="en-US" dirty="0"/>
              <a:t>What evidence is provided in newspaper accounts?</a:t>
            </a:r>
          </a:p>
          <a:p>
            <a:endParaRPr lang="en-US" dirty="0"/>
          </a:p>
        </p:txBody>
      </p:sp>
      <p:pic>
        <p:nvPicPr>
          <p:cNvPr id="23554" name="Picture 2" descr="http://www.vaboomer.com/new-madrid-quake.jpg"/>
          <p:cNvPicPr>
            <a:picLocks noChangeAspect="1" noChangeArrowheads="1"/>
          </p:cNvPicPr>
          <p:nvPr/>
        </p:nvPicPr>
        <p:blipFill>
          <a:blip r:embed="rId2" cstate="print"/>
          <a:srcRect/>
          <a:stretch>
            <a:fillRect/>
          </a:stretch>
        </p:blipFill>
        <p:spPr bwMode="auto">
          <a:xfrm>
            <a:off x="5370528" y="1600200"/>
            <a:ext cx="2982897" cy="2133600"/>
          </a:xfrm>
          <a:prstGeom prst="rect">
            <a:avLst/>
          </a:prstGeom>
          <a:noFill/>
        </p:spPr>
      </p:pic>
      <p:pic>
        <p:nvPicPr>
          <p:cNvPr id="23556" name="Picture 4" descr="http://ts3.mm.bing.net/th?id=H.4623962993788486&amp;w=125&amp;h=188&amp;c=7&amp;rs=1&amp;url=http%3a%2f%2fwww.cbc.ca%2fnews%2ftechnology%2fq-a-earthquake-damage-1.1016149&amp;pid=1.7"/>
          <p:cNvPicPr>
            <a:picLocks noChangeAspect="1" noChangeArrowheads="1"/>
          </p:cNvPicPr>
          <p:nvPr/>
        </p:nvPicPr>
        <p:blipFill>
          <a:blip r:embed="rId3" cstate="print"/>
          <a:srcRect/>
          <a:stretch>
            <a:fillRect/>
          </a:stretch>
        </p:blipFill>
        <p:spPr bwMode="auto">
          <a:xfrm>
            <a:off x="7162800" y="3581400"/>
            <a:ext cx="1190625" cy="1790701"/>
          </a:xfrm>
          <a:prstGeom prst="rect">
            <a:avLst/>
          </a:prstGeom>
          <a:noFill/>
        </p:spPr>
      </p:pic>
      <p:pic>
        <p:nvPicPr>
          <p:cNvPr id="23558" name="Picture 6" descr="http://ts1.mm.bing.net/th?id=H.4910935516449816&amp;w=213&amp;h=169&amp;c=7&amp;rs=1&amp;url=http%3a%2f%2fwww.halseymap.com%2fFlash%2fwindow.asp%3fHMID%3d25&amp;pid=1.7"/>
          <p:cNvPicPr>
            <a:picLocks noChangeAspect="1" noChangeArrowheads="1"/>
          </p:cNvPicPr>
          <p:nvPr/>
        </p:nvPicPr>
        <p:blipFill>
          <a:blip r:embed="rId4" cstate="print"/>
          <a:srcRect/>
          <a:stretch>
            <a:fillRect/>
          </a:stretch>
        </p:blipFill>
        <p:spPr bwMode="auto">
          <a:xfrm>
            <a:off x="5029200" y="4635627"/>
            <a:ext cx="2304936" cy="18288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Task</a:t>
            </a:r>
          </a:p>
        </p:txBody>
      </p:sp>
      <p:sp>
        <p:nvSpPr>
          <p:cNvPr id="3" name="Content Placeholder 2"/>
          <p:cNvSpPr>
            <a:spLocks noGrp="1"/>
          </p:cNvSpPr>
          <p:nvPr>
            <p:ph sz="quarter" idx="1"/>
          </p:nvPr>
        </p:nvSpPr>
        <p:spPr>
          <a:xfrm>
            <a:off x="457200" y="1600200"/>
            <a:ext cx="4191000" cy="4873752"/>
          </a:xfrm>
        </p:spPr>
        <p:txBody>
          <a:bodyPr>
            <a:normAutofit fontScale="92500"/>
          </a:bodyPr>
          <a:lstStyle/>
          <a:p>
            <a:r>
              <a:rPr lang="en-US" dirty="0"/>
              <a:t>Read the articles with partners.</a:t>
            </a:r>
          </a:p>
          <a:p>
            <a:r>
              <a:rPr lang="en-US" dirty="0"/>
              <a:t>Identify evidence</a:t>
            </a:r>
          </a:p>
          <a:p>
            <a:pPr lvl="1"/>
            <a:r>
              <a:rPr lang="en-US" dirty="0"/>
              <a:t>Note what is NOT in articles.</a:t>
            </a:r>
          </a:p>
          <a:p>
            <a:r>
              <a:rPr lang="en-US" dirty="0"/>
              <a:t>Complete Data Table.</a:t>
            </a:r>
          </a:p>
          <a:p>
            <a:r>
              <a:rPr lang="en-US" dirty="0"/>
              <a:t>Determine Modified </a:t>
            </a:r>
            <a:r>
              <a:rPr lang="en-US" dirty="0" err="1"/>
              <a:t>Mercalli</a:t>
            </a:r>
            <a:r>
              <a:rPr lang="en-US" dirty="0"/>
              <a:t> (MM) intensity</a:t>
            </a:r>
          </a:p>
          <a:p>
            <a:pPr lvl="1"/>
            <a:r>
              <a:rPr lang="en-US" dirty="0"/>
              <a:t>Use evidence from articles to determine</a:t>
            </a:r>
          </a:p>
          <a:p>
            <a:pPr lvl="1"/>
            <a:r>
              <a:rPr lang="en-US" dirty="0"/>
              <a:t>Come to group consensus</a:t>
            </a:r>
          </a:p>
          <a:p>
            <a:pPr lvl="1"/>
            <a:r>
              <a:rPr lang="en-US" dirty="0"/>
              <a:t>Be prepared to defend!</a:t>
            </a:r>
          </a:p>
          <a:p>
            <a:r>
              <a:rPr lang="en-US" dirty="0"/>
              <a:t>Mark map with MM Intensity &amp; color using code</a:t>
            </a:r>
          </a:p>
        </p:txBody>
      </p:sp>
      <p:pic>
        <p:nvPicPr>
          <p:cNvPr id="24578" name="Picture 2"/>
          <p:cNvPicPr>
            <a:picLocks noChangeAspect="1" noChangeArrowheads="1"/>
          </p:cNvPicPr>
          <p:nvPr/>
        </p:nvPicPr>
        <p:blipFill>
          <a:blip r:embed="rId2" cstate="print"/>
          <a:srcRect/>
          <a:stretch>
            <a:fillRect/>
          </a:stretch>
        </p:blipFill>
        <p:spPr bwMode="auto">
          <a:xfrm>
            <a:off x="6172200" y="762000"/>
            <a:ext cx="2305050" cy="2371725"/>
          </a:xfrm>
          <a:prstGeom prst="rect">
            <a:avLst/>
          </a:prstGeom>
          <a:noFill/>
          <a:ln w="9525">
            <a:noFill/>
            <a:miter lim="800000"/>
            <a:headEnd/>
            <a:tailEnd/>
          </a:ln>
        </p:spPr>
      </p:pic>
      <p:pic>
        <p:nvPicPr>
          <p:cNvPr id="24579" name="Picture 3"/>
          <p:cNvPicPr>
            <a:picLocks noChangeAspect="1" noChangeArrowheads="1"/>
          </p:cNvPicPr>
          <p:nvPr/>
        </p:nvPicPr>
        <p:blipFill>
          <a:blip r:embed="rId3" cstate="print"/>
          <a:srcRect/>
          <a:stretch>
            <a:fillRect/>
          </a:stretch>
        </p:blipFill>
        <p:spPr bwMode="auto">
          <a:xfrm>
            <a:off x="4724400" y="3200400"/>
            <a:ext cx="4010560" cy="31242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685800"/>
            <a:ext cx="7467600" cy="792162"/>
          </a:xfrm>
        </p:spPr>
        <p:txBody>
          <a:bodyPr>
            <a:noAutofit/>
          </a:bodyPr>
          <a:lstStyle/>
          <a:p>
            <a:r>
              <a:rPr lang="en-US" sz="4400" b="1" dirty="0"/>
              <a:t>MODIFIED MERCALLI SCALE</a:t>
            </a:r>
          </a:p>
        </p:txBody>
      </p:sp>
      <p:sp>
        <p:nvSpPr>
          <p:cNvPr id="3" name="Content Placeholder 2"/>
          <p:cNvSpPr>
            <a:spLocks noGrp="1"/>
          </p:cNvSpPr>
          <p:nvPr>
            <p:ph sz="quarter" idx="1"/>
          </p:nvPr>
        </p:nvSpPr>
        <p:spPr>
          <a:xfrm>
            <a:off x="228600" y="1676400"/>
            <a:ext cx="8001000" cy="5029200"/>
          </a:xfrm>
        </p:spPr>
        <p:txBody>
          <a:bodyPr>
            <a:normAutofit fontScale="40000" lnSpcReduction="20000"/>
          </a:bodyPr>
          <a:lstStyle/>
          <a:p>
            <a:pPr>
              <a:buNone/>
            </a:pPr>
            <a:r>
              <a:rPr lang="en-US" b="1" dirty="0"/>
              <a:t>MM I. </a:t>
            </a:r>
            <a:r>
              <a:rPr lang="en-US" dirty="0"/>
              <a:t>Not felt, or rarely under especially favorable circumstances.</a:t>
            </a:r>
          </a:p>
          <a:p>
            <a:pPr>
              <a:buNone/>
            </a:pPr>
            <a:r>
              <a:rPr lang="en-US" b="1" dirty="0"/>
              <a:t>MM II. </a:t>
            </a:r>
            <a:r>
              <a:rPr lang="en-US" dirty="0"/>
              <a:t>Felt indoors, especially on upper floors. Sometimes hanging objects may swing, especially when delicately suspended. Sometimes doors may swing very slowly. Sometimes dizziness or nausea is experienced.</a:t>
            </a:r>
          </a:p>
          <a:p>
            <a:pPr>
              <a:buNone/>
            </a:pPr>
            <a:r>
              <a:rPr lang="en-US" b="1" dirty="0"/>
              <a:t>MM III. </a:t>
            </a:r>
            <a:r>
              <a:rPr lang="en-US" dirty="0"/>
              <a:t>Felt indoors by several people. Sometimes not recognized to be an earthquake at first. Duration estimated in some cases. Motion usually consists of rapid vibration, similar to the vibration of passing of light trucks. Hanging objects may swing slightly. Movement may be appreciable on upper levels of tall structures.</a:t>
            </a:r>
          </a:p>
          <a:p>
            <a:pPr>
              <a:buNone/>
            </a:pPr>
            <a:r>
              <a:rPr lang="en-US" b="1" dirty="0"/>
              <a:t>MM IV. </a:t>
            </a:r>
            <a:r>
              <a:rPr lang="en-US" dirty="0"/>
              <a:t>Felt indoors by many, outdoors by few. Awakened some, especially light sleepers. Frightened those apprehensive from previous experience. Vibration like that due to passing of heavily loaded trucks. Rattling of dishes, windows, doors; glassware and crockery clink and clash. Creaking of walls. In numerous instances, hanging objects swing. Liquids in open vessels disturbed slightly.</a:t>
            </a:r>
          </a:p>
          <a:p>
            <a:pPr>
              <a:buNone/>
            </a:pPr>
            <a:r>
              <a:rPr lang="en-US" b="1" dirty="0"/>
              <a:t>MM V. </a:t>
            </a:r>
            <a:r>
              <a:rPr lang="en-US" dirty="0"/>
              <a:t>Felt indoors by practically everyone, outdoors by many or most. Awakened most. Frightened few—a few ran outdoors. Buildings trembled throughout. Broke some dishes, glassware. Cracked windows (in some cases, but not generally). Overturned small or unstable objects. Hanging objects and doors swing generally or considerably. Knocked pictures against walls, or swung them out of place. Opened or closed doors and shutters abruptly. Moved small objects and furniture (the latter to slight extent). Spilled liquids in small amounts from well-filled open containers.</a:t>
            </a:r>
          </a:p>
          <a:p>
            <a:pPr>
              <a:buNone/>
            </a:pPr>
            <a:r>
              <a:rPr lang="en-US" b="1" dirty="0"/>
              <a:t>MM VI. </a:t>
            </a:r>
            <a:r>
              <a:rPr lang="en-US" dirty="0"/>
              <a:t>Felt by all, indoors and outdoors. Frightened many, excitement general, some alarm, many ran outdoors. Awakened all sleepers. Liquid set in strong motion. Small bells rang, for example, in church, chapel, or school. Damage slight in poorly built buildings. Fall of plaster in small amount. Plaster cracked somewhat, especially fine cracks in chimneys. Broke dishes and glassware in considerable quantity; also some windows. Fall of knickknacks, books, and pictures. Overturned furniture in many instances. Moved moderately heavy furniture.</a:t>
            </a:r>
          </a:p>
          <a:p>
            <a:pPr>
              <a:buNone/>
            </a:pPr>
            <a:r>
              <a:rPr lang="en-US" b="1" dirty="0"/>
              <a:t>MM VII. </a:t>
            </a:r>
            <a:r>
              <a:rPr lang="en-US" dirty="0"/>
              <a:t>Frightened all. General alarm; all ran outdoors. Some found it difficult to stand. Waves occurred on ponds, lakes, and running water. Damage slight to moderate in well-built ordinary buildings. Cracked chimneys to considerable extent, walls to some extent. Fall of plaster in considerable to large amounts; also some stucco. Broke numerous windows. Broke weak chimneys at the roofline. Dislodged bricks and stones. Overturned heavy furniture, with damage to furniture.</a:t>
            </a:r>
          </a:p>
          <a:p>
            <a:pPr>
              <a:buNone/>
            </a:pPr>
            <a:r>
              <a:rPr lang="en-US" b="1" dirty="0"/>
              <a:t>MM VIII. </a:t>
            </a:r>
            <a:r>
              <a:rPr lang="en-US" dirty="0"/>
              <a:t>Fright general. Alarm approaches panic. Trees shaken strongly— branches and trunks broken off. Damage slight in structures built especially to withstand earthquakes. Considerable damage in ordinary substantial buildings. Fall of walls. Twisting and fall of chimneys, columns, and monuments. Very heavy furniture overturned.</a:t>
            </a:r>
          </a:p>
          <a:p>
            <a:pPr>
              <a:buNone/>
            </a:pPr>
            <a:r>
              <a:rPr lang="en-US" b="1" dirty="0"/>
              <a:t>MM IX to X. </a:t>
            </a:r>
            <a:r>
              <a:rPr lang="en-US" dirty="0"/>
              <a:t>Panic general. Cracked ground up to widths of several inches; fissures up to a yard in width run parallel to canal and stream banks. Landslides considerable from river banks and steep coasts. Damage serious to dams, dikes, and embankments. Severe damage to well-built wooden structures and bridges: some collapse in large part; frame buildings completely shifted off foundations; dangerous cracks in excellent brick walls. Serious damage to reservoirs; underground pipes sometimes broken.</a:t>
            </a:r>
          </a:p>
          <a:p>
            <a:pPr>
              <a:buNone/>
            </a:pPr>
            <a:r>
              <a:rPr lang="en-US" b="1" dirty="0"/>
              <a:t>MM XI to XII. </a:t>
            </a:r>
            <a:r>
              <a:rPr lang="en-US" dirty="0"/>
              <a:t>Damage total. Practically all works of construction damaged greatly or destroyed. Broad fissures, earth slumps, and landslides; fall of rocks of significant character; slumping of river banks, numerous and extensive. Fault slips in firm rock, with notable horizontal and vertical offset displacements.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63562"/>
          </a:xfrm>
        </p:spPr>
        <p:txBody>
          <a:bodyPr>
            <a:noAutofit/>
          </a:bodyPr>
          <a:lstStyle/>
          <a:p>
            <a:pPr algn="ctr"/>
            <a:r>
              <a:rPr lang="en-US" sz="4000" b="1" dirty="0"/>
              <a:t>Sharing Group Results</a:t>
            </a:r>
          </a:p>
        </p:txBody>
      </p:sp>
      <p:sp>
        <p:nvSpPr>
          <p:cNvPr id="3" name="Content Placeholder 2"/>
          <p:cNvSpPr>
            <a:spLocks noGrp="1"/>
          </p:cNvSpPr>
          <p:nvPr>
            <p:ph sz="quarter" idx="1"/>
          </p:nvPr>
        </p:nvSpPr>
        <p:spPr>
          <a:xfrm>
            <a:off x="685800" y="6248400"/>
            <a:ext cx="7696200" cy="454152"/>
          </a:xfrm>
        </p:spPr>
        <p:txBody>
          <a:bodyPr>
            <a:normAutofit fontScale="77500" lnSpcReduction="20000"/>
          </a:bodyPr>
          <a:lstStyle/>
          <a:p>
            <a:pPr>
              <a:buNone/>
            </a:pPr>
            <a:r>
              <a:rPr lang="en-US" dirty="0"/>
              <a:t>As a class decide on each location’s intensity &amp; find the epicenter!</a:t>
            </a:r>
          </a:p>
        </p:txBody>
      </p:sp>
      <p:pic>
        <p:nvPicPr>
          <p:cNvPr id="25602" name="Picture 2"/>
          <p:cNvPicPr>
            <a:picLocks noChangeAspect="1" noChangeArrowheads="1"/>
          </p:cNvPicPr>
          <p:nvPr/>
        </p:nvPicPr>
        <p:blipFill>
          <a:blip r:embed="rId2" cstate="print"/>
          <a:srcRect/>
          <a:stretch>
            <a:fillRect/>
          </a:stretch>
        </p:blipFill>
        <p:spPr bwMode="auto">
          <a:xfrm>
            <a:off x="685800" y="914400"/>
            <a:ext cx="7315200" cy="5232064"/>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Debriefing….</a:t>
            </a:r>
          </a:p>
        </p:txBody>
      </p:sp>
      <p:sp>
        <p:nvSpPr>
          <p:cNvPr id="3" name="Content Placeholder 2"/>
          <p:cNvSpPr>
            <a:spLocks noGrp="1"/>
          </p:cNvSpPr>
          <p:nvPr>
            <p:ph sz="quarter" idx="1"/>
          </p:nvPr>
        </p:nvSpPr>
        <p:spPr>
          <a:xfrm>
            <a:off x="381000" y="2000250"/>
            <a:ext cx="4819650" cy="4171950"/>
          </a:xfrm>
        </p:spPr>
        <p:txBody>
          <a:bodyPr>
            <a:normAutofit fontScale="85000" lnSpcReduction="20000"/>
          </a:bodyPr>
          <a:lstStyle/>
          <a:p>
            <a:r>
              <a:rPr lang="en-US" dirty="0"/>
              <a:t>What evidence was most helpful in determining intensity?</a:t>
            </a:r>
          </a:p>
          <a:p>
            <a:r>
              <a:rPr lang="en-US" dirty="0"/>
              <a:t>How did development of an intensity scale help geologists learn more about earthquakes?</a:t>
            </a:r>
          </a:p>
          <a:p>
            <a:r>
              <a:rPr lang="en-US" dirty="0"/>
              <a:t>Why did some locations close together seem to experience effects differently?</a:t>
            </a:r>
          </a:p>
          <a:p>
            <a:r>
              <a:rPr lang="en-US" dirty="0"/>
              <a:t>The map to the right is from a professional paper about this earthquake. How does it compare to ours?</a:t>
            </a:r>
          </a:p>
          <a:p>
            <a:r>
              <a:rPr lang="en-US" dirty="0"/>
              <a:t>How are magnitude and intensity different?</a:t>
            </a:r>
          </a:p>
        </p:txBody>
      </p:sp>
      <p:pic>
        <p:nvPicPr>
          <p:cNvPr id="26626" name="Picture 2" descr="http://ts3.mm.bing.net/th?id=H.4564894305027446&amp;pid=1.7"/>
          <p:cNvPicPr>
            <a:picLocks noChangeAspect="1" noChangeArrowheads="1"/>
          </p:cNvPicPr>
          <p:nvPr/>
        </p:nvPicPr>
        <p:blipFill>
          <a:blip r:embed="rId2" cstate="print"/>
          <a:srcRect/>
          <a:stretch>
            <a:fillRect/>
          </a:stretch>
        </p:blipFill>
        <p:spPr bwMode="auto">
          <a:xfrm>
            <a:off x="5410200" y="2352674"/>
            <a:ext cx="3124200" cy="2733676"/>
          </a:xfrm>
          <a:prstGeom prst="rect">
            <a:avLst/>
          </a:prstGeom>
          <a:noFill/>
        </p:spPr>
      </p:pic>
    </p:spTree>
    <p:extLst>
      <p:ext uri="{BB962C8B-B14F-4D97-AF65-F5344CB8AC3E}">
        <p14:creationId xmlns:p14="http://schemas.microsoft.com/office/powerpoint/2010/main" val="3536887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TO DO</a:t>
            </a:r>
          </a:p>
        </p:txBody>
      </p:sp>
      <p:sp>
        <p:nvSpPr>
          <p:cNvPr id="3" name="Content Placeholder 2"/>
          <p:cNvSpPr>
            <a:spLocks noGrp="1"/>
          </p:cNvSpPr>
          <p:nvPr>
            <p:ph sz="quarter" idx="1"/>
          </p:nvPr>
        </p:nvSpPr>
        <p:spPr/>
        <p:txBody>
          <a:bodyPr/>
          <a:lstStyle/>
          <a:p>
            <a:r>
              <a:rPr lang="en-US" dirty="0"/>
              <a:t>Review #14 due tomorrow.</a:t>
            </a:r>
          </a:p>
        </p:txBody>
      </p:sp>
    </p:spTree>
    <p:extLst>
      <p:ext uri="{BB962C8B-B14F-4D97-AF65-F5344CB8AC3E}">
        <p14:creationId xmlns:p14="http://schemas.microsoft.com/office/powerpoint/2010/main" val="42681596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Custom 11">
      <a:dk1>
        <a:sysClr val="windowText" lastClr="000000"/>
      </a:dk1>
      <a:lt1>
        <a:sysClr val="window" lastClr="FFFFFF"/>
      </a:lt1>
      <a:dk2>
        <a:srgbClr val="491434"/>
      </a:dk2>
      <a:lt2>
        <a:srgbClr val="1C2F5B"/>
      </a:lt2>
      <a:accent1>
        <a:srgbClr val="6E1E4E"/>
      </a:accent1>
      <a:accent2>
        <a:srgbClr val="243C75"/>
      </a:accent2>
      <a:accent3>
        <a:srgbClr val="6BB1C9"/>
      </a:accent3>
      <a:accent4>
        <a:srgbClr val="6585CF"/>
      </a:accent4>
      <a:accent5>
        <a:srgbClr val="7E6BC9"/>
      </a:accent5>
      <a:accent6>
        <a:srgbClr val="A379BB"/>
      </a:accent6>
      <a:hlink>
        <a:srgbClr val="410082"/>
      </a:hlink>
      <a:folHlink>
        <a:srgbClr val="932968"/>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510</TotalTime>
  <Words>1322</Words>
  <Application>Microsoft Office PowerPoint</Application>
  <PresentationFormat>On-screen Show (4:3)</PresentationFormat>
  <Paragraphs>115</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Century Schoolbook</vt:lpstr>
      <vt:lpstr>Wingdings</vt:lpstr>
      <vt:lpstr>Wingdings 2</vt:lpstr>
      <vt:lpstr>Oriel</vt:lpstr>
      <vt:lpstr>DO NOW</vt:lpstr>
      <vt:lpstr>Earthquakes!</vt:lpstr>
      <vt:lpstr>Review:  Faults</vt:lpstr>
      <vt:lpstr>Review:  Faults</vt:lpstr>
      <vt:lpstr>Fault Zones</vt:lpstr>
      <vt:lpstr>What are Earthquakes?</vt:lpstr>
      <vt:lpstr>What are Earthquakes?</vt:lpstr>
      <vt:lpstr>Locked Rocks</vt:lpstr>
      <vt:lpstr>Locked Rocks</vt:lpstr>
      <vt:lpstr>Elastic Rebound</vt:lpstr>
      <vt:lpstr>Earthquake Magnitude</vt:lpstr>
      <vt:lpstr>Earthquake Magnitude</vt:lpstr>
      <vt:lpstr>Earthquake intensity</vt:lpstr>
      <vt:lpstr>Earthquake intensity</vt:lpstr>
      <vt:lpstr>INTENSITY ANIMATION</vt:lpstr>
      <vt:lpstr>Activity:  what does an Earthquake feel like?</vt:lpstr>
      <vt:lpstr>Task</vt:lpstr>
      <vt:lpstr>MODIFIED MERCALLI SCALE</vt:lpstr>
      <vt:lpstr>Sharing Group Results</vt:lpstr>
      <vt:lpstr>Debriefing….</vt:lpstr>
      <vt:lpstr>TO DO</vt:lpstr>
    </vt:vector>
  </TitlesOfParts>
  <Company>Forsyth County School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Earthquakes!</dc:title>
  <dc:creator>dgovernor</dc:creator>
  <cp:lastModifiedBy>Nancy</cp:lastModifiedBy>
  <cp:revision>55</cp:revision>
  <dcterms:created xsi:type="dcterms:W3CDTF">2013-11-11T20:52:28Z</dcterms:created>
  <dcterms:modified xsi:type="dcterms:W3CDTF">2016-09-26T22:41:34Z</dcterms:modified>
</cp:coreProperties>
</file>