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5"/>
  </p:notesMasterIdLst>
  <p:sldIdLst>
    <p:sldId id="273" r:id="rId2"/>
    <p:sldId id="269" r:id="rId3"/>
    <p:sldId id="256" r:id="rId4"/>
    <p:sldId id="261" r:id="rId5"/>
    <p:sldId id="274" r:id="rId6"/>
    <p:sldId id="270" r:id="rId7"/>
    <p:sldId id="272" r:id="rId8"/>
    <p:sldId id="277" r:id="rId9"/>
    <p:sldId id="259" r:id="rId10"/>
    <p:sldId id="271" r:id="rId11"/>
    <p:sldId id="257" r:id="rId12"/>
    <p:sldId id="260" r:id="rId13"/>
    <p:sldId id="262" r:id="rId14"/>
    <p:sldId id="275" r:id="rId15"/>
    <p:sldId id="263" r:id="rId16"/>
    <p:sldId id="264" r:id="rId17"/>
    <p:sldId id="265" r:id="rId18"/>
    <p:sldId id="276" r:id="rId19"/>
    <p:sldId id="266" r:id="rId20"/>
    <p:sldId id="279" r:id="rId21"/>
    <p:sldId id="268" r:id="rId22"/>
    <p:sldId id="267" r:id="rId23"/>
    <p:sldId id="28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 varScale="1">
        <p:scale>
          <a:sx n="95" d="100"/>
          <a:sy n="95" d="100"/>
        </p:scale>
        <p:origin x="138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4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0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C727DF-2BAA-4BBB-819F-DB19E8B48106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354011-7FCA-44B5-A467-D0A2860D59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892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354011-7FCA-44B5-A467-D0A2860D59B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522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354011-7FCA-44B5-A467-D0A2860D59B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39230-F976-4EBD-A5A7-2B9FBC4EC7EC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F16AE-4D59-47B8-B4A8-8545D8E68C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39230-F976-4EBD-A5A7-2B9FBC4EC7EC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F16AE-4D59-47B8-B4A8-8545D8E68C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39230-F976-4EBD-A5A7-2B9FBC4EC7EC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F16AE-4D59-47B8-B4A8-8545D8E68C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39230-F976-4EBD-A5A7-2B9FBC4EC7EC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F16AE-4D59-47B8-B4A8-8545D8E68C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39230-F976-4EBD-A5A7-2B9FBC4EC7EC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F16AE-4D59-47B8-B4A8-8545D8E68C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39230-F976-4EBD-A5A7-2B9FBC4EC7EC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F16AE-4D59-47B8-B4A8-8545D8E68C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39230-F976-4EBD-A5A7-2B9FBC4EC7EC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F16AE-4D59-47B8-B4A8-8545D8E68C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39230-F976-4EBD-A5A7-2B9FBC4EC7EC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F16AE-4D59-47B8-B4A8-8545D8E68C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39230-F976-4EBD-A5A7-2B9FBC4EC7EC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F16AE-4D59-47B8-B4A8-8545D8E68C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39230-F976-4EBD-A5A7-2B9FBC4EC7EC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F16AE-4D59-47B8-B4A8-8545D8E68C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39230-F976-4EBD-A5A7-2B9FBC4EC7EC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F16AE-4D59-47B8-B4A8-8545D8E68C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0039230-F976-4EBD-A5A7-2B9FBC4EC7EC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B4F16AE-4D59-47B8-B4A8-8545D8E68C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en.wikipedia.org/wiki/File:Atmosphere_layers-en.svg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en.wikipedia.org/wiki/File:Atmosphere_layers-en.svg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en.wikipedia.org/wiki/File:Atmosphere_layers-en.svg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en.wikipedia.org/wiki/File:Atmosphere_layers-en.svg" TargetMode="Externa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en.wikipedia.org/wiki/File:Atmosphere_layers-en.svg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en.wikipedia.org/wiki/File:Atmosphere_layers-en.svg" TargetMode="Externa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 up notes and review #13.</a:t>
            </a:r>
          </a:p>
          <a:p>
            <a:r>
              <a:rPr lang="en-US" dirty="0"/>
              <a:t>Did you turn in your article summary #7 by Friday?</a:t>
            </a:r>
          </a:p>
        </p:txBody>
      </p:sp>
    </p:spTree>
    <p:extLst>
      <p:ext uri="{BB962C8B-B14F-4D97-AF65-F5344CB8AC3E}">
        <p14:creationId xmlns:p14="http://schemas.microsoft.com/office/powerpoint/2010/main" val="2844368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5105400"/>
            <a:ext cx="7498080" cy="1143000"/>
          </a:xfrm>
        </p:spPr>
        <p:txBody>
          <a:bodyPr/>
          <a:lstStyle/>
          <a:p>
            <a:r>
              <a:rPr lang="en-US" dirty="0"/>
              <a:t>What process causes rocks to break down into sediment?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3600" y="1371600"/>
            <a:ext cx="5945134" cy="35433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62600" y="586740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WEATHERING!</a:t>
            </a:r>
          </a:p>
        </p:txBody>
      </p:sp>
    </p:spTree>
    <p:extLst>
      <p:ext uri="{BB962C8B-B14F-4D97-AF65-F5344CB8AC3E}">
        <p14:creationId xmlns:p14="http://schemas.microsoft.com/office/powerpoint/2010/main" val="117785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011702"/>
          </a:xfrm>
        </p:spPr>
        <p:txBody>
          <a:bodyPr>
            <a:normAutofit fontScale="90000"/>
          </a:bodyPr>
          <a:lstStyle/>
          <a:p>
            <a:r>
              <a:rPr lang="en-US" sz="4900" b="1" dirty="0"/>
              <a:t>EARTH’S ATMOSPHERE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4876800"/>
            <a:ext cx="7787640" cy="1981200"/>
          </a:xfrm>
        </p:spPr>
        <p:txBody>
          <a:bodyPr>
            <a:normAutofit/>
          </a:bodyPr>
          <a:lstStyle/>
          <a:p>
            <a:endParaRPr lang="en-US" sz="2000" dirty="0"/>
          </a:p>
          <a:p>
            <a:r>
              <a:rPr lang="en-US" sz="2000" b="1" dirty="0"/>
              <a:t>SES5. Students will investigate the interaction of insolation and Earth systems to produce weather and climate.</a:t>
            </a:r>
            <a:endParaRPr lang="en-US" sz="2000" dirty="0"/>
          </a:p>
        </p:txBody>
      </p:sp>
      <p:pic>
        <p:nvPicPr>
          <p:cNvPr id="48130" name="Picture 2" descr="http://lightsinthedark.files.wordpress.com/2009/11/407255main_iss021e031766_hires_full.jpg?w=600&amp;h=4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524000"/>
            <a:ext cx="4953000" cy="33762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371600"/>
          </a:xfrm>
        </p:spPr>
        <p:txBody>
          <a:bodyPr>
            <a:normAutofit/>
          </a:bodyPr>
          <a:lstStyle/>
          <a:p>
            <a:r>
              <a:rPr lang="en-US" sz="3600" b="1" dirty="0"/>
              <a:t>CHEMICAL COMPOSITION OF ATMOSPHERE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7403592" cy="5181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3200" dirty="0"/>
              <a:t>A </a:t>
            </a:r>
            <a:r>
              <a:rPr lang="en-US" sz="3200" b="1" dirty="0">
                <a:solidFill>
                  <a:srgbClr val="FF0000"/>
                </a:solidFill>
              </a:rPr>
              <a:t>solution</a:t>
            </a:r>
            <a:r>
              <a:rPr lang="en-US" sz="3200" dirty="0"/>
              <a:t> (homogenous mixture) of different gases. </a:t>
            </a:r>
          </a:p>
          <a:p>
            <a:r>
              <a:rPr lang="en-US" sz="3200" dirty="0"/>
              <a:t>80% </a:t>
            </a:r>
            <a:r>
              <a:rPr lang="en-US" sz="3200" b="1" dirty="0">
                <a:solidFill>
                  <a:srgbClr val="FF0000"/>
                </a:solidFill>
              </a:rPr>
              <a:t>nitrogen</a:t>
            </a:r>
          </a:p>
          <a:p>
            <a:r>
              <a:rPr lang="en-US" sz="3200" dirty="0"/>
              <a:t>20% </a:t>
            </a:r>
            <a:r>
              <a:rPr lang="en-US" sz="3200" b="1" dirty="0">
                <a:solidFill>
                  <a:srgbClr val="FF0000"/>
                </a:solidFill>
              </a:rPr>
              <a:t>oxygen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traces</a:t>
            </a:r>
            <a:r>
              <a:rPr lang="en-US" sz="3200" dirty="0"/>
              <a:t> of other gases.</a:t>
            </a:r>
            <a:br>
              <a:rPr lang="en-US" sz="3200" dirty="0"/>
            </a:b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2743200"/>
            <a:ext cx="3356771" cy="312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371600"/>
          </a:xfrm>
        </p:spPr>
        <p:txBody>
          <a:bodyPr>
            <a:normAutofit/>
          </a:bodyPr>
          <a:lstStyle/>
          <a:p>
            <a:r>
              <a:rPr lang="en-US" sz="3600" b="1" dirty="0"/>
              <a:t>CHEMICAL COMPOSITION OF ATMOSPHERE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4736592" cy="5181600"/>
          </a:xfrm>
        </p:spPr>
        <p:txBody>
          <a:bodyPr>
            <a:normAutofit fontScale="92500" lnSpcReduction="10000"/>
          </a:bodyPr>
          <a:lstStyle/>
          <a:p>
            <a:pPr marL="82296" indent="0">
              <a:buNone/>
            </a:pPr>
            <a:r>
              <a:rPr lang="en-US" sz="3200" dirty="0"/>
              <a:t>More Specifics:</a:t>
            </a:r>
          </a:p>
          <a:p>
            <a:pPr lvl="1"/>
            <a:r>
              <a:rPr lang="en-US" sz="3200" dirty="0"/>
              <a:t>Nitrogen: 78% </a:t>
            </a:r>
          </a:p>
          <a:p>
            <a:pPr lvl="1"/>
            <a:r>
              <a:rPr lang="en-US" sz="3200" dirty="0"/>
              <a:t>Oxygen: 21%</a:t>
            </a:r>
          </a:p>
          <a:p>
            <a:pPr lvl="1"/>
            <a:r>
              <a:rPr lang="en-US" sz="3200" b="1" dirty="0">
                <a:solidFill>
                  <a:srgbClr val="FF0000"/>
                </a:solidFill>
              </a:rPr>
              <a:t>Argon</a:t>
            </a:r>
            <a:r>
              <a:rPr lang="en-US" sz="3200" dirty="0"/>
              <a:t>: 0.9% </a:t>
            </a:r>
          </a:p>
          <a:p>
            <a:pPr lvl="1"/>
            <a:r>
              <a:rPr lang="en-US" sz="3200" b="1" dirty="0">
                <a:solidFill>
                  <a:srgbClr val="FF0000"/>
                </a:solidFill>
              </a:rPr>
              <a:t>Carbon Dioxide</a:t>
            </a:r>
            <a:r>
              <a:rPr lang="en-US" sz="3200" dirty="0"/>
              <a:t>: 0.03%</a:t>
            </a:r>
          </a:p>
          <a:p>
            <a:pPr lvl="1"/>
            <a:r>
              <a:rPr lang="en-US" sz="3200" dirty="0"/>
              <a:t>Hydrogen, ozone, methane, carbon monoxide, helium, neon, krypton, xenon, and water vapor: </a:t>
            </a:r>
            <a:r>
              <a:rPr lang="en-US" sz="3200" i="1" dirty="0"/>
              <a:t>less than</a:t>
            </a:r>
            <a:r>
              <a:rPr lang="en-US" sz="3200" dirty="0"/>
              <a:t> 0.1% in total </a:t>
            </a:r>
          </a:p>
          <a:p>
            <a:pPr>
              <a:buNone/>
            </a:pP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7229" y="1676400"/>
            <a:ext cx="3356771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365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630680"/>
          </a:xfrm>
        </p:spPr>
        <p:txBody>
          <a:bodyPr>
            <a:normAutofit/>
          </a:bodyPr>
          <a:lstStyle/>
          <a:p>
            <a:r>
              <a:rPr lang="en-US" sz="4400" b="1" dirty="0"/>
              <a:t>PARTICULATES IN THE ATMOSPHERE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24400" y="2209800"/>
            <a:ext cx="4257989" cy="4419600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Particulates </a:t>
            </a:r>
            <a:r>
              <a:rPr lang="en-US" b="1" dirty="0">
                <a:solidFill>
                  <a:srgbClr val="FF0000"/>
                </a:solidFill>
              </a:rPr>
              <a:t>scatter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absorb light</a:t>
            </a:r>
            <a:r>
              <a:rPr lang="en-US" dirty="0"/>
              <a:t>.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They are </a:t>
            </a:r>
            <a:r>
              <a:rPr lang="en-US" b="1" dirty="0">
                <a:solidFill>
                  <a:srgbClr val="FF0000"/>
                </a:solidFill>
              </a:rPr>
              <a:t>natural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manmade</a:t>
            </a:r>
            <a:r>
              <a:rPr lang="en-US" dirty="0"/>
              <a:t>.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Sources of particulates:</a:t>
            </a:r>
          </a:p>
          <a:p>
            <a:pPr lvl="1"/>
            <a:r>
              <a:rPr lang="en-US" sz="2800" b="1" dirty="0">
                <a:solidFill>
                  <a:srgbClr val="FF0000"/>
                </a:solidFill>
              </a:rPr>
              <a:t>Volcanic</a:t>
            </a:r>
            <a:r>
              <a:rPr lang="en-US" sz="2800" dirty="0"/>
              <a:t> dust</a:t>
            </a:r>
          </a:p>
          <a:p>
            <a:pPr lvl="1"/>
            <a:r>
              <a:rPr lang="en-US" sz="2800" b="1" dirty="0">
                <a:solidFill>
                  <a:srgbClr val="FF0000"/>
                </a:solidFill>
              </a:rPr>
              <a:t>Sea salt </a:t>
            </a:r>
            <a:r>
              <a:rPr lang="en-US" sz="2800" dirty="0"/>
              <a:t>particles</a:t>
            </a:r>
          </a:p>
          <a:p>
            <a:pPr lvl="1"/>
            <a:r>
              <a:rPr lang="en-US" sz="2800" dirty="0"/>
              <a:t>Chlorofluorocarbons, </a:t>
            </a:r>
            <a:r>
              <a:rPr lang="en-US" sz="2800" b="1" dirty="0">
                <a:solidFill>
                  <a:srgbClr val="FF0000"/>
                </a:solidFill>
              </a:rPr>
              <a:t>CFCs</a:t>
            </a:r>
            <a:r>
              <a:rPr lang="en-US" sz="2800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057400"/>
            <a:ext cx="3543300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580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76200"/>
            <a:ext cx="7498080" cy="1676400"/>
          </a:xfrm>
        </p:spPr>
        <p:txBody>
          <a:bodyPr>
            <a:normAutofit/>
          </a:bodyPr>
          <a:lstStyle/>
          <a:p>
            <a:r>
              <a:rPr lang="en-US" sz="4400" b="1" dirty="0"/>
              <a:t>WATER VAPOR IN THE ATMOSPHERE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676400"/>
            <a:ext cx="4648200" cy="5181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dirty="0"/>
              <a:t>Sources of water vapor: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E</a:t>
            </a:r>
            <a:r>
              <a:rPr lang="en-US" sz="2800" b="1" dirty="0">
                <a:solidFill>
                  <a:srgbClr val="FF0000"/>
                </a:solidFill>
              </a:rPr>
              <a:t>vaporation</a:t>
            </a:r>
          </a:p>
          <a:p>
            <a:pPr lvl="1"/>
            <a:r>
              <a:rPr lang="en-US" sz="2800" b="1" dirty="0">
                <a:solidFill>
                  <a:srgbClr val="FF0000"/>
                </a:solidFill>
              </a:rPr>
              <a:t>Transpiration</a:t>
            </a:r>
          </a:p>
          <a:p>
            <a:pPr lvl="1"/>
            <a:r>
              <a:rPr lang="en-US" sz="2800" b="1" dirty="0">
                <a:solidFill>
                  <a:srgbClr val="FF0000"/>
                </a:solidFill>
              </a:rPr>
              <a:t>Respiration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Part of </a:t>
            </a:r>
            <a:r>
              <a:rPr lang="en-US" b="1" dirty="0">
                <a:solidFill>
                  <a:srgbClr val="FF0000"/>
                </a:solidFill>
              </a:rPr>
              <a:t>water cycle</a:t>
            </a:r>
            <a:r>
              <a:rPr lang="en-US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Varies by </a:t>
            </a:r>
            <a:r>
              <a:rPr lang="en-US" b="1" dirty="0">
                <a:solidFill>
                  <a:srgbClr val="FF0000"/>
                </a:solidFill>
              </a:rPr>
              <a:t>latitude</a:t>
            </a:r>
            <a:r>
              <a:rPr lang="en-US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FF0000"/>
                </a:solidFill>
              </a:rPr>
              <a:t>Warmer</a:t>
            </a:r>
            <a:r>
              <a:rPr lang="en-US" dirty="0"/>
              <a:t> air holds </a:t>
            </a:r>
            <a:r>
              <a:rPr lang="en-US" b="1" dirty="0">
                <a:solidFill>
                  <a:srgbClr val="FF0000"/>
                </a:solidFill>
              </a:rPr>
              <a:t>more</a:t>
            </a:r>
            <a:r>
              <a:rPr lang="en-US" dirty="0"/>
              <a:t> water vapor.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Considered a </a:t>
            </a:r>
            <a:r>
              <a:rPr lang="en-US" b="1" dirty="0">
                <a:solidFill>
                  <a:srgbClr val="FF0000"/>
                </a:solidFill>
              </a:rPr>
              <a:t>greenhouse gas.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1460" y="1981201"/>
            <a:ext cx="3483429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41667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DENSITY OF ATMOSPHERE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752600"/>
            <a:ext cx="5334000" cy="45720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FontTx/>
              <a:buChar char="-"/>
            </a:pPr>
            <a:r>
              <a:rPr lang="en-US" dirty="0"/>
              <a:t>Atmosphere has layers based on different characteristics.</a:t>
            </a:r>
          </a:p>
          <a:p>
            <a:pPr lvl="1"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Density </a:t>
            </a:r>
          </a:p>
          <a:p>
            <a:pPr lvl="1"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Pressure</a:t>
            </a:r>
          </a:p>
          <a:p>
            <a:pPr lvl="1"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Temperature</a:t>
            </a:r>
          </a:p>
          <a:p>
            <a:pPr marL="402336" lvl="1" indent="0">
              <a:spcBef>
                <a:spcPts val="0"/>
              </a:spcBef>
              <a:buNone/>
            </a:pP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55298" name="Picture 2" descr="http://www.atmos.illinois.edu/earths_atmosphere/images/pressure/molecul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2057400"/>
            <a:ext cx="1724025" cy="3886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18771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DENSITY OF ATMOSPHERE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752600"/>
            <a:ext cx="5562600" cy="45720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FontTx/>
              <a:buChar char="-"/>
            </a:pPr>
            <a:r>
              <a:rPr lang="en-US" dirty="0"/>
              <a:t>Atmosphere is </a:t>
            </a:r>
            <a:r>
              <a:rPr lang="en-US" b="1" dirty="0">
                <a:solidFill>
                  <a:srgbClr val="FF0000"/>
                </a:solidFill>
              </a:rPr>
              <a:t>480</a:t>
            </a:r>
            <a:r>
              <a:rPr lang="en-US" dirty="0"/>
              <a:t> km thick.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en-US" b="1" dirty="0">
                <a:solidFill>
                  <a:srgbClr val="FF0000"/>
                </a:solidFill>
              </a:rPr>
              <a:t>Gravity</a:t>
            </a:r>
            <a:r>
              <a:rPr lang="en-US" dirty="0"/>
              <a:t> holds onto air molecules.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en-US" b="1" dirty="0">
                <a:solidFill>
                  <a:srgbClr val="FF0000"/>
                </a:solidFill>
              </a:rPr>
              <a:t>Most</a:t>
            </a:r>
            <a:r>
              <a:rPr lang="en-US" dirty="0"/>
              <a:t> air molecules (about 80%) are within 16 km of Earth’s </a:t>
            </a:r>
            <a:r>
              <a:rPr lang="en-US" b="1" dirty="0">
                <a:solidFill>
                  <a:srgbClr val="FF0000"/>
                </a:solidFill>
              </a:rPr>
              <a:t>surface</a:t>
            </a:r>
            <a:r>
              <a:rPr lang="en-US" dirty="0"/>
              <a:t>.</a:t>
            </a:r>
          </a:p>
          <a:p>
            <a:pPr lvl="1">
              <a:spcBef>
                <a:spcPts val="0"/>
              </a:spcBef>
            </a:pPr>
            <a:r>
              <a:rPr lang="en-US" sz="2800" dirty="0"/>
              <a:t>Air near the </a:t>
            </a:r>
            <a:r>
              <a:rPr lang="en-US" sz="2800" b="1" dirty="0">
                <a:solidFill>
                  <a:srgbClr val="FF0000"/>
                </a:solidFill>
              </a:rPr>
              <a:t>surface</a:t>
            </a:r>
            <a:r>
              <a:rPr lang="en-US" sz="2800" dirty="0"/>
              <a:t> has </a:t>
            </a:r>
            <a:r>
              <a:rPr lang="en-US" sz="2800" b="1" dirty="0">
                <a:solidFill>
                  <a:srgbClr val="FF0000"/>
                </a:solidFill>
              </a:rPr>
              <a:t>greater density.</a:t>
            </a:r>
          </a:p>
          <a:p>
            <a:pPr lvl="1">
              <a:spcBef>
                <a:spcPts val="0"/>
              </a:spcBef>
            </a:pPr>
            <a:r>
              <a:rPr lang="en-US" sz="2800" dirty="0"/>
              <a:t>Air </a:t>
            </a:r>
            <a:r>
              <a:rPr lang="en-US" sz="2800" b="1" dirty="0">
                <a:solidFill>
                  <a:srgbClr val="FF0000"/>
                </a:solidFill>
              </a:rPr>
              <a:t>thins out </a:t>
            </a:r>
            <a:r>
              <a:rPr lang="en-US" sz="2800" dirty="0"/>
              <a:t>farther from the surface, is </a:t>
            </a:r>
            <a:r>
              <a:rPr lang="en-US" sz="2800" b="1" dirty="0">
                <a:solidFill>
                  <a:srgbClr val="FF0000"/>
                </a:solidFill>
              </a:rPr>
              <a:t>less dense</a:t>
            </a:r>
            <a:r>
              <a:rPr lang="en-US" sz="2800" dirty="0"/>
              <a:t>.</a:t>
            </a:r>
          </a:p>
        </p:txBody>
      </p:sp>
      <p:pic>
        <p:nvPicPr>
          <p:cNvPr id="55298" name="Picture 2" descr="http://www.atmos.illinois.edu/earths_atmosphere/images/pressure/molecul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2095500"/>
            <a:ext cx="1724025" cy="388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AIR PRESSURE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676400"/>
            <a:ext cx="3950208" cy="4511040"/>
          </a:xfrm>
        </p:spPr>
        <p:txBody>
          <a:bodyPr>
            <a:noAutofit/>
          </a:bodyPr>
          <a:lstStyle/>
          <a:p>
            <a:pPr marL="82296" indent="0">
              <a:spcBef>
                <a:spcPts val="0"/>
              </a:spcBef>
              <a:buNone/>
            </a:pPr>
            <a:r>
              <a:rPr lang="en-US" b="1" dirty="0">
                <a:solidFill>
                  <a:srgbClr val="FF0000"/>
                </a:solidFill>
              </a:rPr>
              <a:t>Denser</a:t>
            </a:r>
            <a:r>
              <a:rPr lang="en-US" dirty="0"/>
              <a:t> air has </a:t>
            </a:r>
            <a:r>
              <a:rPr lang="en-US" b="1" dirty="0">
                <a:solidFill>
                  <a:srgbClr val="FF0000"/>
                </a:solidFill>
              </a:rPr>
              <a:t>greater</a:t>
            </a:r>
            <a:r>
              <a:rPr lang="en-US" dirty="0"/>
              <a:t> air </a:t>
            </a:r>
            <a:r>
              <a:rPr lang="en-US" b="1" dirty="0">
                <a:solidFill>
                  <a:srgbClr val="FF0000"/>
                </a:solidFill>
              </a:rPr>
              <a:t>pressure</a:t>
            </a:r>
            <a:r>
              <a:rPr lang="en-US" dirty="0"/>
              <a:t>.</a:t>
            </a:r>
          </a:p>
          <a:p>
            <a:pPr>
              <a:spcBef>
                <a:spcPts val="0"/>
              </a:spcBef>
            </a:pPr>
            <a:r>
              <a:rPr lang="en-US" dirty="0"/>
              <a:t>Air </a:t>
            </a:r>
            <a:r>
              <a:rPr lang="en-US" b="1" dirty="0">
                <a:solidFill>
                  <a:srgbClr val="FF0000"/>
                </a:solidFill>
              </a:rPr>
              <a:t>near</a:t>
            </a:r>
            <a:r>
              <a:rPr lang="en-US" dirty="0"/>
              <a:t> the Earth’s </a:t>
            </a:r>
            <a:r>
              <a:rPr lang="en-US" b="1" dirty="0">
                <a:solidFill>
                  <a:srgbClr val="FF0000"/>
                </a:solidFill>
              </a:rPr>
              <a:t>surface</a:t>
            </a:r>
            <a:r>
              <a:rPr lang="en-US" dirty="0"/>
              <a:t> is </a:t>
            </a:r>
            <a:r>
              <a:rPr lang="en-US" b="1" dirty="0">
                <a:solidFill>
                  <a:srgbClr val="FF0000"/>
                </a:solidFill>
              </a:rPr>
              <a:t>denser</a:t>
            </a:r>
            <a:r>
              <a:rPr lang="en-US" dirty="0"/>
              <a:t> and has </a:t>
            </a:r>
            <a:r>
              <a:rPr lang="en-US" b="1" dirty="0">
                <a:solidFill>
                  <a:srgbClr val="FF0000"/>
                </a:solidFill>
              </a:rPr>
              <a:t>greater</a:t>
            </a:r>
            <a:r>
              <a:rPr lang="en-US" dirty="0"/>
              <a:t> air </a:t>
            </a:r>
            <a:r>
              <a:rPr lang="en-US" b="1" dirty="0">
                <a:solidFill>
                  <a:srgbClr val="FF0000"/>
                </a:solidFill>
              </a:rPr>
              <a:t>pressure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Atmospheric pressure is measured with a </a:t>
            </a:r>
            <a:r>
              <a:rPr lang="en-US" b="1" dirty="0">
                <a:solidFill>
                  <a:srgbClr val="FF0000"/>
                </a:solidFill>
              </a:rPr>
              <a:t>barometer</a:t>
            </a:r>
            <a:r>
              <a:rPr lang="en-US" dirty="0"/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78321" y="1600200"/>
            <a:ext cx="36830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541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b="1" dirty="0"/>
              <a:t>LAYERS OF EARTH’S ATMOSPHERE</a:t>
            </a:r>
          </a:p>
        </p:txBody>
      </p:sp>
      <p:pic>
        <p:nvPicPr>
          <p:cNvPr id="512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4409" y="1729564"/>
            <a:ext cx="6293224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984248" y="5911353"/>
            <a:ext cx="64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The </a:t>
            </a:r>
            <a:r>
              <a:rPr lang="en-US" sz="2400" b="1" dirty="0">
                <a:solidFill>
                  <a:srgbClr val="FF0000"/>
                </a:solidFill>
              </a:rPr>
              <a:t>atmosphere</a:t>
            </a:r>
            <a:r>
              <a:rPr lang="en-US" sz="2400" dirty="0"/>
              <a:t> of the Earth is </a:t>
            </a:r>
            <a:r>
              <a:rPr lang="en-US" sz="2400" b="1" dirty="0">
                <a:solidFill>
                  <a:srgbClr val="FF0000"/>
                </a:solidFill>
              </a:rPr>
              <a:t>divided</a:t>
            </a:r>
            <a:r>
              <a:rPr lang="en-US" sz="2400" dirty="0"/>
              <a:t> into several distinct </a:t>
            </a:r>
            <a:r>
              <a:rPr lang="en-US" sz="2400" b="1" dirty="0">
                <a:solidFill>
                  <a:srgbClr val="FF0000"/>
                </a:solidFill>
              </a:rPr>
              <a:t>layers</a:t>
            </a:r>
            <a:r>
              <a:rPr lang="en-US" sz="24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TROPOSPHERE: </a:t>
            </a:r>
            <a:br>
              <a:rPr lang="en-US" b="1" dirty="0"/>
            </a:br>
            <a:r>
              <a:rPr lang="en-US" b="1" dirty="0"/>
              <a:t>BOTTOM LAYER: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752600"/>
            <a:ext cx="5562600" cy="4876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FF0000"/>
                </a:solidFill>
              </a:rPr>
              <a:t>Starts</a:t>
            </a:r>
            <a:r>
              <a:rPr lang="en-US" sz="2400" dirty="0"/>
              <a:t> at the Earth's </a:t>
            </a:r>
            <a:r>
              <a:rPr lang="en-US" sz="2400" b="1" dirty="0">
                <a:solidFill>
                  <a:srgbClr val="FF0000"/>
                </a:solidFill>
              </a:rPr>
              <a:t>surface</a:t>
            </a:r>
            <a:r>
              <a:rPr lang="en-US" sz="2400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Extends </a:t>
            </a:r>
            <a:r>
              <a:rPr lang="en-US" sz="2400" b="1" dirty="0">
                <a:solidFill>
                  <a:srgbClr val="FF0000"/>
                </a:solidFill>
              </a:rPr>
              <a:t>15 km </a:t>
            </a:r>
            <a:r>
              <a:rPr lang="en-US" sz="2400" dirty="0"/>
              <a:t>(9 miles) high.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FF0000"/>
                </a:solidFill>
              </a:rPr>
              <a:t>Most</a:t>
            </a:r>
            <a:r>
              <a:rPr lang="en-US" sz="2400" dirty="0"/>
              <a:t> dense.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The temperature </a:t>
            </a:r>
            <a:r>
              <a:rPr lang="en-US" sz="2400" b="1" dirty="0">
                <a:solidFill>
                  <a:srgbClr val="FF0000"/>
                </a:solidFill>
              </a:rPr>
              <a:t>drops</a:t>
            </a:r>
            <a:r>
              <a:rPr lang="en-US" sz="2400" dirty="0"/>
              <a:t> from about 17 to -52 degrees Celsius.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Where </a:t>
            </a:r>
            <a:r>
              <a:rPr lang="en-US" sz="2400" b="1" dirty="0">
                <a:solidFill>
                  <a:srgbClr val="FF0000"/>
                </a:solidFill>
              </a:rPr>
              <a:t>weather</a:t>
            </a:r>
            <a:r>
              <a:rPr lang="en-US" sz="2400" dirty="0"/>
              <a:t> occurs.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FF0000"/>
                </a:solidFill>
              </a:rPr>
              <a:t>Tropopause</a:t>
            </a:r>
            <a:r>
              <a:rPr lang="en-US" sz="2400" b="1" dirty="0"/>
              <a:t> </a:t>
            </a:r>
            <a:r>
              <a:rPr lang="en-US" sz="2400" dirty="0"/>
              <a:t>separates the troposphere from the next layer – temperature remains </a:t>
            </a:r>
            <a:r>
              <a:rPr lang="en-US" sz="2400" b="1" dirty="0">
                <a:solidFill>
                  <a:srgbClr val="FF0000"/>
                </a:solidFill>
              </a:rPr>
              <a:t>steady</a:t>
            </a:r>
            <a:r>
              <a:rPr lang="en-US" sz="2400" dirty="0"/>
              <a:t>.</a:t>
            </a:r>
          </a:p>
        </p:txBody>
      </p:sp>
      <p:pic>
        <p:nvPicPr>
          <p:cNvPr id="54276" name="Picture 4" descr="http://upload.wikimedia.org/wikipedia/commons/thumb/f/f9/Atmosphere_layers-en.svg/170px-Atmosphere_layers-en.svg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1295400"/>
            <a:ext cx="1432413" cy="525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STRATOSPHERE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417320"/>
            <a:ext cx="5486400" cy="521208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Starts </a:t>
            </a:r>
            <a:r>
              <a:rPr lang="en-US" b="1" dirty="0">
                <a:solidFill>
                  <a:srgbClr val="FF0000"/>
                </a:solidFill>
              </a:rPr>
              <a:t>above</a:t>
            </a:r>
            <a:r>
              <a:rPr lang="en-US" dirty="0"/>
              <a:t> the troposphere.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Extends to </a:t>
            </a:r>
            <a:r>
              <a:rPr lang="en-US" b="1" dirty="0">
                <a:solidFill>
                  <a:srgbClr val="FF0000"/>
                </a:solidFill>
              </a:rPr>
              <a:t>50 km </a:t>
            </a:r>
            <a:r>
              <a:rPr lang="en-US" dirty="0"/>
              <a:t>(31 miles) 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FF0000"/>
                </a:solidFill>
              </a:rPr>
              <a:t>Dry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less dense </a:t>
            </a:r>
            <a:r>
              <a:rPr lang="en-US" dirty="0"/>
              <a:t>air.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Includes the </a:t>
            </a:r>
            <a:r>
              <a:rPr lang="en-US" b="1" dirty="0">
                <a:solidFill>
                  <a:srgbClr val="FF0000"/>
                </a:solidFill>
              </a:rPr>
              <a:t>ozone layer</a:t>
            </a:r>
            <a:r>
              <a:rPr lang="en-US" b="1" dirty="0"/>
              <a:t>.</a:t>
            </a:r>
          </a:p>
          <a:p>
            <a:pPr lvl="1"/>
            <a:r>
              <a:rPr lang="en-US" sz="2800" dirty="0"/>
              <a:t>Ozone </a:t>
            </a:r>
            <a:r>
              <a:rPr lang="en-US" sz="2800" b="1" dirty="0">
                <a:solidFill>
                  <a:srgbClr val="FF0000"/>
                </a:solidFill>
              </a:rPr>
              <a:t>absorbs</a:t>
            </a:r>
            <a:r>
              <a:rPr lang="en-US" sz="2800" dirty="0"/>
              <a:t> and </a:t>
            </a:r>
            <a:r>
              <a:rPr lang="en-US" sz="2800" b="1" dirty="0">
                <a:solidFill>
                  <a:srgbClr val="FF0000"/>
                </a:solidFill>
              </a:rPr>
              <a:t>scatters</a:t>
            </a:r>
            <a:r>
              <a:rPr lang="en-US" sz="2800" dirty="0"/>
              <a:t> solar </a:t>
            </a:r>
            <a:r>
              <a:rPr lang="en-US" sz="2800" b="1" dirty="0">
                <a:solidFill>
                  <a:srgbClr val="FF0000"/>
                </a:solidFill>
              </a:rPr>
              <a:t>ultraviolet</a:t>
            </a:r>
            <a:r>
              <a:rPr lang="en-US" sz="2800" dirty="0"/>
              <a:t> radiation.</a:t>
            </a:r>
          </a:p>
          <a:p>
            <a:pPr lvl="1"/>
            <a:r>
              <a:rPr lang="en-US" sz="2800" dirty="0"/>
              <a:t>Causes </a:t>
            </a:r>
            <a:r>
              <a:rPr lang="en-US" sz="2800" b="1" dirty="0">
                <a:solidFill>
                  <a:srgbClr val="FF0000"/>
                </a:solidFill>
              </a:rPr>
              <a:t>increase</a:t>
            </a:r>
            <a:r>
              <a:rPr lang="en-US" sz="2800" dirty="0"/>
              <a:t> in temperature.</a:t>
            </a:r>
          </a:p>
        </p:txBody>
      </p:sp>
      <p:pic>
        <p:nvPicPr>
          <p:cNvPr id="5" name="Picture 4" descr="http://upload.wikimedia.org/wikipedia/commons/thumb/f/f9/Atmosphere_layers-en.svg/170px-Atmosphere_layers-en.svg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609600"/>
            <a:ext cx="1619250" cy="594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STRATOSPHERE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600200"/>
            <a:ext cx="5486400" cy="50292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FF0000"/>
                </a:solidFill>
              </a:rPr>
              <a:t>Ninety-nine</a:t>
            </a:r>
            <a:r>
              <a:rPr lang="en-US" dirty="0"/>
              <a:t> percent of atmospheric air is located in the troposphere and stratosphere.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 err="1">
                <a:solidFill>
                  <a:srgbClr val="FF0000"/>
                </a:solidFill>
              </a:rPr>
              <a:t>Stratopause</a:t>
            </a:r>
            <a:r>
              <a:rPr lang="en-US" dirty="0"/>
              <a:t> separates the Stratosphere from the next layer.</a:t>
            </a:r>
          </a:p>
        </p:txBody>
      </p:sp>
      <p:pic>
        <p:nvPicPr>
          <p:cNvPr id="5" name="Picture 4" descr="http://upload.wikimedia.org/wikipedia/commons/thumb/f/f9/Atmosphere_layers-en.svg/170px-Atmosphere_layers-en.svg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609600"/>
            <a:ext cx="1619250" cy="5943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363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MESOSPHERE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524000"/>
            <a:ext cx="5334000" cy="51054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Starts just </a:t>
            </a:r>
            <a:r>
              <a:rPr lang="en-US" b="1" dirty="0">
                <a:solidFill>
                  <a:srgbClr val="FF0000"/>
                </a:solidFill>
              </a:rPr>
              <a:t>above</a:t>
            </a:r>
            <a:r>
              <a:rPr lang="en-US" dirty="0"/>
              <a:t> the stratosphere.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Extends to </a:t>
            </a:r>
            <a:r>
              <a:rPr lang="en-US" b="1" dirty="0">
                <a:solidFill>
                  <a:srgbClr val="FF0000"/>
                </a:solidFill>
              </a:rPr>
              <a:t>85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km</a:t>
            </a:r>
            <a:r>
              <a:rPr lang="en-US" dirty="0"/>
              <a:t> (53 miles) high.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Temperatures get </a:t>
            </a:r>
            <a:r>
              <a:rPr lang="en-US" b="1" dirty="0">
                <a:solidFill>
                  <a:srgbClr val="FF0000"/>
                </a:solidFill>
              </a:rPr>
              <a:t>colder</a:t>
            </a:r>
            <a:r>
              <a:rPr lang="en-US" dirty="0"/>
              <a:t> again.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dirty="0"/>
              <a:t>As low as -93 degrees Celsius.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 err="1">
                <a:solidFill>
                  <a:srgbClr val="FF0000"/>
                </a:solidFill>
              </a:rPr>
              <a:t>Mesopause</a:t>
            </a:r>
            <a:r>
              <a:rPr lang="en-US" dirty="0"/>
              <a:t> separates the Mesosphere from the Thermosphere.</a:t>
            </a:r>
          </a:p>
        </p:txBody>
      </p:sp>
      <p:pic>
        <p:nvPicPr>
          <p:cNvPr id="5" name="Picture 4" descr="http://upload.wikimedia.org/wikipedia/commons/thumb/f/f9/Atmosphere_layers-en.svg/170px-Atmosphere_layers-en.svg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533400"/>
            <a:ext cx="1619250" cy="594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THERMOSPHERE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524000"/>
            <a:ext cx="5410200" cy="5105400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Starts just </a:t>
            </a:r>
            <a:r>
              <a:rPr lang="en-US" b="1" dirty="0">
                <a:solidFill>
                  <a:srgbClr val="FF0000"/>
                </a:solidFill>
              </a:rPr>
              <a:t>above</a:t>
            </a:r>
            <a:r>
              <a:rPr lang="en-US" dirty="0"/>
              <a:t> the mesosphere.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Extends to </a:t>
            </a:r>
            <a:r>
              <a:rPr lang="en-US" b="1" dirty="0">
                <a:solidFill>
                  <a:srgbClr val="FF0000"/>
                </a:solidFill>
              </a:rPr>
              <a:t>600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km</a:t>
            </a:r>
            <a:r>
              <a:rPr lang="en-US" dirty="0"/>
              <a:t> (372 miles).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Lower part of the Thermosphere is the </a:t>
            </a:r>
            <a:r>
              <a:rPr lang="en-US" b="1" dirty="0">
                <a:solidFill>
                  <a:srgbClr val="FF0000"/>
                </a:solidFill>
              </a:rPr>
              <a:t>Ionosphere</a:t>
            </a:r>
            <a:r>
              <a:rPr lang="en-US" dirty="0"/>
              <a:t>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b="1" dirty="0">
                <a:solidFill>
                  <a:srgbClr val="FF0000"/>
                </a:solidFill>
              </a:rPr>
              <a:t>Absorbs gamma </a:t>
            </a:r>
            <a:r>
              <a:rPr lang="en-US" sz="2600" dirty="0"/>
              <a:t>radiation from Sun.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/>
              <a:t>Creates </a:t>
            </a:r>
            <a:r>
              <a:rPr lang="en-US" sz="2600" b="1" dirty="0">
                <a:solidFill>
                  <a:srgbClr val="FF0000"/>
                </a:solidFill>
              </a:rPr>
              <a:t>aurora</a:t>
            </a:r>
            <a:r>
              <a:rPr lang="en-US" sz="2600" dirty="0"/>
              <a:t> (Northern Lights).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Temperatures </a:t>
            </a:r>
            <a:r>
              <a:rPr lang="en-US" b="1" dirty="0">
                <a:solidFill>
                  <a:srgbClr val="FF0000"/>
                </a:solidFill>
              </a:rPr>
              <a:t>increase</a:t>
            </a:r>
            <a:r>
              <a:rPr lang="en-US" dirty="0"/>
              <a:t>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/>
              <a:t>Can go as high as 2000°C.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Includes part of the </a:t>
            </a:r>
            <a:r>
              <a:rPr lang="en-US" b="1" dirty="0">
                <a:solidFill>
                  <a:srgbClr val="FF0000"/>
                </a:solidFill>
              </a:rPr>
              <a:t>Magnetosphere</a:t>
            </a:r>
            <a:r>
              <a:rPr lang="en-US" dirty="0"/>
              <a:t>.</a:t>
            </a:r>
          </a:p>
        </p:txBody>
      </p:sp>
      <p:pic>
        <p:nvPicPr>
          <p:cNvPr id="5" name="Picture 4" descr="http://upload.wikimedia.org/wikipedia/commons/thumb/f/f9/Atmosphere_layers-en.svg/170px-Atmosphere_layers-en.svg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609600"/>
            <a:ext cx="1619250" cy="594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EXOSPHERE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676400"/>
            <a:ext cx="5410200" cy="49530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FF0000"/>
                </a:solidFill>
              </a:rPr>
              <a:t>Outermost</a:t>
            </a:r>
            <a:r>
              <a:rPr lang="en-US" dirty="0"/>
              <a:t> layer of Earth's atmosphere.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Extends from the Thermosphere </a:t>
            </a:r>
            <a:r>
              <a:rPr lang="en-US" b="1" dirty="0">
                <a:solidFill>
                  <a:srgbClr val="FF0000"/>
                </a:solidFill>
              </a:rPr>
              <a:t>upward</a:t>
            </a:r>
            <a:r>
              <a:rPr lang="en-US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Composed mainly of </a:t>
            </a:r>
            <a:r>
              <a:rPr lang="en-US" b="1" dirty="0">
                <a:solidFill>
                  <a:srgbClr val="FF0000"/>
                </a:solidFill>
              </a:rPr>
              <a:t>hydrogen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helium</a:t>
            </a:r>
            <a:r>
              <a:rPr lang="en-US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Particles are so </a:t>
            </a:r>
            <a:r>
              <a:rPr lang="en-US" b="1" dirty="0">
                <a:solidFill>
                  <a:srgbClr val="FF0000"/>
                </a:solidFill>
              </a:rPr>
              <a:t>far apart </a:t>
            </a:r>
            <a:r>
              <a:rPr lang="en-US" dirty="0"/>
              <a:t>that they can travel hundreds of kilometers without colliding with one another. </a:t>
            </a:r>
          </a:p>
        </p:txBody>
      </p:sp>
      <p:pic>
        <p:nvPicPr>
          <p:cNvPr id="5" name="Picture 4" descr="http://upload.wikimedia.org/wikipedia/commons/thumb/f/f9/Atmosphere_layers-en.svg/170px-Atmosphere_layers-en.svg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609600"/>
            <a:ext cx="1619250" cy="594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ATMOSPHERIC PROFILE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486400" y="1524000"/>
            <a:ext cx="3429000" cy="53340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000" b="1" dirty="0" err="1">
                <a:solidFill>
                  <a:srgbClr val="FF0000"/>
                </a:solidFill>
              </a:rPr>
              <a:t>Stuve</a:t>
            </a:r>
            <a:r>
              <a:rPr lang="en-US" sz="3000" b="1" dirty="0">
                <a:solidFill>
                  <a:srgbClr val="FF0000"/>
                </a:solidFill>
              </a:rPr>
              <a:t> Diagrams </a:t>
            </a:r>
            <a:r>
              <a:rPr lang="en-US" sz="3000" dirty="0"/>
              <a:t>are a type of diagram used to </a:t>
            </a:r>
            <a:r>
              <a:rPr lang="en-US" sz="3000" b="1" dirty="0">
                <a:solidFill>
                  <a:srgbClr val="FF0000"/>
                </a:solidFill>
              </a:rPr>
              <a:t>represent</a:t>
            </a:r>
            <a:r>
              <a:rPr lang="en-US" sz="3000" dirty="0"/>
              <a:t> or plot </a:t>
            </a:r>
            <a:r>
              <a:rPr lang="en-US" sz="3000" b="1" dirty="0">
                <a:solidFill>
                  <a:srgbClr val="FF0000"/>
                </a:solidFill>
              </a:rPr>
              <a:t>atmospheric</a:t>
            </a:r>
            <a:r>
              <a:rPr lang="en-US" sz="3000" dirty="0"/>
              <a:t> </a:t>
            </a:r>
            <a:r>
              <a:rPr lang="en-US" sz="3000" b="1" dirty="0">
                <a:solidFill>
                  <a:srgbClr val="FF0000"/>
                </a:solidFill>
              </a:rPr>
              <a:t>data</a:t>
            </a:r>
            <a:r>
              <a:rPr lang="en-US" sz="3000" dirty="0"/>
              <a:t> as recorded by weather balloons as they rise in the atmosphere. 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61444" name="Picture 4" descr="http://www.atmos.illinois.edu/earths_atmosphere/images/temperature/layers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447800"/>
            <a:ext cx="3940252" cy="4876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91189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ATMOSPHERIC PROFILE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88052" y="1524000"/>
            <a:ext cx="3527348" cy="5334000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000" dirty="0"/>
              <a:t>The data the balloons record are called </a:t>
            </a:r>
            <a:r>
              <a:rPr lang="en-US" sz="3000" b="1" dirty="0">
                <a:solidFill>
                  <a:srgbClr val="FF0000"/>
                </a:solidFill>
              </a:rPr>
              <a:t>soundings</a:t>
            </a:r>
            <a:r>
              <a:rPr lang="en-US" sz="3000" dirty="0"/>
              <a:t>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/>
              <a:t> When the data is graphed we can see where each layer of the atmosphere </a:t>
            </a:r>
            <a:r>
              <a:rPr lang="en-US" sz="3000" b="1" dirty="0">
                <a:solidFill>
                  <a:srgbClr val="FF0000"/>
                </a:solidFill>
              </a:rPr>
              <a:t>begins</a:t>
            </a:r>
            <a:r>
              <a:rPr lang="en-US" sz="3000" dirty="0"/>
              <a:t> and </a:t>
            </a:r>
            <a:r>
              <a:rPr lang="en-US" sz="3000" b="1" dirty="0">
                <a:solidFill>
                  <a:srgbClr val="FF0000"/>
                </a:solidFill>
              </a:rPr>
              <a:t>ends</a:t>
            </a:r>
            <a:r>
              <a:rPr lang="en-US" sz="3000" dirty="0"/>
              <a:t> by seeing where the </a:t>
            </a:r>
            <a:r>
              <a:rPr lang="en-US" sz="3000" b="1" dirty="0">
                <a:solidFill>
                  <a:srgbClr val="FF0000"/>
                </a:solidFill>
              </a:rPr>
              <a:t>temperature changes</a:t>
            </a:r>
            <a:r>
              <a:rPr lang="en-US" sz="3000" dirty="0"/>
              <a:t>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61444" name="Picture 4" descr="http://www.atmos.illinois.edu/earths_atmosphere/images/temperature/layers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447800"/>
            <a:ext cx="3940252" cy="487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0"/>
            <a:ext cx="5314950" cy="6705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00200" y="6167735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Troposphere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46482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Stratosphere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37338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Mesosphere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1981200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Thermosphere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52600" y="3810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Exosphere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72200" y="3121967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A.  Ionosphere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96484" y="4653224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B.  Ozone Layer</a:t>
            </a:r>
          </a:p>
        </p:txBody>
      </p:sp>
    </p:spTree>
    <p:extLst>
      <p:ext uri="{BB962C8B-B14F-4D97-AF65-F5344CB8AC3E}">
        <p14:creationId xmlns:p14="http://schemas.microsoft.com/office/powerpoint/2010/main" val="259716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447800"/>
            <a:ext cx="3276600" cy="5105400"/>
          </a:xfrm>
        </p:spPr>
        <p:txBody>
          <a:bodyPr>
            <a:normAutofit/>
          </a:bodyPr>
          <a:lstStyle/>
          <a:p>
            <a:pPr marL="82296" lvl="0" indent="0">
              <a:buNone/>
            </a:pPr>
            <a:r>
              <a:rPr lang="en-US" dirty="0"/>
              <a:t>Which layer does all weather occur in?</a:t>
            </a:r>
          </a:p>
          <a:p>
            <a:pPr marL="596646" lvl="0" indent="-514350">
              <a:buAutoNum type="alphaUcPeriod"/>
            </a:pPr>
            <a:r>
              <a:rPr lang="en-US" dirty="0"/>
              <a:t>Mesosphere</a:t>
            </a:r>
          </a:p>
          <a:p>
            <a:pPr marL="596646" lvl="0" indent="-514350">
              <a:buAutoNum type="alphaUcPeriod"/>
            </a:pPr>
            <a:r>
              <a:rPr lang="en-US" dirty="0"/>
              <a:t>Stratosphere</a:t>
            </a:r>
          </a:p>
          <a:p>
            <a:pPr marL="596646" indent="-514350">
              <a:buFont typeface="Wingdings 2"/>
              <a:buAutoNum type="alphaUcPeriod"/>
            </a:pPr>
            <a:r>
              <a:rPr lang="en-US" dirty="0"/>
              <a:t>Thermosphere</a:t>
            </a:r>
          </a:p>
          <a:p>
            <a:pPr marL="596646" lvl="0" indent="-514350">
              <a:buAutoNum type="alphaUcPeriod"/>
            </a:pPr>
            <a:r>
              <a:rPr lang="en-US" dirty="0"/>
              <a:t>Troposphere</a:t>
            </a:r>
          </a:p>
          <a:p>
            <a:pPr marL="82296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57800" y="1143000"/>
            <a:ext cx="3162300" cy="470290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19200" y="3886200"/>
            <a:ext cx="2667000" cy="6096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26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57200"/>
            <a:ext cx="7790688" cy="1143000"/>
          </a:xfrm>
        </p:spPr>
        <p:txBody>
          <a:bodyPr>
            <a:noAutofit/>
          </a:bodyPr>
          <a:lstStyle/>
          <a:p>
            <a:r>
              <a:rPr lang="en-US" sz="4000" b="1" dirty="0"/>
              <a:t>LAB:  CREATING A STUVE CHART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828800"/>
            <a:ext cx="4267200" cy="435864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dirty="0"/>
              <a:t>Atmosphere Temperature Graphing Activity</a:t>
            </a:r>
          </a:p>
          <a:p>
            <a:r>
              <a:rPr lang="en-US" dirty="0"/>
              <a:t>Graph the temperature data.</a:t>
            </a:r>
          </a:p>
          <a:p>
            <a:r>
              <a:rPr lang="en-US" dirty="0"/>
              <a:t>Color each layer of the atmosphere.</a:t>
            </a:r>
          </a:p>
          <a:p>
            <a:r>
              <a:rPr lang="en-US" dirty="0"/>
              <a:t>Answer the questions.</a:t>
            </a:r>
          </a:p>
        </p:txBody>
      </p:sp>
      <p:pic>
        <p:nvPicPr>
          <p:cNvPr id="63492" name="Picture 4" descr="http://marine.rutgers.edu/mrs/education/class/yuri/t_profil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600200"/>
            <a:ext cx="3505199" cy="472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TO DO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Stuve</a:t>
            </a:r>
            <a:r>
              <a:rPr lang="en-US" dirty="0"/>
              <a:t> Diagram lab</a:t>
            </a:r>
          </a:p>
          <a:p>
            <a:r>
              <a:rPr lang="en-US"/>
              <a:t>Review #1</a:t>
            </a:r>
            <a:r>
              <a:rPr lang="en-US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2785145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349</TotalTime>
  <Words>669</Words>
  <Application>Microsoft Office PowerPoint</Application>
  <PresentationFormat>On-screen Show (4:3)</PresentationFormat>
  <Paragraphs>119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Calibri</vt:lpstr>
      <vt:lpstr>Courier New</vt:lpstr>
      <vt:lpstr>Gill Sans MT</vt:lpstr>
      <vt:lpstr>Verdana</vt:lpstr>
      <vt:lpstr>Wingdings</vt:lpstr>
      <vt:lpstr>Wingdings 2</vt:lpstr>
      <vt:lpstr>Solstice</vt:lpstr>
      <vt:lpstr>DO NOW</vt:lpstr>
      <vt:lpstr>REVIEW</vt:lpstr>
      <vt:lpstr>EARTH’S ATMOSPHERE</vt:lpstr>
      <vt:lpstr>CHEMICAL COMPOSITION OF ATMOSPHERE</vt:lpstr>
      <vt:lpstr>CHEMICAL COMPOSITION OF ATMOSPHERE</vt:lpstr>
      <vt:lpstr>PARTICULATES IN THE ATMOSPHERE</vt:lpstr>
      <vt:lpstr>WATER VAPOR IN THE ATMOSPHERE</vt:lpstr>
      <vt:lpstr>DENSITY OF ATMOSPHERE</vt:lpstr>
      <vt:lpstr>DENSITY OF ATMOSPHERE</vt:lpstr>
      <vt:lpstr>AIR PRESSURE</vt:lpstr>
      <vt:lpstr>LAYERS OF EARTH’S ATMOSPHERE</vt:lpstr>
      <vt:lpstr>TROPOSPHERE:  BOTTOM LAYER:</vt:lpstr>
      <vt:lpstr>STRATOSPHERE</vt:lpstr>
      <vt:lpstr>STRATOSPHERE</vt:lpstr>
      <vt:lpstr>MESOSPHERE</vt:lpstr>
      <vt:lpstr>THERMOSPHERE </vt:lpstr>
      <vt:lpstr>EXOSPHERE</vt:lpstr>
      <vt:lpstr>ATMOSPHERIC PROFILE</vt:lpstr>
      <vt:lpstr>ATMOSPHERIC PROFILE</vt:lpstr>
      <vt:lpstr>PowerPoint Presentation</vt:lpstr>
      <vt:lpstr>REVIEW</vt:lpstr>
      <vt:lpstr>LAB:  CREATING A STUVE CHART</vt:lpstr>
      <vt:lpstr>TO DO</vt:lpstr>
    </vt:vector>
  </TitlesOfParts>
  <Company>Forsyth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Layers of the Atmosphere </dc:title>
  <dc:creator>dgovernor</dc:creator>
  <cp:lastModifiedBy>Nancy Brim</cp:lastModifiedBy>
  <cp:revision>34</cp:revision>
  <dcterms:created xsi:type="dcterms:W3CDTF">2011-01-05T15:53:51Z</dcterms:created>
  <dcterms:modified xsi:type="dcterms:W3CDTF">2017-02-19T20:34:53Z</dcterms:modified>
</cp:coreProperties>
</file>