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1" r:id="rId2"/>
    <p:sldId id="256" r:id="rId3"/>
    <p:sldId id="265" r:id="rId4"/>
    <p:sldId id="266" r:id="rId5"/>
    <p:sldId id="362" r:id="rId6"/>
    <p:sldId id="267" r:id="rId7"/>
    <p:sldId id="268" r:id="rId8"/>
    <p:sldId id="269" r:id="rId9"/>
    <p:sldId id="279" r:id="rId10"/>
    <p:sldId id="270" r:id="rId11"/>
    <p:sldId id="314" r:id="rId12"/>
    <p:sldId id="271" r:id="rId13"/>
    <p:sldId id="278" r:id="rId14"/>
    <p:sldId id="272" r:id="rId15"/>
    <p:sldId id="363" r:id="rId16"/>
    <p:sldId id="365" r:id="rId17"/>
    <p:sldId id="273" r:id="rId18"/>
    <p:sldId id="275" r:id="rId19"/>
    <p:sldId id="274" r:id="rId20"/>
    <p:sldId id="364" r:id="rId21"/>
    <p:sldId id="366" r:id="rId22"/>
    <p:sldId id="290" r:id="rId23"/>
    <p:sldId id="298" r:id="rId24"/>
    <p:sldId id="358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99" autoAdjust="0"/>
    <p:restoredTop sz="94637" autoAdjust="0"/>
  </p:normalViewPr>
  <p:slideViewPr>
    <p:cSldViewPr>
      <p:cViewPr varScale="1">
        <p:scale>
          <a:sx n="101" d="100"/>
          <a:sy n="101" d="100"/>
        </p:scale>
        <p:origin x="108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506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C3684D-5E73-43D6-8D26-0AE2A4B8714F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381A0A9-7410-48C8-B7B4-10F11B9E2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853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95C50-CB25-4381-A881-EF01AB102363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735E2-5BD6-4369-A41C-6A8FA1C6B4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95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7632D7B-5F6E-4885-B66B-A0F9D9D92467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FE5186A-00F3-4806-B8F0-46EC4A953A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157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8C94B-1AC2-44D9-BC7E-51FA5CBE3AB0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BE282-6453-4F1E-B1B8-624424DCB4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639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0693660-8AA6-435C-8554-BCADBF13FA9E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8C2DFF-50A2-4D49-B8A5-A3E85B8DC5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364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AF991-9F89-4BBD-9FBB-A9827038C503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72313-93E5-4653-859E-765DC5D866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19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9E80BC-4A47-4A48-92BA-F8B98EBF99BB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FCE0AC-9869-4569-A2FC-A7C14144A1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45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20A464B-5913-4B30-9774-34F9641A9B5C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C66C11C-54A7-4AB0-89E4-05DED2ACFA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06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CE5435D-E114-4FE7-8184-B6618100E9B4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2FBD3EB-DD8E-496C-87C3-3B3F034B05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077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082D5F-992E-4E31-82BD-FA21728870B6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AD3D7-BAE8-4607-AD3B-CFA103F8F1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900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862BB-0589-43E2-85C9-75E6DB1100AC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BE865-1DCD-487F-BBBE-2ED48557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2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1E3D2F2-6B28-4EF6-A940-313B1586CF59}" type="datetimeFigureOut">
              <a:rPr lang="en-US"/>
              <a:pPr>
                <a:defRPr/>
              </a:pPr>
              <a:t>2/24/2017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3DEF5CB-509D-43B9-9142-CEA644487D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797" r:id="rId2"/>
    <p:sldLayoutId id="2147483803" r:id="rId3"/>
    <p:sldLayoutId id="2147483798" r:id="rId4"/>
    <p:sldLayoutId id="2147483804" r:id="rId5"/>
    <p:sldLayoutId id="2147483799" r:id="rId6"/>
    <p:sldLayoutId id="2147483805" r:id="rId7"/>
    <p:sldLayoutId id="2147483806" r:id="rId8"/>
    <p:sldLayoutId id="2147483807" r:id="rId9"/>
    <p:sldLayoutId id="2147483800" r:id="rId10"/>
    <p:sldLayoutId id="214748380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rningscience.org/psc3bstrucpropmatter.htm" TargetMode="External"/><Relationship Id="rId2" Type="http://schemas.openxmlformats.org/officeDocument/2006/relationships/hyperlink" Target="http://www.learningscience.org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effectLst/>
              </a:rPr>
              <a:t>DO NOW</a:t>
            </a:r>
          </a:p>
        </p:txBody>
      </p:sp>
      <p:sp>
        <p:nvSpPr>
          <p:cNvPr id="133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Pick up notes </a:t>
            </a:r>
          </a:p>
          <a:p>
            <a:pPr>
              <a:lnSpc>
                <a:spcPct val="90000"/>
              </a:lnSpc>
            </a:pPr>
            <a:r>
              <a:rPr lang="en-US" dirty="0"/>
              <a:t>Gas Pressure lab is due Thursday</a:t>
            </a:r>
          </a:p>
          <a:p>
            <a:pPr>
              <a:lnSpc>
                <a:spcPct val="90000"/>
              </a:lnSpc>
            </a:pPr>
            <a:r>
              <a:rPr lang="en-US" dirty="0"/>
              <a:t>Big Chill project is due Friday.</a:t>
            </a:r>
          </a:p>
          <a:p>
            <a:pPr marL="82550" indent="0">
              <a:lnSpc>
                <a:spcPct val="90000"/>
              </a:lnSpc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1925" y="360363"/>
            <a:ext cx="7407275" cy="858837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GAS LAWS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1925" y="1295400"/>
            <a:ext cx="7407275" cy="52578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</p:txBody>
      </p:sp>
      <p:pic>
        <p:nvPicPr>
          <p:cNvPr id="1741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1676400"/>
            <a:ext cx="7259638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VIDEO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Chapter 2 – Racing Hot Air Balloons</a:t>
            </a:r>
          </a:p>
          <a:p>
            <a:pPr eaLnBrk="1" hangingPunct="1">
              <a:defRPr/>
            </a:pPr>
            <a:endParaRPr lang="en-US" dirty="0"/>
          </a:p>
          <a:p>
            <a:pPr marL="82550" indent="0" eaLnBrk="1" hangingPunct="1">
              <a:buFont typeface="Wingdings 2" pitchFamily="18" charset="2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GASES (Chapter 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7499350" cy="5410200"/>
          </a:xfrm>
        </p:spPr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u="sng" dirty="0"/>
              <a:t>Physical Properties of Gases:</a:t>
            </a:r>
            <a:endParaRPr lang="en-US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Gases have </a:t>
            </a:r>
            <a:r>
              <a:rPr lang="en-US" b="1" dirty="0">
                <a:solidFill>
                  <a:srgbClr val="FF0000"/>
                </a:solidFill>
              </a:rPr>
              <a:t>mass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Gases have </a:t>
            </a:r>
            <a:r>
              <a:rPr lang="en-US" b="1" dirty="0">
                <a:solidFill>
                  <a:srgbClr val="FF0000"/>
                </a:solidFill>
              </a:rPr>
              <a:t>no definite </a:t>
            </a:r>
            <a:r>
              <a:rPr lang="en-US" dirty="0"/>
              <a:t>volume, </a:t>
            </a:r>
            <a:r>
              <a:rPr lang="en-US" b="1" dirty="0">
                <a:solidFill>
                  <a:srgbClr val="FF0000"/>
                </a:solidFill>
              </a:rPr>
              <a:t>no definite </a:t>
            </a:r>
            <a:r>
              <a:rPr lang="en-US" dirty="0"/>
              <a:t>shape, are </a:t>
            </a:r>
            <a:r>
              <a:rPr lang="en-US" b="1" dirty="0">
                <a:solidFill>
                  <a:srgbClr val="FF0000"/>
                </a:solidFill>
              </a:rPr>
              <a:t>easily</a:t>
            </a:r>
            <a:r>
              <a:rPr lang="en-US" dirty="0"/>
              <a:t> compressed, and behave </a:t>
            </a:r>
            <a:r>
              <a:rPr lang="en-US" b="1" dirty="0">
                <a:solidFill>
                  <a:srgbClr val="FF0000"/>
                </a:solidFill>
              </a:rPr>
              <a:t>independently</a:t>
            </a:r>
            <a:r>
              <a:rPr lang="en-US" dirty="0"/>
              <a:t> of each other.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Gas particles do not </a:t>
            </a:r>
            <a:r>
              <a:rPr lang="en-US" b="1" dirty="0">
                <a:solidFill>
                  <a:srgbClr val="FF0000"/>
                </a:solidFill>
              </a:rPr>
              <a:t>attract</a:t>
            </a:r>
            <a:r>
              <a:rPr lang="en-US" dirty="0"/>
              <a:t> or </a:t>
            </a:r>
            <a:r>
              <a:rPr lang="en-US" b="1" dirty="0">
                <a:solidFill>
                  <a:srgbClr val="FF0000"/>
                </a:solidFill>
              </a:rPr>
              <a:t>repel</a:t>
            </a:r>
            <a:r>
              <a:rPr lang="en-US" dirty="0"/>
              <a:t> each other – the spaces between the particles is too </a:t>
            </a:r>
            <a:r>
              <a:rPr lang="en-US" b="1" dirty="0">
                <a:solidFill>
                  <a:srgbClr val="FF0000"/>
                </a:solidFill>
              </a:rPr>
              <a:t>great</a:t>
            </a:r>
            <a:r>
              <a:rPr lang="en-US" dirty="0"/>
              <a:t>.</a:t>
            </a:r>
          </a:p>
          <a:p>
            <a:pPr marL="82296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sp>
        <p:nvSpPr>
          <p:cNvPr id="19460" name="TextBox 3"/>
          <p:cNvSpPr txBox="1">
            <a:spLocks noChangeArrowheads="1"/>
          </p:cNvSpPr>
          <p:nvPr/>
        </p:nvSpPr>
        <p:spPr bwMode="auto">
          <a:xfrm>
            <a:off x="6400800" y="304800"/>
            <a:ext cx="228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1946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413" y="282575"/>
            <a:ext cx="86677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GASES (Chapter 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7499350" cy="54102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The fact that gas molecules are in </a:t>
            </a:r>
            <a:r>
              <a:rPr lang="en-US" b="1" dirty="0"/>
              <a:t>constant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random</a:t>
            </a:r>
            <a:r>
              <a:rPr lang="en-US" dirty="0"/>
              <a:t> motion allows gases to fill their containers </a:t>
            </a:r>
            <a:r>
              <a:rPr lang="en-US" b="1" dirty="0">
                <a:solidFill>
                  <a:srgbClr val="FF0000"/>
                </a:solidFill>
              </a:rPr>
              <a:t>completely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Different gases can move through each other quite </a:t>
            </a:r>
            <a:r>
              <a:rPr lang="en-US" b="1" dirty="0">
                <a:solidFill>
                  <a:srgbClr val="FF0000"/>
                </a:solidFill>
              </a:rPr>
              <a:t>rapidly</a:t>
            </a:r>
            <a:r>
              <a:rPr lang="en-US" dirty="0"/>
              <a:t>.  This movement is called </a:t>
            </a:r>
            <a:r>
              <a:rPr lang="en-US" b="1" dirty="0">
                <a:solidFill>
                  <a:srgbClr val="FF0000"/>
                </a:solidFill>
              </a:rPr>
              <a:t>DIFFUSION</a:t>
            </a:r>
            <a:r>
              <a:rPr lang="en-US" b="1" dirty="0"/>
              <a:t>.</a:t>
            </a:r>
            <a:r>
              <a:rPr lang="en-US" dirty="0"/>
              <a:t>  </a:t>
            </a:r>
            <a:r>
              <a:rPr lang="en-US" b="1" dirty="0">
                <a:solidFill>
                  <a:srgbClr val="FF0000"/>
                </a:solidFill>
              </a:rPr>
              <a:t>EFFUSION</a:t>
            </a:r>
            <a:r>
              <a:rPr lang="en-US" dirty="0"/>
              <a:t> is when diffusion occurs through a small opening.</a:t>
            </a:r>
          </a:p>
          <a:p>
            <a:pPr lvl="0"/>
            <a:r>
              <a:rPr lang="en-US" dirty="0"/>
              <a:t>Gases exert </a:t>
            </a:r>
            <a:r>
              <a:rPr lang="en-US" b="1" dirty="0">
                <a:solidFill>
                  <a:srgbClr val="FF0000"/>
                </a:solidFill>
              </a:rPr>
              <a:t>pressure</a:t>
            </a:r>
            <a:r>
              <a:rPr lang="en-US" dirty="0"/>
              <a:t> and the pressure of a gas depends on its </a:t>
            </a:r>
            <a:r>
              <a:rPr lang="en-US" b="1" dirty="0">
                <a:solidFill>
                  <a:srgbClr val="FF0000"/>
                </a:solidFill>
              </a:rPr>
              <a:t>temperature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volume</a:t>
            </a:r>
            <a:r>
              <a:rPr lang="en-US" dirty="0"/>
              <a:t>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sp>
        <p:nvSpPr>
          <p:cNvPr id="19460" name="TextBox 3"/>
          <p:cNvSpPr txBox="1">
            <a:spLocks noChangeArrowheads="1"/>
          </p:cNvSpPr>
          <p:nvPr/>
        </p:nvSpPr>
        <p:spPr bwMode="auto">
          <a:xfrm>
            <a:off x="6400800" y="304800"/>
            <a:ext cx="228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1946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52400"/>
            <a:ext cx="86677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222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GASES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dirty="0"/>
              <a:t>Remember that gases consist of very small particles, the particles have large distances between them, they are in constant, rapid, random motion and have elastic collisions.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dirty="0"/>
              <a:t>Actual gases (in real life) do not obey all the suppositions stated in the kinetic-molecular theory. 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dirty="0"/>
              <a:t>In order to accurately measure a gas sample, you must know the </a:t>
            </a:r>
            <a:r>
              <a:rPr lang="en-US" b="1" dirty="0">
                <a:solidFill>
                  <a:srgbClr val="FF0000"/>
                </a:solidFill>
              </a:rPr>
              <a:t>quantity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dirty="0"/>
              <a:t>of particles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dirty="0"/>
              <a:t>(moles), </a:t>
            </a:r>
            <a:r>
              <a:rPr lang="en-US" b="1" dirty="0">
                <a:solidFill>
                  <a:srgbClr val="FF0000"/>
                </a:solidFill>
              </a:rPr>
              <a:t>pressure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temperature</a:t>
            </a:r>
            <a:r>
              <a:rPr lang="en-US" dirty="0"/>
              <a:t>, and </a:t>
            </a:r>
            <a:r>
              <a:rPr lang="en-US" b="1" dirty="0">
                <a:solidFill>
                  <a:srgbClr val="FF0000"/>
                </a:solidFill>
              </a:rPr>
              <a:t>volume</a:t>
            </a:r>
            <a:r>
              <a:rPr lang="en-US" dirty="0"/>
              <a:t> of a gas.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THE GAS LAWS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867650" cy="4800600"/>
          </a:xfrm>
        </p:spPr>
        <p:txBody>
          <a:bodyPr/>
          <a:lstStyle/>
          <a:p>
            <a:pPr marL="595313" indent="-514350" eaLnBrk="1" hangingPunct="1">
              <a:buFont typeface="Wingdings 2" pitchFamily="18" charset="2"/>
              <a:buAutoNum type="arabicPeriod"/>
            </a:pPr>
            <a:r>
              <a:rPr lang="en-US" sz="2800" b="1" u="sng" dirty="0">
                <a:solidFill>
                  <a:srgbClr val="FF0000"/>
                </a:solidFill>
              </a:rPr>
              <a:t>Boyle’s Law</a:t>
            </a:r>
            <a:r>
              <a:rPr lang="en-US" sz="2800" dirty="0"/>
              <a:t>: between VOLUME and PRESSURE; 	</a:t>
            </a:r>
            <a:r>
              <a:rPr lang="en-US" sz="2800" b="1" dirty="0">
                <a:solidFill>
                  <a:srgbClr val="FF0000"/>
                </a:solidFill>
              </a:rPr>
              <a:t>inversely</a:t>
            </a:r>
            <a:r>
              <a:rPr lang="en-US" sz="2800" dirty="0"/>
              <a:t> proportional.</a:t>
            </a:r>
          </a:p>
          <a:p>
            <a:pPr marL="595313" indent="-514350" eaLnBrk="1" hangingPunct="1">
              <a:buFont typeface="Wingdings 2" pitchFamily="18" charset="2"/>
              <a:buAutoNum type="arabicPeriod"/>
            </a:pPr>
            <a:r>
              <a:rPr lang="en-US" sz="2800" b="1" u="sng" dirty="0">
                <a:solidFill>
                  <a:srgbClr val="FF0000"/>
                </a:solidFill>
              </a:rPr>
              <a:t>Charles’ Law:</a:t>
            </a:r>
            <a:r>
              <a:rPr lang="en-US" sz="2800" b="1" dirty="0">
                <a:solidFill>
                  <a:srgbClr val="FF0000"/>
                </a:solidFill>
              </a:rPr>
              <a:t>  </a:t>
            </a:r>
            <a:r>
              <a:rPr lang="en-US" sz="2800" dirty="0" err="1"/>
              <a:t>betweenVOLUME</a:t>
            </a:r>
            <a:r>
              <a:rPr lang="en-US" sz="2800" dirty="0"/>
              <a:t> TEMPERATURE ; </a:t>
            </a:r>
            <a:r>
              <a:rPr lang="en-US" sz="2800" b="1" dirty="0">
                <a:solidFill>
                  <a:srgbClr val="FF0000"/>
                </a:solidFill>
              </a:rPr>
              <a:t>directly</a:t>
            </a:r>
            <a:r>
              <a:rPr lang="en-US" sz="2800" dirty="0"/>
              <a:t> proportional.</a:t>
            </a:r>
          </a:p>
          <a:p>
            <a:pPr marL="595313" indent="-514350" eaLnBrk="1" hangingPunct="1">
              <a:buFont typeface="Wingdings 2" pitchFamily="18" charset="2"/>
              <a:buAutoNum type="arabicPeriod"/>
            </a:pPr>
            <a:r>
              <a:rPr lang="en-US" sz="2800" b="1" u="sng" dirty="0">
                <a:solidFill>
                  <a:srgbClr val="FF0000"/>
                </a:solidFill>
              </a:rPr>
              <a:t>Gay-Lussac’s Law</a:t>
            </a:r>
            <a:r>
              <a:rPr lang="en-US" sz="2800" u="sng" dirty="0"/>
              <a:t>:</a:t>
            </a:r>
            <a:r>
              <a:rPr lang="en-US" sz="2800" dirty="0"/>
              <a:t> between PRESSURE and TEMPERATURE; </a:t>
            </a:r>
            <a:r>
              <a:rPr lang="en-US" sz="2800" b="1" dirty="0">
                <a:solidFill>
                  <a:srgbClr val="FF0000"/>
                </a:solidFill>
              </a:rPr>
              <a:t>directly</a:t>
            </a:r>
            <a:r>
              <a:rPr lang="en-US" sz="2800" dirty="0"/>
              <a:t> proportional.</a:t>
            </a:r>
          </a:p>
          <a:p>
            <a:pPr marL="595313" indent="-514350" eaLnBrk="1" hangingPunct="1">
              <a:buFont typeface="Wingdings 2" pitchFamily="18" charset="2"/>
              <a:buAutoNum type="arabicPeriod"/>
            </a:pPr>
            <a:r>
              <a:rPr lang="en-US" sz="2800" dirty="0"/>
              <a:t> </a:t>
            </a:r>
            <a:r>
              <a:rPr lang="en-US" sz="2800" b="1" u="sng" dirty="0">
                <a:solidFill>
                  <a:srgbClr val="FF0000"/>
                </a:solidFill>
              </a:rPr>
              <a:t>Avogadro’ Principle</a:t>
            </a:r>
            <a:r>
              <a:rPr lang="en-US" sz="2800" u="sng" dirty="0"/>
              <a:t>:</a:t>
            </a:r>
            <a:r>
              <a:rPr lang="en-US" sz="2800" dirty="0"/>
              <a:t>   between numbers of particles – moles - and PRESSURE or VOLUME; </a:t>
            </a:r>
            <a:r>
              <a:rPr lang="en-US" sz="2800" b="1" dirty="0">
                <a:solidFill>
                  <a:srgbClr val="FF0000"/>
                </a:solidFill>
              </a:rPr>
              <a:t>directly</a:t>
            </a:r>
            <a:r>
              <a:rPr lang="en-US" sz="2800" dirty="0"/>
              <a:t> proportional.</a:t>
            </a:r>
          </a:p>
          <a:p>
            <a:pPr marL="595313" indent="-514350" eaLnBrk="1" hangingPunct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BOYLE’S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DEMOS – Boyle’s Law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Chapter 7 – Breathing and Boyle’s Law</a:t>
            </a:r>
          </a:p>
          <a:p>
            <a:pPr marL="1376363" indent="-460375">
              <a:buFont typeface="Wingdings 2" pitchFamily="18" charset="2"/>
              <a:buNone/>
              <a:defRPr/>
            </a:pPr>
            <a:r>
              <a:rPr lang="en-US" dirty="0"/>
              <a:t>1.  Why does the balloon expand?</a:t>
            </a:r>
          </a:p>
          <a:p>
            <a:pPr marL="1376363" indent="-460375">
              <a:buFont typeface="Wingdings 2" pitchFamily="18" charset="2"/>
              <a:buNone/>
              <a:defRPr/>
            </a:pPr>
            <a:r>
              <a:rPr lang="en-US" dirty="0"/>
              <a:t>2.  What does this demo have to do with breathing?</a:t>
            </a:r>
          </a:p>
          <a:p>
            <a:pPr marL="1376363" indent="-460375">
              <a:buFont typeface="Wingdings 2" pitchFamily="18" charset="2"/>
              <a:buNone/>
              <a:defRPr/>
            </a:pPr>
            <a:r>
              <a:rPr lang="en-US" dirty="0"/>
              <a:t>3.  Have you ever heard the phrase “nature abhors a vacuum?”  What do you think it means?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Cartesian Diver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Artificial lung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BOYLE’S LAW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0"/>
            <a:ext cx="6149975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BOYLE’S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7499350" cy="5410200"/>
          </a:xfrm>
        </p:spPr>
        <p:txBody>
          <a:bodyPr>
            <a:normAutofit fontScale="85000" lnSpcReduction="20000"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>
                <a:solidFill>
                  <a:srgbClr val="7030A0"/>
                </a:solidFill>
              </a:rPr>
              <a:t>THE LAW</a:t>
            </a:r>
            <a:r>
              <a:rPr lang="en-US" dirty="0"/>
              <a:t>: For a given mass of gas, at a constant temperature, the volume varies inversely with the pressure:	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		</a:t>
            </a:r>
            <a:r>
              <a:rPr lang="en-US" sz="3800" b="1" dirty="0">
                <a:solidFill>
                  <a:srgbClr val="FF0000"/>
                </a:solidFill>
              </a:rPr>
              <a:t>P</a:t>
            </a:r>
            <a:r>
              <a:rPr lang="en-US" sz="3800" b="1" baseline="-25000" dirty="0">
                <a:solidFill>
                  <a:srgbClr val="FF0000"/>
                </a:solidFill>
              </a:rPr>
              <a:t>1</a:t>
            </a:r>
            <a:r>
              <a:rPr lang="en-US" sz="3800" b="1" dirty="0">
                <a:solidFill>
                  <a:srgbClr val="FF0000"/>
                </a:solidFill>
              </a:rPr>
              <a:t>V</a:t>
            </a:r>
            <a:r>
              <a:rPr lang="en-US" sz="3800" b="1" baseline="-25000" dirty="0">
                <a:solidFill>
                  <a:srgbClr val="FF0000"/>
                </a:solidFill>
              </a:rPr>
              <a:t>1</a:t>
            </a:r>
            <a:r>
              <a:rPr lang="en-US" sz="3800" b="1" dirty="0">
                <a:solidFill>
                  <a:srgbClr val="FF0000"/>
                </a:solidFill>
              </a:rPr>
              <a:t> = P</a:t>
            </a:r>
            <a:r>
              <a:rPr lang="en-US" sz="3800" b="1" baseline="-25000" dirty="0">
                <a:solidFill>
                  <a:srgbClr val="FF0000"/>
                </a:solidFill>
              </a:rPr>
              <a:t>2</a:t>
            </a:r>
            <a:r>
              <a:rPr lang="en-US" sz="3800" b="1" dirty="0">
                <a:solidFill>
                  <a:srgbClr val="FF0000"/>
                </a:solidFill>
              </a:rPr>
              <a:t>V</a:t>
            </a:r>
            <a:r>
              <a:rPr lang="en-US" sz="3800" b="1" baseline="-25000" dirty="0">
                <a:solidFill>
                  <a:srgbClr val="FF0000"/>
                </a:solidFill>
              </a:rPr>
              <a:t>2</a:t>
            </a:r>
            <a:endParaRPr lang="en-US" sz="3800" b="1" dirty="0">
              <a:solidFill>
                <a:srgbClr val="FF0000"/>
              </a:solidFill>
            </a:endParaRP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					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/>
              <a:t>PRACTICE:</a:t>
            </a:r>
            <a:endParaRPr lang="en-US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The pressure in a 9.0 L balloon is 2.1 atm.  If the volume is reduced to 5.0 L, what will the resulting pressure be?  (Temperature does not change.)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V</a:t>
            </a:r>
            <a:r>
              <a:rPr lang="en-US" baseline="-25000" dirty="0"/>
              <a:t>1</a:t>
            </a:r>
            <a:r>
              <a:rPr lang="en-US" dirty="0"/>
              <a:t>  =  		P</a:t>
            </a:r>
            <a:r>
              <a:rPr lang="en-US" baseline="-25000" dirty="0"/>
              <a:t>1</a:t>
            </a:r>
            <a:r>
              <a:rPr lang="en-US" dirty="0"/>
              <a:t>V</a:t>
            </a:r>
            <a:r>
              <a:rPr lang="en-US" baseline="-25000" dirty="0"/>
              <a:t>1</a:t>
            </a:r>
            <a:r>
              <a:rPr lang="en-US" dirty="0"/>
              <a:t> = P</a:t>
            </a:r>
            <a:r>
              <a:rPr lang="en-US" baseline="-25000" dirty="0"/>
              <a:t>2</a:t>
            </a:r>
            <a:r>
              <a:rPr lang="en-US" dirty="0"/>
              <a:t>V</a:t>
            </a:r>
            <a:r>
              <a:rPr lang="en-US" baseline="-25000" dirty="0"/>
              <a:t>2</a:t>
            </a:r>
            <a:r>
              <a:rPr lang="en-US" dirty="0"/>
              <a:t>				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P</a:t>
            </a:r>
            <a:r>
              <a:rPr lang="en-US" baseline="-25000" dirty="0"/>
              <a:t>1</a:t>
            </a:r>
            <a:r>
              <a:rPr lang="en-US" dirty="0"/>
              <a:t>  = 			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V</a:t>
            </a:r>
            <a:r>
              <a:rPr lang="en-US" baseline="-25000" dirty="0"/>
              <a:t>2</a:t>
            </a:r>
            <a:r>
              <a:rPr lang="en-US" dirty="0"/>
              <a:t> = 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P</a:t>
            </a:r>
            <a:r>
              <a:rPr lang="en-US" baseline="-25000" dirty="0"/>
              <a:t>2</a:t>
            </a:r>
            <a:r>
              <a:rPr lang="en-US" dirty="0"/>
              <a:t> =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REMINDER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>
                <a:solidFill>
                  <a:srgbClr val="7030A0"/>
                </a:solidFill>
              </a:rPr>
              <a:t>EVERY TIME </a:t>
            </a:r>
            <a:r>
              <a:rPr lang="en-US" dirty="0"/>
              <a:t>you do a gas laws problem: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dirty="0"/>
              <a:t>Write what you know and what you are trying to find.</a:t>
            </a:r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dirty="0"/>
              <a:t>Write the formula.</a:t>
            </a:r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dirty="0"/>
              <a:t>Plug in the numbers with units and solve with the correct number of sig figs.</a:t>
            </a:r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endParaRPr lang="en-US" dirty="0"/>
          </a:p>
          <a:p>
            <a:pPr marL="82296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Points will be given for this information.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CHARLES’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7499350" cy="1295400"/>
          </a:xfrm>
        </p:spPr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DEMO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Balloon and temperature change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CHARLES’ LAW</a:t>
            </a:r>
          </a:p>
        </p:txBody>
      </p:sp>
      <p:pic>
        <p:nvPicPr>
          <p:cNvPr id="2765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1905000"/>
            <a:ext cx="6629400" cy="4413250"/>
          </a:xfr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3196"/>
            <a:ext cx="749935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CHARLES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066800"/>
            <a:ext cx="7791450" cy="5638800"/>
          </a:xfrm>
        </p:spPr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None/>
              <a:defRPr/>
            </a:pPr>
            <a:r>
              <a:rPr lang="en-US" b="1" dirty="0">
                <a:solidFill>
                  <a:srgbClr val="7030A0"/>
                </a:solidFill>
              </a:rPr>
              <a:t>THE LAW:  </a:t>
            </a:r>
            <a:r>
              <a:rPr lang="en-US" dirty="0"/>
              <a:t>The volume of a fixed mass of a gas is directly proportional to its </a:t>
            </a:r>
            <a:r>
              <a:rPr lang="en-US" b="1" dirty="0"/>
              <a:t>KELVIN</a:t>
            </a:r>
            <a:r>
              <a:rPr lang="en-US" dirty="0"/>
              <a:t> temperature if the pressure is constant.  If pressure is kept constant, then volume must change to keep temperature the same.</a:t>
            </a:r>
          </a:p>
          <a:p>
            <a:pPr marL="82296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  <a:p>
            <a:pPr marL="82296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 </a:t>
            </a:r>
            <a:r>
              <a:rPr lang="en-US" sz="3600" b="1" dirty="0">
                <a:solidFill>
                  <a:srgbClr val="FF0000"/>
                </a:solidFill>
              </a:rPr>
              <a:t>	V</a:t>
            </a:r>
            <a:r>
              <a:rPr lang="en-US" sz="3600" b="1" baseline="-25000" dirty="0">
                <a:solidFill>
                  <a:srgbClr val="FF0000"/>
                </a:solidFill>
              </a:rPr>
              <a:t>1</a:t>
            </a:r>
            <a:r>
              <a:rPr lang="en-US" sz="3600" b="1" dirty="0">
                <a:solidFill>
                  <a:srgbClr val="FF0000"/>
                </a:solidFill>
              </a:rPr>
              <a:t>T</a:t>
            </a:r>
            <a:r>
              <a:rPr lang="en-US" sz="3600" b="1" baseline="-25000" dirty="0">
                <a:solidFill>
                  <a:srgbClr val="FF0000"/>
                </a:solidFill>
              </a:rPr>
              <a:t>2</a:t>
            </a:r>
            <a:r>
              <a:rPr lang="en-US" sz="3600" b="1" dirty="0">
                <a:solidFill>
                  <a:srgbClr val="FF0000"/>
                </a:solidFill>
              </a:rPr>
              <a:t> = V</a:t>
            </a:r>
            <a:r>
              <a:rPr lang="en-US" sz="3600" b="1" baseline="-25000" dirty="0">
                <a:solidFill>
                  <a:srgbClr val="FF0000"/>
                </a:solidFill>
              </a:rPr>
              <a:t>2</a:t>
            </a:r>
            <a:r>
              <a:rPr lang="en-US" sz="3600" b="1" dirty="0">
                <a:solidFill>
                  <a:srgbClr val="FF0000"/>
                </a:solidFill>
              </a:rPr>
              <a:t> T</a:t>
            </a:r>
            <a:r>
              <a:rPr lang="en-US" sz="3600" b="1" baseline="-25000" dirty="0">
                <a:solidFill>
                  <a:srgbClr val="FF0000"/>
                </a:solidFill>
              </a:rPr>
              <a:t>1</a:t>
            </a:r>
            <a:endParaRPr lang="en-US" sz="3600" b="1" dirty="0">
              <a:solidFill>
                <a:srgbClr val="FF0000"/>
              </a:solidFill>
            </a:endParaRPr>
          </a:p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b="1" i="1" dirty="0">
              <a:solidFill>
                <a:schemeClr val="accent6"/>
              </a:solidFill>
            </a:endParaRPr>
          </a:p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i="1" dirty="0">
                <a:solidFill>
                  <a:schemeClr val="accent6"/>
                </a:solidFill>
              </a:rPr>
              <a:t>You must use the Kelvin temperature scale!</a:t>
            </a:r>
            <a:endParaRPr lang="en-US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3196"/>
            <a:ext cx="749935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CHARLES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066800"/>
            <a:ext cx="7791450" cy="5638800"/>
          </a:xfrm>
        </p:spPr>
        <p:txBody>
          <a:bodyPr>
            <a:normAutofit lnSpcReduction="10000"/>
          </a:bodyPr>
          <a:lstStyle/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i="1" dirty="0">
                <a:solidFill>
                  <a:schemeClr val="accent6"/>
                </a:solidFill>
              </a:rPr>
              <a:t>You must use the Kelvin temperature scale!</a:t>
            </a:r>
            <a:endParaRPr lang="en-US" dirty="0">
              <a:solidFill>
                <a:schemeClr val="accent6"/>
              </a:solidFill>
            </a:endParaRP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/>
              <a:t>PRACTICE:</a:t>
            </a:r>
            <a:endParaRPr lang="en-US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000" dirty="0"/>
              <a:t>The temperature of a sample of gas is 300.0 K.  The gas’ volume is 25.0 L.  What will be the new volume of the gas if the temperature is dropped to 125.0 K?</a:t>
            </a:r>
          </a:p>
          <a:p>
            <a:pPr marL="82296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V</a:t>
            </a:r>
            <a:r>
              <a:rPr lang="en-US" baseline="-25000" dirty="0"/>
              <a:t>1</a:t>
            </a:r>
            <a:r>
              <a:rPr lang="en-US" dirty="0"/>
              <a:t> = 	    		V</a:t>
            </a:r>
            <a:r>
              <a:rPr lang="en-US" baseline="-25000" dirty="0"/>
              <a:t>2</a:t>
            </a:r>
            <a:r>
              <a:rPr lang="en-US" dirty="0"/>
              <a:t>T</a:t>
            </a:r>
            <a:r>
              <a:rPr lang="en-US" baseline="-25000" dirty="0"/>
              <a:t>1</a:t>
            </a:r>
            <a:r>
              <a:rPr lang="en-US" dirty="0"/>
              <a:t> = T</a:t>
            </a:r>
            <a:r>
              <a:rPr lang="en-US" baseline="-25000" dirty="0"/>
              <a:t>2</a:t>
            </a:r>
            <a:r>
              <a:rPr lang="en-US" dirty="0"/>
              <a:t>V</a:t>
            </a:r>
            <a:r>
              <a:rPr lang="en-US" baseline="-25000" dirty="0"/>
              <a:t>1</a:t>
            </a:r>
            <a:r>
              <a:rPr lang="en-US" dirty="0"/>
              <a:t> 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T</a:t>
            </a:r>
            <a:r>
              <a:rPr lang="en-US" baseline="-25000" dirty="0"/>
              <a:t>1</a:t>
            </a:r>
            <a:r>
              <a:rPr lang="en-US" dirty="0"/>
              <a:t> = 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V</a:t>
            </a:r>
            <a:r>
              <a:rPr lang="en-US" baseline="-25000" dirty="0"/>
              <a:t>2</a:t>
            </a:r>
            <a:r>
              <a:rPr lang="en-US" dirty="0"/>
              <a:t> = 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T</a:t>
            </a:r>
            <a:r>
              <a:rPr lang="en-US" baseline="-25000" dirty="0"/>
              <a:t>2</a:t>
            </a:r>
            <a:r>
              <a:rPr lang="en-US" dirty="0"/>
              <a:t> = 	</a:t>
            </a:r>
          </a:p>
        </p:txBody>
      </p:sp>
    </p:spTree>
    <p:extLst>
      <p:ext uri="{BB962C8B-B14F-4D97-AF65-F5344CB8AC3E}">
        <p14:creationId xmlns:p14="http://schemas.microsoft.com/office/powerpoint/2010/main" val="3531249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REMINDER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>
                <a:solidFill>
                  <a:srgbClr val="7030A0"/>
                </a:solidFill>
              </a:rPr>
              <a:t>EVERY TIME </a:t>
            </a:r>
            <a:r>
              <a:rPr lang="en-US" dirty="0"/>
              <a:t>you do a gas laws problem: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dirty="0"/>
              <a:t>Write what you know and what you are trying to find.</a:t>
            </a:r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dirty="0"/>
              <a:t>Write the formula.</a:t>
            </a:r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dirty="0"/>
              <a:t>Plug in the numbers with units and solve with the correct number of sig figs.</a:t>
            </a:r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endParaRPr lang="en-US" dirty="0"/>
          </a:p>
          <a:p>
            <a:pPr marL="82296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Points will be given for this information.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86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GAY-LUSSAC’S LAW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Videodisc – Chapter 5 - Imploding Can</a:t>
            </a:r>
          </a:p>
          <a:p>
            <a:pPr marL="1376363" indent="-460375">
              <a:buFont typeface="Wingdings 2" pitchFamily="18" charset="2"/>
              <a:buNone/>
              <a:defRPr/>
            </a:pPr>
            <a:r>
              <a:rPr lang="en-US" dirty="0"/>
              <a:t>1.  Why did the can implode?</a:t>
            </a:r>
          </a:p>
          <a:p>
            <a:pPr marL="1376363" indent="-460375">
              <a:buFont typeface="Wingdings 2" pitchFamily="18" charset="2"/>
              <a:buNone/>
              <a:defRPr/>
            </a:pPr>
            <a:r>
              <a:rPr lang="en-US" dirty="0"/>
              <a:t>2.  How does the demonstration you just saw relate to a barometer?</a:t>
            </a:r>
          </a:p>
          <a:p>
            <a:pPr marL="1376363" indent="-460375">
              <a:buFont typeface="Wingdings 2" pitchFamily="18" charset="2"/>
              <a:buNone/>
              <a:defRPr/>
            </a:pPr>
            <a:r>
              <a:rPr lang="en-US" dirty="0"/>
              <a:t>3.  How is a vacuum seal created on a jar of homemade preserves?</a:t>
            </a:r>
          </a:p>
          <a:p>
            <a:pPr eaLnBrk="1" hangingPunct="1">
              <a:defRPr/>
            </a:pPr>
            <a:r>
              <a:rPr lang="en-US" dirty="0"/>
              <a:t>Egg in a bottle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GAY-LUSSAC’S LAW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47800"/>
            <a:ext cx="7620000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GAY-LUSSAC’S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7499350" cy="5105400"/>
          </a:xfrm>
        </p:spPr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>
                <a:solidFill>
                  <a:srgbClr val="7030A0"/>
                </a:solidFill>
              </a:rPr>
              <a:t>THE LAW:  </a:t>
            </a:r>
            <a:r>
              <a:rPr lang="en-US" dirty="0"/>
              <a:t>An increase in temperature increases the frequency of collisions between gas particles.  In a given volume, raising the </a:t>
            </a:r>
            <a:r>
              <a:rPr lang="en-US" b="1" dirty="0"/>
              <a:t>KELVIN </a:t>
            </a:r>
            <a:r>
              <a:rPr lang="en-US" dirty="0"/>
              <a:t>temperature also raises the pressure.	</a:t>
            </a:r>
          </a:p>
          <a:p>
            <a:pPr marL="82296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3600" b="1" dirty="0">
                <a:solidFill>
                  <a:srgbClr val="FF0000"/>
                </a:solidFill>
              </a:rPr>
              <a:t>P</a:t>
            </a:r>
            <a:r>
              <a:rPr lang="en-US" sz="3600" b="1" baseline="-25000" dirty="0">
                <a:solidFill>
                  <a:srgbClr val="FF0000"/>
                </a:solidFill>
              </a:rPr>
              <a:t>1</a:t>
            </a:r>
            <a:r>
              <a:rPr lang="en-US" sz="3600" b="1" dirty="0">
                <a:solidFill>
                  <a:srgbClr val="FF0000"/>
                </a:solidFill>
              </a:rPr>
              <a:t> T</a:t>
            </a:r>
            <a:r>
              <a:rPr lang="en-US" sz="3600" b="1" baseline="-25000" dirty="0">
                <a:solidFill>
                  <a:srgbClr val="FF0000"/>
                </a:solidFill>
              </a:rPr>
              <a:t>2</a:t>
            </a:r>
            <a:r>
              <a:rPr lang="en-US" sz="3600" b="1" dirty="0">
                <a:solidFill>
                  <a:srgbClr val="FF0000"/>
                </a:solidFill>
              </a:rPr>
              <a:t>= P</a:t>
            </a:r>
            <a:r>
              <a:rPr lang="en-US" sz="3600" b="1" baseline="-25000" dirty="0">
                <a:solidFill>
                  <a:srgbClr val="FF0000"/>
                </a:solidFill>
              </a:rPr>
              <a:t>2</a:t>
            </a:r>
            <a:r>
              <a:rPr lang="en-US" sz="3600" b="1" dirty="0">
                <a:solidFill>
                  <a:srgbClr val="FF0000"/>
                </a:solidFill>
              </a:rPr>
              <a:t> T</a:t>
            </a:r>
            <a:r>
              <a:rPr lang="en-US" sz="3600" b="1" baseline="-25000" dirty="0">
                <a:solidFill>
                  <a:srgbClr val="FF0000"/>
                </a:solidFill>
              </a:rPr>
              <a:t>1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</a:p>
          <a:p>
            <a:pPr marL="82296" indent="0" algn="ctr" eaLnBrk="1" fontAlgn="auto" hangingPunct="1">
              <a:spcAft>
                <a:spcPts val="0"/>
              </a:spcAft>
              <a:buNone/>
              <a:defRPr/>
            </a:pPr>
            <a:endParaRPr lang="en-US" sz="3600" b="1" dirty="0">
              <a:solidFill>
                <a:srgbClr val="FF0000"/>
              </a:solidFill>
            </a:endParaRPr>
          </a:p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>
                <a:solidFill>
                  <a:schemeClr val="accent6"/>
                </a:solidFill>
              </a:rPr>
              <a:t> </a:t>
            </a:r>
            <a:r>
              <a:rPr lang="en-US" b="1" i="1" dirty="0">
                <a:solidFill>
                  <a:schemeClr val="accent6"/>
                </a:solidFill>
              </a:rPr>
              <a:t>You must use Kelvin temperature scale!</a:t>
            </a:r>
            <a:endParaRPr lang="en-US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GAY-LUSSAC’S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7499350" cy="5105400"/>
          </a:xfrm>
        </p:spPr>
        <p:txBody>
          <a:bodyPr>
            <a:normAutofit fontScale="92500" lnSpcReduction="10000"/>
          </a:bodyPr>
          <a:lstStyle/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>
                <a:solidFill>
                  <a:schemeClr val="accent6"/>
                </a:solidFill>
              </a:rPr>
              <a:t> </a:t>
            </a:r>
            <a:r>
              <a:rPr lang="en-US" b="1" i="1" dirty="0">
                <a:solidFill>
                  <a:schemeClr val="accent6"/>
                </a:solidFill>
              </a:rPr>
              <a:t>You must use Kelvin temperature scale!</a:t>
            </a:r>
            <a:endParaRPr lang="en-US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/>
              <a:t>PRACTICE:</a:t>
            </a:r>
            <a:endParaRPr lang="en-US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The temperature of a sample of gas is 300.0 K.  The gas’ pressure is 1.4 atm.  What will be the new pressure of the gas be if the temperature is dropped to 125.0 K?</a:t>
            </a:r>
          </a:p>
          <a:p>
            <a:pPr marL="82296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P</a:t>
            </a:r>
            <a:r>
              <a:rPr lang="en-US" baseline="-25000" dirty="0"/>
              <a:t>1</a:t>
            </a:r>
            <a:r>
              <a:rPr lang="en-US" dirty="0"/>
              <a:t> = 	 		P</a:t>
            </a:r>
            <a:r>
              <a:rPr lang="en-US" baseline="-25000" dirty="0"/>
              <a:t>2</a:t>
            </a:r>
            <a:r>
              <a:rPr lang="en-US" dirty="0"/>
              <a:t>T</a:t>
            </a:r>
            <a:r>
              <a:rPr lang="en-US" baseline="-25000" dirty="0"/>
              <a:t>1</a:t>
            </a:r>
            <a:r>
              <a:rPr lang="en-US" dirty="0"/>
              <a:t> = T</a:t>
            </a:r>
            <a:r>
              <a:rPr lang="en-US" baseline="-25000" dirty="0"/>
              <a:t>2</a:t>
            </a:r>
            <a:r>
              <a:rPr lang="en-US" dirty="0"/>
              <a:t>P</a:t>
            </a:r>
            <a:r>
              <a:rPr lang="en-US" baseline="-25000" dirty="0"/>
              <a:t>1</a:t>
            </a:r>
            <a:r>
              <a:rPr lang="en-US" dirty="0"/>
              <a:t> 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T</a:t>
            </a:r>
            <a:r>
              <a:rPr lang="en-US" baseline="-25000" dirty="0"/>
              <a:t>1</a:t>
            </a:r>
            <a:r>
              <a:rPr lang="en-US" dirty="0"/>
              <a:t> =	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P</a:t>
            </a:r>
            <a:r>
              <a:rPr lang="en-US" baseline="-25000" dirty="0"/>
              <a:t>2</a:t>
            </a:r>
            <a:r>
              <a:rPr lang="en-US" dirty="0"/>
              <a:t> = 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T</a:t>
            </a:r>
            <a:r>
              <a:rPr lang="en-US" baseline="-25000" dirty="0"/>
              <a:t>2</a:t>
            </a:r>
            <a:r>
              <a:rPr lang="en-US" dirty="0"/>
              <a:t> = 	</a:t>
            </a:r>
          </a:p>
        </p:txBody>
      </p:sp>
    </p:spTree>
    <p:extLst>
      <p:ext uri="{BB962C8B-B14F-4D97-AF65-F5344CB8AC3E}">
        <p14:creationId xmlns:p14="http://schemas.microsoft.com/office/powerpoint/2010/main" val="1447865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2">
                    <a:satMod val="130000"/>
                  </a:schemeClr>
                </a:solidFill>
              </a:rPr>
              <a:t>REMINDER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>
                <a:solidFill>
                  <a:srgbClr val="7030A0"/>
                </a:solidFill>
              </a:rPr>
              <a:t>EVERY TIME </a:t>
            </a:r>
            <a:r>
              <a:rPr lang="en-US" dirty="0"/>
              <a:t>you do a gas laws problem: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dirty="0"/>
              <a:t>Write what you know and what you are trying to find.</a:t>
            </a:r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dirty="0"/>
              <a:t>Write the formula.</a:t>
            </a:r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dirty="0"/>
              <a:t>Plug in the numbers with units and solve with the correct number of sig figs.</a:t>
            </a:r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endParaRPr lang="en-US" dirty="0"/>
          </a:p>
          <a:p>
            <a:pPr marL="82296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Points will be given for this information.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854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HINT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0963" indent="0" algn="ctr" eaLnBrk="1" hangingPunct="1">
              <a:buFont typeface="Wingdings 2" pitchFamily="18" charset="2"/>
              <a:buNone/>
            </a:pPr>
            <a:r>
              <a:rPr lang="en-US" sz="20000"/>
              <a:t>PTV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/>
              <a:t>PUTTING IT ALL TOGETHER</a:t>
            </a:r>
            <a:r>
              <a:rPr lang="en-US" dirty="0"/>
              <a:t>	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dirty="0"/>
              <a:t>Simulation on gas laws:</a:t>
            </a:r>
            <a:endParaRPr lang="en-US" dirty="0">
              <a:hlinkClick r:id="rId2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US" dirty="0">
                <a:hlinkClick r:id="rId3"/>
              </a:rPr>
              <a:t>Structure and Properties of Matter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Handout on Boyle’s, Charles, and Gay-Lussac’s problems </a:t>
            </a:r>
            <a:r>
              <a:rPr lang="en-US"/>
              <a:t>due Thursday.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0882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7632</TotalTime>
  <Words>696</Words>
  <Application>Microsoft Office PowerPoint</Application>
  <PresentationFormat>On-screen Show (4:3)</PresentationFormat>
  <Paragraphs>113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Gill Sans MT</vt:lpstr>
      <vt:lpstr>Verdana</vt:lpstr>
      <vt:lpstr>Wingdings</vt:lpstr>
      <vt:lpstr>Wingdings 2</vt:lpstr>
      <vt:lpstr>Solstice</vt:lpstr>
      <vt:lpstr>DO NOW</vt:lpstr>
      <vt:lpstr>GAS LAWS</vt:lpstr>
      <vt:lpstr>VIDEO</vt:lpstr>
      <vt:lpstr>GASES (Chapter 12)</vt:lpstr>
      <vt:lpstr>GASES (Chapter 12)</vt:lpstr>
      <vt:lpstr>GASES</vt:lpstr>
      <vt:lpstr>THE GAS LAWS</vt:lpstr>
      <vt:lpstr>BOYLE’S LAW</vt:lpstr>
      <vt:lpstr>BOYLE’S LAW</vt:lpstr>
      <vt:lpstr>BOYLE’S LAW</vt:lpstr>
      <vt:lpstr>REMINDER</vt:lpstr>
      <vt:lpstr>CHARLES’ LAW</vt:lpstr>
      <vt:lpstr>CHARLES’ LAW</vt:lpstr>
      <vt:lpstr>CHARLES LAW</vt:lpstr>
      <vt:lpstr>CHARLES LAW</vt:lpstr>
      <vt:lpstr>REMINDER</vt:lpstr>
      <vt:lpstr>GAY-LUSSAC’S LAW</vt:lpstr>
      <vt:lpstr>GAY-LUSSAC’S LAW</vt:lpstr>
      <vt:lpstr>GAY-LUSSAC’S LAW</vt:lpstr>
      <vt:lpstr>GAY-LUSSAC’S LAW</vt:lpstr>
      <vt:lpstr>REMINDER</vt:lpstr>
      <vt:lpstr>HINT</vt:lpstr>
      <vt:lpstr>PUTTING IT ALL TOGETHER </vt:lpstr>
      <vt:lpstr>TO DO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NOW</dc:title>
  <dc:creator>Nancy Brim</dc:creator>
  <cp:lastModifiedBy>Nancy Brim</cp:lastModifiedBy>
  <cp:revision>113</cp:revision>
  <dcterms:created xsi:type="dcterms:W3CDTF">2011-02-08T17:22:11Z</dcterms:created>
  <dcterms:modified xsi:type="dcterms:W3CDTF">2017-02-25T02:23:16Z</dcterms:modified>
</cp:coreProperties>
</file>