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6" r:id="rId2"/>
    <p:sldId id="257" r:id="rId3"/>
    <p:sldId id="256" r:id="rId4"/>
    <p:sldId id="270" r:id="rId5"/>
    <p:sldId id="271" r:id="rId6"/>
    <p:sldId id="272" r:id="rId7"/>
    <p:sldId id="260" r:id="rId8"/>
    <p:sldId id="285" r:id="rId9"/>
    <p:sldId id="277" r:id="rId10"/>
    <p:sldId id="286" r:id="rId11"/>
    <p:sldId id="274" r:id="rId12"/>
    <p:sldId id="262" r:id="rId13"/>
    <p:sldId id="275" r:id="rId14"/>
    <p:sldId id="278" r:id="rId15"/>
    <p:sldId id="263" r:id="rId16"/>
    <p:sldId id="279" r:id="rId17"/>
    <p:sldId id="280" r:id="rId18"/>
    <p:sldId id="281" r:id="rId19"/>
    <p:sldId id="264" r:id="rId20"/>
    <p:sldId id="265" r:id="rId21"/>
    <p:sldId id="282" r:id="rId22"/>
    <p:sldId id="266" r:id="rId23"/>
    <p:sldId id="283" r:id="rId24"/>
    <p:sldId id="28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36" autoAdjust="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94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051F7B-F237-454C-9EB8-77E245A8A72D}" type="datetimeFigureOut">
              <a:rPr lang="en-US" smtClean="0"/>
              <a:pPr/>
              <a:t>1/4/2017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9C8E0D4-26A2-4A34-BF7A-57D787F3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Review #1.</a:t>
            </a:r>
          </a:p>
          <a:p>
            <a:r>
              <a:rPr lang="en-US" dirty="0"/>
              <a:t>Pick up notes sheet and Review #2.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1420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3581400" cy="4267200"/>
          </a:xfrm>
        </p:spPr>
        <p:txBody>
          <a:bodyPr/>
          <a:lstStyle/>
          <a:p>
            <a:pPr marL="109728" indent="0">
              <a:buNone/>
            </a:pPr>
            <a:r>
              <a:rPr lang="en-US" dirty="0"/>
              <a:t>Fossils of footprints are examples of:</a:t>
            </a:r>
          </a:p>
          <a:p>
            <a:pPr marL="365760" lvl="1" indent="0">
              <a:buNone/>
            </a:pPr>
            <a:r>
              <a:rPr lang="en-US" dirty="0"/>
              <a:t>A.   Cast fossils</a:t>
            </a:r>
          </a:p>
          <a:p>
            <a:pPr marL="365760" lvl="1" indent="0">
              <a:buNone/>
            </a:pPr>
            <a:r>
              <a:rPr lang="en-US" dirty="0"/>
              <a:t>B.   Coprolites</a:t>
            </a:r>
          </a:p>
          <a:p>
            <a:pPr marL="365760" lvl="1" indent="0">
              <a:buNone/>
            </a:pPr>
            <a:r>
              <a:rPr lang="en-US" dirty="0"/>
              <a:t>C.   </a:t>
            </a:r>
            <a:r>
              <a:rPr lang="en-US" dirty="0" err="1"/>
              <a:t>Gastroliths</a:t>
            </a:r>
            <a:endParaRPr lang="en-US" dirty="0"/>
          </a:p>
          <a:p>
            <a:pPr marL="365760" lvl="1" indent="0">
              <a:buNone/>
            </a:pPr>
            <a:r>
              <a:rPr lang="en-US" dirty="0"/>
              <a:t>D.  Trace fossils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/>
              <a:t>REVIEW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209800"/>
            <a:ext cx="4445000" cy="2959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200" y="4343400"/>
            <a:ext cx="28194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685800" y="4343400"/>
            <a:ext cx="8001000" cy="1663891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dirty="0"/>
              <a:t>SES4. </a:t>
            </a:r>
            <a:r>
              <a:rPr lang="en-US" dirty="0"/>
              <a:t>Students will understand how rock relationships and fossils are used to reconstruct the Earth’s past. </a:t>
            </a:r>
          </a:p>
          <a:p>
            <a:pPr algn="l"/>
            <a:r>
              <a:rPr lang="en-US" b="1" dirty="0"/>
              <a:t>SES4d. </a:t>
            </a:r>
            <a:r>
              <a:rPr lang="en-US" dirty="0"/>
              <a:t>Explain how sedimentary rock units are correlated within and across regions by a variety of methods including the principle of fossil succession. </a:t>
            </a:r>
          </a:p>
          <a:p>
            <a:r>
              <a:rPr lang="en-US" b="1" dirty="0"/>
              <a:t>SES4e. </a:t>
            </a:r>
            <a:r>
              <a:rPr lang="en-US" dirty="0"/>
              <a:t>Use stratigraphic relationships to interpret major events in Earth history.</a:t>
            </a:r>
          </a:p>
          <a:p>
            <a:pPr algn="ctr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/>
              <a:t>GEOLOGIC TIME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5715000" cy="2463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495800" cy="2328672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/>
              <a:t>These fossils were found in Texas, Utah, and Colorado. </a:t>
            </a:r>
          </a:p>
          <a:p>
            <a:r>
              <a:rPr lang="en-US" dirty="0"/>
              <a:t>What conclusions can you make about their past environments?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4800" dirty="0"/>
              <a:t>WHAT DO FOSSILS TELL US?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524000"/>
            <a:ext cx="3581400" cy="238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199603"/>
            <a:ext cx="2633957" cy="2362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4199603"/>
            <a:ext cx="1816100" cy="23316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199603"/>
            <a:ext cx="248031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787098"/>
            <a:ext cx="4409156" cy="4419600"/>
          </a:xfrm>
        </p:spPr>
        <p:txBody>
          <a:bodyPr>
            <a:noAutofit/>
          </a:bodyPr>
          <a:lstStyle/>
          <a:p>
            <a:r>
              <a:rPr lang="en-US" sz="2600" dirty="0"/>
              <a:t>Fossils provide the </a:t>
            </a:r>
            <a:r>
              <a:rPr lang="en-US" sz="2600" b="1" dirty="0">
                <a:solidFill>
                  <a:srgbClr val="FF0000"/>
                </a:solidFill>
                <a:ea typeface="Arial"/>
                <a:cs typeface="Arial"/>
              </a:rPr>
              <a:t>most</a:t>
            </a:r>
            <a:r>
              <a:rPr lang="en-US" sz="2600" dirty="0">
                <a:solidFill>
                  <a:srgbClr val="FF0000"/>
                </a:solidFill>
                <a:ea typeface="Arial"/>
                <a:cs typeface="Arial"/>
              </a:rPr>
              <a:t> </a:t>
            </a:r>
            <a:r>
              <a:rPr lang="en-US" sz="2600" b="1" dirty="0">
                <a:solidFill>
                  <a:srgbClr val="FF0000"/>
                </a:solidFill>
                <a:ea typeface="Arial"/>
                <a:cs typeface="Arial"/>
              </a:rPr>
              <a:t>important</a:t>
            </a:r>
            <a:r>
              <a:rPr lang="en-US" sz="2600" dirty="0">
                <a:solidFill>
                  <a:srgbClr val="FF0000"/>
                </a:solidFill>
                <a:ea typeface="Arial"/>
                <a:cs typeface="Arial"/>
              </a:rPr>
              <a:t> </a:t>
            </a:r>
            <a:r>
              <a:rPr lang="en-US" sz="2600" b="1" dirty="0">
                <a:solidFill>
                  <a:srgbClr val="FF0000"/>
                </a:solidFill>
                <a:ea typeface="Arial"/>
                <a:cs typeface="Arial"/>
              </a:rPr>
              <a:t>clues</a:t>
            </a:r>
            <a:r>
              <a:rPr lang="en-US" sz="2600" dirty="0">
                <a:solidFill>
                  <a:srgbClr val="FF0000"/>
                </a:solidFill>
                <a:ea typeface="Arial"/>
                <a:cs typeface="Arial"/>
              </a:rPr>
              <a:t> </a:t>
            </a:r>
            <a:r>
              <a:rPr lang="en-US" sz="2600" dirty="0">
                <a:solidFill>
                  <a:srgbClr val="000000"/>
                </a:solidFill>
                <a:ea typeface="Arial"/>
                <a:cs typeface="Arial"/>
              </a:rPr>
              <a:t>to interpret past environments. </a:t>
            </a:r>
          </a:p>
          <a:p>
            <a:r>
              <a:rPr lang="en-US" sz="2600" b="1" dirty="0">
                <a:solidFill>
                  <a:srgbClr val="FF0000"/>
                </a:solidFill>
                <a:ea typeface="Arial"/>
                <a:cs typeface="Arial"/>
              </a:rPr>
              <a:t>Type</a:t>
            </a:r>
            <a:r>
              <a:rPr lang="en-US" sz="2600" dirty="0">
                <a:solidFill>
                  <a:srgbClr val="000000"/>
                </a:solidFill>
                <a:ea typeface="Arial"/>
                <a:cs typeface="Arial"/>
              </a:rPr>
              <a:t> and </a:t>
            </a:r>
            <a:r>
              <a:rPr lang="en-US" sz="2600" b="1" dirty="0">
                <a:solidFill>
                  <a:srgbClr val="FF0000"/>
                </a:solidFill>
                <a:ea typeface="Arial"/>
                <a:cs typeface="Arial"/>
              </a:rPr>
              <a:t>distribution</a:t>
            </a:r>
            <a:r>
              <a:rPr lang="en-US" sz="2600" dirty="0">
                <a:solidFill>
                  <a:srgbClr val="FF0000"/>
                </a:solidFill>
                <a:ea typeface="Arial"/>
                <a:cs typeface="Arial"/>
              </a:rPr>
              <a:t> </a:t>
            </a:r>
            <a:r>
              <a:rPr lang="en-US" sz="2600" dirty="0">
                <a:solidFill>
                  <a:srgbClr val="000000"/>
                </a:solidFill>
                <a:ea typeface="Arial"/>
                <a:cs typeface="Arial"/>
              </a:rPr>
              <a:t>of fossils are </a:t>
            </a:r>
            <a:r>
              <a:rPr lang="en-US" sz="2600" b="1" dirty="0">
                <a:solidFill>
                  <a:srgbClr val="FF0000"/>
                </a:solidFill>
                <a:ea typeface="Arial"/>
                <a:cs typeface="Arial"/>
              </a:rPr>
              <a:t>BEST</a:t>
            </a:r>
            <a:r>
              <a:rPr lang="en-US" sz="2600" dirty="0">
                <a:solidFill>
                  <a:srgbClr val="FF0000"/>
                </a:solidFill>
                <a:ea typeface="Arial"/>
                <a:cs typeface="Arial"/>
              </a:rPr>
              <a:t> </a:t>
            </a:r>
            <a:r>
              <a:rPr lang="en-US" sz="2600" dirty="0">
                <a:solidFill>
                  <a:srgbClr val="000000"/>
                </a:solidFill>
                <a:ea typeface="Arial"/>
                <a:cs typeface="Arial"/>
              </a:rPr>
              <a:t>indicators of an area’s ancient conditions and climate.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FOSSILS ARE CLUES TO THE PAST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55" y="1143000"/>
            <a:ext cx="4211890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76800" y="5791371"/>
            <a:ext cx="3733800" cy="83099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09728" indent="0" algn="ctr">
              <a:buNone/>
            </a:pPr>
            <a:r>
              <a:rPr lang="en-US" sz="2400" b="1" i="1" dirty="0"/>
              <a:t>How do we know how long ago that was?</a:t>
            </a:r>
          </a:p>
        </p:txBody>
      </p:sp>
    </p:spTree>
    <p:extLst>
      <p:ext uri="{BB962C8B-B14F-4D97-AF65-F5344CB8AC3E}">
        <p14:creationId xmlns:p14="http://schemas.microsoft.com/office/powerpoint/2010/main" val="320153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828800"/>
            <a:ext cx="3429000" cy="41784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Radioactive Decay of isotopes.</a:t>
            </a:r>
          </a:p>
          <a:p>
            <a:r>
              <a:rPr lang="en-US" b="1" dirty="0">
                <a:solidFill>
                  <a:srgbClr val="FF0000"/>
                </a:solidFill>
              </a:rPr>
              <a:t>Absolute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age tells how </a:t>
            </a:r>
            <a:r>
              <a:rPr lang="en-US" b="1" dirty="0">
                <a:solidFill>
                  <a:srgbClr val="FF0000"/>
                </a:solidFill>
              </a:rPr>
              <a:t>old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something is (ex:  300 million years old).</a:t>
            </a:r>
          </a:p>
          <a:p>
            <a:r>
              <a:rPr lang="en-US" dirty="0"/>
              <a:t>Dating of sedimentary rocks provides information about age of fossils.</a:t>
            </a:r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ABSOLUTE AGE: RADIOMETRIC DATING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604" y="2209800"/>
            <a:ext cx="4765991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5257800"/>
            <a:ext cx="5029200" cy="1323439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 Radioactive substances are useful for measuring age because radioactive substances undergo decay at a predictable rate.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334840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76400"/>
            <a:ext cx="46482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400" dirty="0"/>
              <a:t>In an undisturbed rock column, the </a:t>
            </a:r>
            <a:r>
              <a:rPr lang="en-US" sz="2400" b="1" dirty="0">
                <a:solidFill>
                  <a:srgbClr val="FF0000"/>
                </a:solidFill>
              </a:rPr>
              <a:t>oldest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rocks will be on the </a:t>
            </a:r>
            <a:r>
              <a:rPr lang="en-US" sz="2400" b="1" dirty="0">
                <a:solidFill>
                  <a:srgbClr val="FF0000"/>
                </a:solidFill>
              </a:rPr>
              <a:t>bottom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and the </a:t>
            </a:r>
            <a:r>
              <a:rPr lang="en-US" sz="2400" b="1" dirty="0">
                <a:solidFill>
                  <a:srgbClr val="FF0000"/>
                </a:solidFill>
              </a:rPr>
              <a:t>youngest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ones on </a:t>
            </a:r>
            <a:r>
              <a:rPr lang="en-US" sz="2400" b="1" dirty="0">
                <a:solidFill>
                  <a:srgbClr val="FF0000"/>
                </a:solidFill>
              </a:rPr>
              <a:t>top</a:t>
            </a:r>
            <a:r>
              <a:rPr lang="en-US" sz="2400" dirty="0"/>
              <a:t>.</a:t>
            </a:r>
          </a:p>
          <a:p>
            <a:r>
              <a:rPr lang="en-US" sz="2400" dirty="0"/>
              <a:t>Oldest fossils are on the bottom.</a:t>
            </a:r>
          </a:p>
          <a:p>
            <a:r>
              <a:rPr lang="en-US" sz="2400" dirty="0"/>
              <a:t>Newest fossils are on the top.</a:t>
            </a:r>
          </a:p>
          <a:p>
            <a:r>
              <a:rPr lang="en-US" sz="2400" dirty="0"/>
              <a:t>Relative age is a </a:t>
            </a:r>
            <a:r>
              <a:rPr lang="en-US" sz="2400" b="1" dirty="0">
                <a:solidFill>
                  <a:srgbClr val="FF0000"/>
                </a:solidFill>
              </a:rPr>
              <a:t>comparison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(ex: one fossil is older than another).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RELATIVE AGE:  LAW OF SUPERPOSITION</a:t>
            </a:r>
          </a:p>
        </p:txBody>
      </p:sp>
      <p:pic>
        <p:nvPicPr>
          <p:cNvPr id="54274" name="Picture 2" descr="http://www.boxofroxs.com/images/principle_su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0371" y="2080752"/>
            <a:ext cx="3963629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75002" cy="6131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225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077200" cy="4648199"/>
          </a:xfrm>
        </p:spPr>
        <p:txBody>
          <a:bodyPr>
            <a:normAutofit/>
          </a:bodyPr>
          <a:lstStyle/>
          <a:p>
            <a:r>
              <a:rPr lang="en-US" sz="2800" dirty="0"/>
              <a:t>Absolute and relative age of fossils help us construct history of Life on Earth.</a:t>
            </a:r>
          </a:p>
          <a:p>
            <a:r>
              <a:rPr lang="en-US" sz="2800" dirty="0"/>
              <a:t>Certain fossils </a:t>
            </a:r>
            <a:r>
              <a:rPr lang="en-US" sz="2800" b="1" dirty="0">
                <a:solidFill>
                  <a:srgbClr val="FF0000"/>
                </a:solidFill>
              </a:rPr>
              <a:t>only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appear in rocks of specific ages.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USING FOSSIL CLUES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038600"/>
            <a:ext cx="655320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Fossils provide important </a:t>
            </a:r>
            <a:r>
              <a:rPr lang="en-US" sz="2800" b="1" dirty="0">
                <a:solidFill>
                  <a:srgbClr val="FF0000"/>
                </a:solidFill>
                <a:latin typeface="Lucida Grande"/>
                <a:ea typeface="Lucida Grande"/>
                <a:cs typeface="Lucida Grande"/>
              </a:rPr>
              <a:t>geologic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information by revealing both the absolute and relative ages of rocks.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36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USING FOSSIL CLUES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990600"/>
            <a:ext cx="4419600" cy="575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23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4343400" cy="4648199"/>
          </a:xfrm>
        </p:spPr>
        <p:txBody>
          <a:bodyPr>
            <a:normAutofit/>
          </a:bodyPr>
          <a:lstStyle/>
          <a:p>
            <a:r>
              <a:rPr lang="en-US" sz="2800" dirty="0"/>
              <a:t>Fossil record shows </a:t>
            </a:r>
            <a:r>
              <a:rPr lang="en-US" sz="2800" b="1" dirty="0">
                <a:solidFill>
                  <a:srgbClr val="FF0000"/>
                </a:solidFill>
              </a:rPr>
              <a:t>changes over time </a:t>
            </a:r>
            <a:r>
              <a:rPr lang="en-US" sz="2800" dirty="0"/>
              <a:t>in organisms and their environments.</a:t>
            </a:r>
          </a:p>
          <a:p>
            <a:pPr lvl="1"/>
            <a:r>
              <a:rPr lang="en-US" sz="2800" dirty="0"/>
              <a:t>Principal of Fossil Succession - more later.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USING FOSSIL CLUES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143000"/>
            <a:ext cx="2429530" cy="530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6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35814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Earth history </a:t>
            </a:r>
            <a:r>
              <a:rPr lang="en-US" sz="2800" b="1" dirty="0">
                <a:solidFill>
                  <a:srgbClr val="FF0000"/>
                </a:solidFill>
              </a:rPr>
              <a:t>divided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into major divisions based on </a:t>
            </a:r>
            <a:r>
              <a:rPr lang="en-US" sz="2800" b="1" dirty="0">
                <a:solidFill>
                  <a:srgbClr val="FF0000"/>
                </a:solidFill>
              </a:rPr>
              <a:t>fossil record</a:t>
            </a:r>
            <a:r>
              <a:rPr lang="en-US" sz="2800" dirty="0"/>
              <a:t>.</a:t>
            </a:r>
          </a:p>
          <a:p>
            <a:r>
              <a:rPr lang="en-US" sz="2800" dirty="0"/>
              <a:t>Rocks grouped within each time period contain </a:t>
            </a:r>
            <a:r>
              <a:rPr lang="en-US" sz="2800" b="1" dirty="0">
                <a:solidFill>
                  <a:srgbClr val="FF0000"/>
                </a:solidFill>
              </a:rPr>
              <a:t>similar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fossils.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GEOLOGIC TIME</a:t>
            </a:r>
          </a:p>
        </p:txBody>
      </p:sp>
      <p:pic>
        <p:nvPicPr>
          <p:cNvPr id="56322" name="Picture 2" descr="http://teachers.greenville.k12.sc.us/sites/mmills/Shared%20Documents/geological_ti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1692" y="1371600"/>
            <a:ext cx="4484077" cy="3886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47800" y="5562600"/>
            <a:ext cx="7239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400" b="1" dirty="0"/>
              <a:t>Beginnings and ends of Geologic eras are defined by </a:t>
            </a:r>
            <a:r>
              <a:rPr lang="en-US" sz="2400" b="1" dirty="0">
                <a:solidFill>
                  <a:srgbClr val="FF0000"/>
                </a:solidFill>
              </a:rPr>
              <a:t>major changes </a:t>
            </a:r>
            <a:r>
              <a:rPr lang="en-US" sz="2400" b="1" dirty="0"/>
              <a:t>in life forms based on fossil evidence.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104900"/>
            <a:ext cx="5410200" cy="53340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sz="3200" b="1" dirty="0"/>
              <a:t>Eons</a:t>
            </a:r>
            <a:r>
              <a:rPr lang="en-US" sz="3200" dirty="0"/>
              <a:t>:</a:t>
            </a:r>
          </a:p>
          <a:p>
            <a:r>
              <a:rPr lang="en-US" sz="2800" b="1" dirty="0" err="1">
                <a:solidFill>
                  <a:srgbClr val="FF0000"/>
                </a:solidFill>
              </a:rPr>
              <a:t>Precambria</a:t>
            </a:r>
            <a:endParaRPr lang="en-US" sz="2800" b="1" dirty="0">
              <a:solidFill>
                <a:srgbClr val="FF0000"/>
              </a:solidFill>
            </a:endParaRPr>
          </a:p>
          <a:p>
            <a:pPr lvl="1"/>
            <a:r>
              <a:rPr lang="en-US" sz="2800" dirty="0"/>
              <a:t>Earth’s formation (4.5 </a:t>
            </a:r>
            <a:r>
              <a:rPr lang="en-US" sz="2800" dirty="0" err="1"/>
              <a:t>bya</a:t>
            </a:r>
            <a:r>
              <a:rPr lang="en-US" sz="2800" dirty="0"/>
              <a:t>) to 500 </a:t>
            </a:r>
            <a:r>
              <a:rPr lang="en-US" sz="2800" dirty="0" err="1"/>
              <a:t>mya</a:t>
            </a:r>
            <a:endParaRPr lang="en-US" sz="2800" dirty="0"/>
          </a:p>
          <a:p>
            <a:pPr lvl="1"/>
            <a:r>
              <a:rPr lang="en-US" sz="2800" dirty="0"/>
              <a:t>All fossils are simple life forms.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Phanerozoic</a:t>
            </a:r>
          </a:p>
          <a:p>
            <a:pPr lvl="1"/>
            <a:r>
              <a:rPr lang="en-US" sz="2800" dirty="0"/>
              <a:t>500 </a:t>
            </a:r>
            <a:r>
              <a:rPr lang="en-US" sz="2800" dirty="0" err="1"/>
              <a:t>mya</a:t>
            </a:r>
            <a:r>
              <a:rPr lang="en-US" sz="2800" dirty="0"/>
              <a:t> to today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Most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of Geologic Time</a:t>
            </a:r>
          </a:p>
          <a:p>
            <a:pPr lvl="1"/>
            <a:r>
              <a:rPr lang="en-US" sz="2800" dirty="0"/>
              <a:t>Fossil record shows increasingly complex life forms.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GEOLOGIC TIME DIVISIONS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219200"/>
            <a:ext cx="303284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4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5257800" cy="53340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200" b="1" dirty="0"/>
              <a:t>Eras:</a:t>
            </a:r>
          </a:p>
          <a:p>
            <a:r>
              <a:rPr lang="en-US" sz="2800" dirty="0"/>
              <a:t>In </a:t>
            </a:r>
            <a:r>
              <a:rPr lang="en-US" sz="2800" dirty="0" err="1"/>
              <a:t>Precambria</a:t>
            </a:r>
            <a:r>
              <a:rPr lang="en-US" sz="2800" dirty="0"/>
              <a:t>: 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Precambrian Era</a:t>
            </a:r>
          </a:p>
          <a:p>
            <a:r>
              <a:rPr lang="en-US" sz="2800" dirty="0"/>
              <a:t>In Phanerozoic: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Paleozoic Era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Mesozoic Era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Cenozoic Era</a:t>
            </a:r>
          </a:p>
          <a:p>
            <a:r>
              <a:rPr lang="en-US" sz="2800" dirty="0"/>
              <a:t>Eras divided into </a:t>
            </a:r>
            <a:r>
              <a:rPr lang="en-US" sz="2800" b="1" dirty="0">
                <a:solidFill>
                  <a:srgbClr val="FF0000"/>
                </a:solidFill>
              </a:rPr>
              <a:t>Periods</a:t>
            </a:r>
            <a:r>
              <a:rPr lang="en-US" sz="2800" dirty="0"/>
              <a:t>.</a:t>
            </a:r>
          </a:p>
          <a:p>
            <a:r>
              <a:rPr lang="en-US" sz="2800" dirty="0"/>
              <a:t>Periods in Cenozoic Era divided into </a:t>
            </a:r>
            <a:r>
              <a:rPr lang="en-US" sz="2800" b="1" dirty="0">
                <a:solidFill>
                  <a:srgbClr val="FF0000"/>
                </a:solidFill>
              </a:rPr>
              <a:t>Epochs</a:t>
            </a:r>
            <a:r>
              <a:rPr lang="en-US" sz="28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GEOLOGIC TIME DIVISIONS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219200"/>
            <a:ext cx="303284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953000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b="1" dirty="0"/>
              <a:t> Divisions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</a:rPr>
              <a:t>Hadean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Period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4.5 to 3.8 Billion Years Ago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Earth cooling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Heavy bombardment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PRECAMBRIAN ERA</a:t>
            </a: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998" y="2590800"/>
            <a:ext cx="32670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89598" y="1390471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First 4 Billion Years of Earth’s History</a:t>
            </a:r>
          </a:p>
          <a:p>
            <a:pPr algn="ctr"/>
            <a:r>
              <a:rPr lang="en-US" b="1" i="1" dirty="0"/>
              <a:t>Few fossils</a:t>
            </a:r>
          </a:p>
          <a:p>
            <a:endParaRPr 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4495800"/>
            <a:ext cx="25050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953000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b="1" dirty="0"/>
              <a:t>Three Divisions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</a:rPr>
              <a:t>Archaean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Period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3.8 to 2.5 Billion Years Ago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Continent building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Early life – </a:t>
            </a:r>
            <a:r>
              <a:rPr lang="en-US" u="sng" dirty="0"/>
              <a:t>single cell </a:t>
            </a:r>
            <a:r>
              <a:rPr lang="en-US" dirty="0"/>
              <a:t>prokaryotes.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PRECAMBRIAN ERA</a:t>
            </a: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1661" y="2590800"/>
            <a:ext cx="32670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78032" y="1390471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First 4 Billion Years of Earth’s History</a:t>
            </a:r>
          </a:p>
          <a:p>
            <a:pPr algn="ctr"/>
            <a:r>
              <a:rPr lang="en-US" b="1" i="1" dirty="0"/>
              <a:t>Few fossils</a:t>
            </a:r>
          </a:p>
          <a:p>
            <a:endParaRPr 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572000"/>
            <a:ext cx="25050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264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953000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b="1" dirty="0"/>
              <a:t>Three Divisions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</a:rPr>
              <a:t>Proterozoic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Period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2.5 Billion To 543 Million Years Ago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Eukaryotic life appears.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Multi-cellular life.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PRECAMBRIAN ERA</a:t>
            </a: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998" y="2612344"/>
            <a:ext cx="32670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96855" y="1412015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First 4 Billion Years of Earth’s History</a:t>
            </a:r>
          </a:p>
          <a:p>
            <a:pPr algn="ctr"/>
            <a:r>
              <a:rPr lang="en-US" b="1" i="1" dirty="0"/>
              <a:t>Few fossils</a:t>
            </a:r>
          </a:p>
          <a:p>
            <a:endParaRPr 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724400"/>
            <a:ext cx="25050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264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65787"/>
            <a:ext cx="8610600" cy="50292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8 Periods named for the location in which the fossils were first discovered.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Age of fish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Cambrian</a:t>
            </a:r>
            <a:r>
              <a:rPr lang="en-US" sz="2400" dirty="0"/>
              <a:t> Period:  Cambrian Explosion -  most life in ocean.</a:t>
            </a:r>
          </a:p>
          <a:p>
            <a:pPr>
              <a:lnSpc>
                <a:spcPct val="120000"/>
              </a:lnSpc>
            </a:pPr>
            <a:r>
              <a:rPr lang="en-US" sz="2400" b="1" u="sng" dirty="0"/>
              <a:t>First Mass Extinction </a:t>
            </a:r>
            <a:r>
              <a:rPr lang="en-US" sz="2400" dirty="0"/>
              <a:t>in </a:t>
            </a:r>
            <a:r>
              <a:rPr lang="en-US" sz="2400" b="1" dirty="0">
                <a:solidFill>
                  <a:srgbClr val="FF0000"/>
                </a:solidFill>
              </a:rPr>
              <a:t>Ordovician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Period.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PALEOZOIC ERA:  LIFE FLOURISHES</a:t>
            </a:r>
          </a:p>
        </p:txBody>
      </p:sp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4384415"/>
            <a:ext cx="4495800" cy="244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136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2514" y="1688408"/>
            <a:ext cx="5943600" cy="47056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First Forests</a:t>
            </a:r>
          </a:p>
          <a:p>
            <a:pPr>
              <a:lnSpc>
                <a:spcPct val="120000"/>
              </a:lnSpc>
            </a:pPr>
            <a:r>
              <a:rPr lang="en-US" sz="2400" b="1" u="sng" dirty="0"/>
              <a:t>Second Mass Extinction </a:t>
            </a:r>
            <a:r>
              <a:rPr lang="en-US" sz="2400" dirty="0"/>
              <a:t>in </a:t>
            </a:r>
            <a:r>
              <a:rPr lang="en-US" sz="2400" b="1" dirty="0">
                <a:solidFill>
                  <a:srgbClr val="FF0000"/>
                </a:solidFill>
              </a:rPr>
              <a:t>Devonian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Period.</a:t>
            </a:r>
          </a:p>
          <a:p>
            <a:pPr>
              <a:lnSpc>
                <a:spcPct val="120000"/>
              </a:lnSpc>
            </a:pPr>
            <a:r>
              <a:rPr lang="en-US" sz="2400" u="sng" dirty="0"/>
              <a:t>Pangaea</a:t>
            </a:r>
            <a:r>
              <a:rPr lang="en-US" sz="2400" dirty="0"/>
              <a:t> and Appalachian Mountains formed during </a:t>
            </a:r>
            <a:r>
              <a:rPr lang="en-US" sz="2400" b="1" dirty="0">
                <a:solidFill>
                  <a:srgbClr val="FF0000"/>
                </a:solidFill>
              </a:rPr>
              <a:t>Permian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Period (end of Paleozoic Era).</a:t>
            </a:r>
          </a:p>
          <a:p>
            <a:pPr>
              <a:lnSpc>
                <a:spcPct val="120000"/>
              </a:lnSpc>
            </a:pPr>
            <a:r>
              <a:rPr lang="en-US" sz="2400" b="1" u="sng" dirty="0"/>
              <a:t>Third Mass Extinction </a:t>
            </a:r>
            <a:r>
              <a:rPr lang="en-US" sz="2400" dirty="0"/>
              <a:t>at end of Permian Period – </a:t>
            </a:r>
            <a:r>
              <a:rPr lang="en-US" sz="2400" b="1" dirty="0">
                <a:solidFill>
                  <a:srgbClr val="FF0000"/>
                </a:solidFill>
              </a:rPr>
              <a:t>GREAT DYING </a:t>
            </a:r>
            <a:r>
              <a:rPr lang="en-US" sz="2400" b="1" dirty="0"/>
              <a:t>– </a:t>
            </a:r>
            <a:r>
              <a:rPr lang="en-US" sz="2400" dirty="0"/>
              <a:t>biggest mass extinction event.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PALEOZOIC ERA:  LIFE FLOURISHES</a:t>
            </a:r>
          </a:p>
        </p:txBody>
      </p:sp>
      <p:pic>
        <p:nvPicPr>
          <p:cNvPr id="70663" name="Picture 7" descr="http://ts4.mm.bing.net/th?id=H.5047180415534731&amp;w=157&amp;h=187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8469" y="2743200"/>
            <a:ext cx="1919261" cy="3505200"/>
          </a:xfrm>
          <a:prstGeom prst="rect">
            <a:avLst/>
          </a:prstGeom>
          <a:noFill/>
        </p:spPr>
      </p:pic>
      <p:pic>
        <p:nvPicPr>
          <p:cNvPr id="70665" name="Picture 9" descr="http://ts3.mm.bing.net/th?id=H.4505812728808958&amp;w=220&amp;h=188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609600"/>
            <a:ext cx="2362200" cy="2018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752600"/>
            <a:ext cx="4495800" cy="45259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Pangaea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begins to break up.</a:t>
            </a:r>
          </a:p>
          <a:p>
            <a:r>
              <a:rPr lang="en-US" dirty="0"/>
              <a:t>Divided into three periods.</a:t>
            </a:r>
          </a:p>
          <a:p>
            <a:r>
              <a:rPr lang="en-US" dirty="0"/>
              <a:t>Early </a:t>
            </a:r>
            <a:r>
              <a:rPr lang="en-US" u="sng" dirty="0"/>
              <a:t>mammals</a:t>
            </a:r>
            <a:r>
              <a:rPr lang="en-US" dirty="0"/>
              <a:t> but NO humans!</a:t>
            </a:r>
          </a:p>
          <a:p>
            <a:r>
              <a:rPr lang="en-US" u="sng" dirty="0"/>
              <a:t>Dinosaurs</a:t>
            </a:r>
            <a:r>
              <a:rPr lang="en-US" dirty="0"/>
              <a:t> dominant life form during </a:t>
            </a:r>
            <a:r>
              <a:rPr lang="en-US" b="1" dirty="0">
                <a:solidFill>
                  <a:srgbClr val="FF0000"/>
                </a:solidFill>
              </a:rPr>
              <a:t>Jurassic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MESOZOIC ERA:  AGE OF REPTILES</a:t>
            </a:r>
          </a:p>
        </p:txBody>
      </p:sp>
      <p:pic>
        <p:nvPicPr>
          <p:cNvPr id="74754" name="Picture 2" descr="http://www.ucmp.berkeley.edu/mesozoic/mesoevent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752600"/>
            <a:ext cx="4191000" cy="400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4775200" cy="4525963"/>
          </a:xfrm>
        </p:spPr>
        <p:txBody>
          <a:bodyPr>
            <a:normAutofit/>
          </a:bodyPr>
          <a:lstStyle/>
          <a:p>
            <a:r>
              <a:rPr lang="en-US" dirty="0"/>
              <a:t>Different dinosaurs during different periods.</a:t>
            </a:r>
          </a:p>
          <a:p>
            <a:r>
              <a:rPr lang="en-US" dirty="0"/>
              <a:t>First </a:t>
            </a:r>
            <a:r>
              <a:rPr lang="en-US" u="sng" dirty="0"/>
              <a:t>flowers</a:t>
            </a:r>
            <a:r>
              <a:rPr lang="en-US" dirty="0"/>
              <a:t> in Cretaceous.</a:t>
            </a:r>
          </a:p>
          <a:p>
            <a:r>
              <a:rPr lang="en-US" dirty="0"/>
              <a:t>Mass Extinction Events at end of </a:t>
            </a:r>
            <a:r>
              <a:rPr lang="en-US" b="1" dirty="0">
                <a:solidFill>
                  <a:srgbClr val="FF0000"/>
                </a:solidFill>
              </a:rPr>
              <a:t>Triassic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Cretaceous</a:t>
            </a:r>
            <a:r>
              <a:rPr lang="en-US" dirty="0"/>
              <a:t>.  Dinosaurs </a:t>
            </a:r>
            <a:r>
              <a:rPr lang="en-US" u="sng" dirty="0"/>
              <a:t>die out </a:t>
            </a:r>
            <a:r>
              <a:rPr lang="en-US" dirty="0"/>
              <a:t>at the end of the Cretaceous Period.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MESOZOIC ERA:  AGE OF REPTILES</a:t>
            </a:r>
          </a:p>
        </p:txBody>
      </p:sp>
      <p:pic>
        <p:nvPicPr>
          <p:cNvPr id="74754" name="Picture 2" descr="http://www.ucmp.berkeley.edu/mesozoic/mesoevent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0" y="1752600"/>
            <a:ext cx="391160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51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5029200" cy="4254691"/>
          </a:xfrm>
        </p:spPr>
        <p:txBody>
          <a:bodyPr>
            <a:normAutofit/>
          </a:bodyPr>
          <a:lstStyle/>
          <a:p>
            <a:r>
              <a:rPr lang="en-US" dirty="0"/>
              <a:t>Most known about this Era.</a:t>
            </a:r>
          </a:p>
          <a:p>
            <a:r>
              <a:rPr lang="en-US" dirty="0"/>
              <a:t>First </a:t>
            </a:r>
            <a:r>
              <a:rPr lang="en-US" u="sng" dirty="0"/>
              <a:t>primates</a:t>
            </a:r>
            <a:r>
              <a:rPr lang="en-US" dirty="0"/>
              <a:t>.</a:t>
            </a:r>
          </a:p>
          <a:p>
            <a:r>
              <a:rPr lang="en-US" dirty="0"/>
              <a:t>Himalayan Mountains 15MYA.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CENOZOIC ERA:  AGE OF MAMMALS</a:t>
            </a:r>
          </a:p>
        </p:txBody>
      </p:sp>
      <p:pic>
        <p:nvPicPr>
          <p:cNvPr id="75778" name="Picture 2" descr="http://appleofgodseye.files.wordpress.com/2009/08/cenozoic1.jpg?w=332&amp;h=3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524000"/>
            <a:ext cx="31623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5029200" cy="4102291"/>
          </a:xfrm>
        </p:spPr>
        <p:txBody>
          <a:bodyPr>
            <a:normAutofit/>
          </a:bodyPr>
          <a:lstStyle/>
          <a:p>
            <a:r>
              <a:rPr lang="en-US" dirty="0"/>
              <a:t>First Humans – </a:t>
            </a:r>
            <a:r>
              <a:rPr lang="en-US" b="1" dirty="0">
                <a:solidFill>
                  <a:srgbClr val="FF0000"/>
                </a:solidFill>
              </a:rPr>
              <a:t>Pleistocene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Epoch.</a:t>
            </a:r>
          </a:p>
          <a:p>
            <a:r>
              <a:rPr lang="en-US" dirty="0"/>
              <a:t>Human History – </a:t>
            </a:r>
            <a:r>
              <a:rPr lang="en-US" b="1" dirty="0">
                <a:solidFill>
                  <a:srgbClr val="FF0000"/>
                </a:solidFill>
              </a:rPr>
              <a:t>Holocene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Epoch.</a:t>
            </a:r>
          </a:p>
          <a:p>
            <a:r>
              <a:rPr lang="en-US" dirty="0"/>
              <a:t>More divisions because more is known.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CENOZOIC ERA:  AGE OF MAMMALS</a:t>
            </a:r>
          </a:p>
        </p:txBody>
      </p:sp>
      <p:pic>
        <p:nvPicPr>
          <p:cNvPr id="75778" name="Picture 2" descr="http://appleofgodseye.files.wordpress.com/2009/08/cenozoic1.jpg?w=332&amp;h=3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524000"/>
            <a:ext cx="31623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302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your Fossil Lab</a:t>
            </a:r>
          </a:p>
          <a:p>
            <a:r>
              <a:rPr lang="en-US" dirty="0"/>
              <a:t>Review #2 is due tomorrow.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 DO</a:t>
            </a:r>
          </a:p>
        </p:txBody>
      </p:sp>
    </p:spTree>
    <p:extLst>
      <p:ext uri="{BB962C8B-B14F-4D97-AF65-F5344CB8AC3E}">
        <p14:creationId xmlns:p14="http://schemas.microsoft.com/office/powerpoint/2010/main" val="21898963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1411</TotalTime>
  <Words>756</Words>
  <Application>Microsoft Office PowerPoint</Application>
  <PresentationFormat>On-screen Show (4:3)</PresentationFormat>
  <Paragraphs>118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Lucida Grande</vt:lpstr>
      <vt:lpstr>Lucida Sans Unicode</vt:lpstr>
      <vt:lpstr>Verdana</vt:lpstr>
      <vt:lpstr>Wingdings 2</vt:lpstr>
      <vt:lpstr>Wingdings 3</vt:lpstr>
      <vt:lpstr>Concourse</vt:lpstr>
      <vt:lpstr>DO NOW</vt:lpstr>
      <vt:lpstr>REVIEW</vt:lpstr>
      <vt:lpstr>GEOLOGIC TIME</vt:lpstr>
      <vt:lpstr>WHAT DO FOSSILS TELL US?</vt:lpstr>
      <vt:lpstr>FOSSILS ARE CLUES TO THE PAST</vt:lpstr>
      <vt:lpstr>ABSOLUTE AGE: RADIOMETRIC DATING</vt:lpstr>
      <vt:lpstr>RELATIVE AGE:  LAW OF SUPERPOSITION</vt:lpstr>
      <vt:lpstr>PowerPoint Presentation</vt:lpstr>
      <vt:lpstr>USING FOSSIL CLUES</vt:lpstr>
      <vt:lpstr>USING FOSSIL CLUES</vt:lpstr>
      <vt:lpstr>USING FOSSIL CLUES</vt:lpstr>
      <vt:lpstr>GEOLOGIC TIME</vt:lpstr>
      <vt:lpstr>GEOLOGIC TIME DIVISIONS</vt:lpstr>
      <vt:lpstr>GEOLOGIC TIME DIVISIONS</vt:lpstr>
      <vt:lpstr>PRECAMBRIAN ERA</vt:lpstr>
      <vt:lpstr>PRECAMBRIAN ERA</vt:lpstr>
      <vt:lpstr>PRECAMBRIAN ERA</vt:lpstr>
      <vt:lpstr>PALEOZOIC ERA:  LIFE FLOURISHES</vt:lpstr>
      <vt:lpstr>PALEOZOIC ERA:  LIFE FLOURISHES</vt:lpstr>
      <vt:lpstr>MESOZOIC ERA:  AGE OF REPTILES</vt:lpstr>
      <vt:lpstr>MESOZOIC ERA:  AGE OF REPTILES</vt:lpstr>
      <vt:lpstr>CENOZOIC ERA:  AGE OF MAMMALS</vt:lpstr>
      <vt:lpstr>CENOZOIC ERA:  AGE OF MAMMALS</vt:lpstr>
      <vt:lpstr>TO DO</vt:lpstr>
    </vt:vector>
  </TitlesOfParts>
  <Manager/>
  <Company>Forsyth County School System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Thinking Back….</dc:title>
  <dc:subject/>
  <dc:creator>dgovernor</dc:creator>
  <cp:keywords/>
  <dc:description/>
  <cp:lastModifiedBy>Nancy</cp:lastModifiedBy>
  <cp:revision>43</cp:revision>
  <dcterms:created xsi:type="dcterms:W3CDTF">2013-09-24T17:08:03Z</dcterms:created>
  <dcterms:modified xsi:type="dcterms:W3CDTF">2017-01-05T02:37:23Z</dcterms:modified>
  <cp:category/>
</cp:coreProperties>
</file>