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sldIdLst>
    <p:sldId id="276" r:id="rId2"/>
    <p:sldId id="257" r:id="rId3"/>
    <p:sldId id="256" r:id="rId4"/>
    <p:sldId id="258" r:id="rId5"/>
    <p:sldId id="259" r:id="rId6"/>
    <p:sldId id="260" r:id="rId7"/>
    <p:sldId id="271" r:id="rId8"/>
    <p:sldId id="273" r:id="rId9"/>
    <p:sldId id="279" r:id="rId10"/>
    <p:sldId id="280" r:id="rId11"/>
    <p:sldId id="281" r:id="rId12"/>
    <p:sldId id="282" r:id="rId13"/>
    <p:sldId id="274" r:id="rId14"/>
    <p:sldId id="262" r:id="rId15"/>
    <p:sldId id="277" r:id="rId16"/>
    <p:sldId id="283" r:id="rId17"/>
    <p:sldId id="263" r:id="rId18"/>
    <p:sldId id="278" r:id="rId19"/>
    <p:sldId id="275" r:id="rId20"/>
    <p:sldId id="268" r:id="rId21"/>
    <p:sldId id="270" r:id="rId22"/>
    <p:sldId id="269" r:id="rId23"/>
    <p:sldId id="284" r:id="rId24"/>
    <p:sldId id="286" r:id="rId25"/>
    <p:sldId id="287" r:id="rId26"/>
    <p:sldId id="288" r:id="rId27"/>
    <p:sldId id="285" r:id="rId28"/>
    <p:sldId id="289" r:id="rId29"/>
    <p:sldId id="29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02" autoAdjust="0"/>
  </p:normalViewPr>
  <p:slideViewPr>
    <p:cSldViewPr snapToGrid="0" snapToObjects="1">
      <p:cViewPr varScale="1">
        <p:scale>
          <a:sx n="66" d="100"/>
          <a:sy n="66" d="100"/>
        </p:scale>
        <p:origin x="-14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a:t>Click to edit Master text styles</a:t>
            </a:r>
          </a:p>
        </p:txBody>
      </p:sp>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a:t>Drag picture to placeholder or click icon to add</a:t>
            </a:r>
            <a:endParaRPr/>
          </a:p>
        </p:txBody>
      </p:sp>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6BB73A-582F-4420-9A14-CB10A2B2E5E8}" type="slidenum">
              <a:rPr lang="en-US" smtClean="0"/>
              <a:pPr/>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pPr/>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pPr/>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pPr/>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7CE38E4D-051A-41E1-86A4-E56916468FD0}" type="datetimeFigureOut">
              <a:rPr lang="en-US" smtClean="0"/>
              <a:pPr/>
              <a:t>10/19/2016</a:t>
            </a:fld>
            <a:endParaRPr lang="en-US"/>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886BB73A-582F-4420-9A14-CB10A2B2E5E8}" type="slidenum">
              <a:rPr lang="en-US" smtClean="0"/>
              <a:pPr/>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a:t>Click to edit Master title style</a:t>
            </a:r>
            <a:endParaRPr/>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File:Weisse_W%C3%BCste.jpg"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t>DO NOW</a:t>
            </a:r>
          </a:p>
        </p:txBody>
      </p:sp>
      <p:sp>
        <p:nvSpPr>
          <p:cNvPr id="3" name="Content Placeholder 2"/>
          <p:cNvSpPr>
            <a:spLocks noGrp="1"/>
          </p:cNvSpPr>
          <p:nvPr>
            <p:ph idx="1"/>
          </p:nvPr>
        </p:nvSpPr>
        <p:spPr/>
        <p:txBody>
          <a:bodyPr>
            <a:normAutofit/>
          </a:bodyPr>
          <a:lstStyle/>
          <a:p>
            <a:r>
              <a:rPr lang="en-US" sz="2800" dirty="0"/>
              <a:t>Turn in Review #20.</a:t>
            </a:r>
          </a:p>
          <a:p>
            <a:r>
              <a:rPr lang="en-US" sz="2800" dirty="0"/>
              <a:t>Pick up notes.</a:t>
            </a:r>
          </a:p>
        </p:txBody>
      </p:sp>
    </p:spTree>
    <p:extLst>
      <p:ext uri="{BB962C8B-B14F-4D97-AF65-F5344CB8AC3E}">
        <p14:creationId xmlns:p14="http://schemas.microsoft.com/office/powerpoint/2010/main" val="283601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LOOKING BACK:</a:t>
            </a:r>
            <a:r>
              <a:rPr lang="en-US" dirty="0"/>
              <a:t/>
            </a:r>
            <a:br>
              <a:rPr lang="en-US" dirty="0"/>
            </a:br>
            <a:r>
              <a:rPr lang="en-US" sz="3100" b="1" dirty="0"/>
              <a:t>Hydrological Cycle:  Reservoirs &amp; Transformations</a:t>
            </a:r>
          </a:p>
        </p:txBody>
      </p:sp>
      <p:sp>
        <p:nvSpPr>
          <p:cNvPr id="3" name="Content Placeholder 2"/>
          <p:cNvSpPr>
            <a:spLocks noGrp="1"/>
          </p:cNvSpPr>
          <p:nvPr>
            <p:ph idx="1"/>
          </p:nvPr>
        </p:nvSpPr>
        <p:spPr>
          <a:xfrm>
            <a:off x="284164" y="2286000"/>
            <a:ext cx="2859086" cy="3840163"/>
          </a:xfrm>
        </p:spPr>
        <p:txBody>
          <a:bodyPr>
            <a:normAutofit/>
          </a:bodyPr>
          <a:lstStyle/>
          <a:p>
            <a:r>
              <a:rPr lang="en-US" dirty="0"/>
              <a:t>What are the major reservoirs in the water cycle?</a:t>
            </a:r>
          </a:p>
          <a:p>
            <a:r>
              <a:rPr lang="en-US" dirty="0"/>
              <a:t>What are the major transformations in the water cycle?</a:t>
            </a:r>
          </a:p>
        </p:txBody>
      </p:sp>
      <p:pic>
        <p:nvPicPr>
          <p:cNvPr id="8" name="Picture 7"/>
          <p:cNvPicPr>
            <a:picLocks noChangeAspect="1"/>
          </p:cNvPicPr>
          <p:nvPr/>
        </p:nvPicPr>
        <p:blipFill>
          <a:blip r:embed="rId2" cstate="print"/>
          <a:stretch>
            <a:fillRect/>
          </a:stretch>
        </p:blipFill>
        <p:spPr>
          <a:xfrm>
            <a:off x="3547872" y="1923143"/>
            <a:ext cx="5596128" cy="4047744"/>
          </a:xfrm>
          <a:prstGeom prst="rect">
            <a:avLst/>
          </a:prstGeom>
        </p:spPr>
      </p:pic>
      <p:sp>
        <p:nvSpPr>
          <p:cNvPr id="4" name="TextBox 3"/>
          <p:cNvSpPr txBox="1"/>
          <p:nvPr/>
        </p:nvSpPr>
        <p:spPr>
          <a:xfrm>
            <a:off x="6838950" y="5429250"/>
            <a:ext cx="1409700" cy="369332"/>
          </a:xfrm>
          <a:prstGeom prst="rect">
            <a:avLst/>
          </a:prstGeom>
          <a:noFill/>
        </p:spPr>
        <p:txBody>
          <a:bodyPr wrap="square" rtlCol="0">
            <a:spAutoFit/>
          </a:bodyPr>
          <a:lstStyle/>
          <a:p>
            <a:r>
              <a:rPr lang="en-US" dirty="0">
                <a:solidFill>
                  <a:srgbClr val="FF0000"/>
                </a:solidFill>
              </a:rPr>
              <a:t>Ocean Water</a:t>
            </a:r>
          </a:p>
        </p:txBody>
      </p:sp>
      <p:sp>
        <p:nvSpPr>
          <p:cNvPr id="6" name="TextBox 5"/>
          <p:cNvSpPr txBox="1"/>
          <p:nvPr/>
        </p:nvSpPr>
        <p:spPr>
          <a:xfrm>
            <a:off x="4200525" y="5396984"/>
            <a:ext cx="1600200" cy="369332"/>
          </a:xfrm>
          <a:prstGeom prst="rect">
            <a:avLst/>
          </a:prstGeom>
          <a:noFill/>
        </p:spPr>
        <p:txBody>
          <a:bodyPr wrap="square" rtlCol="0">
            <a:spAutoFit/>
          </a:bodyPr>
          <a:lstStyle/>
          <a:p>
            <a:r>
              <a:rPr lang="en-US" dirty="0">
                <a:solidFill>
                  <a:srgbClr val="FF0000"/>
                </a:solidFill>
              </a:rPr>
              <a:t>Ground Water</a:t>
            </a:r>
          </a:p>
        </p:txBody>
      </p:sp>
      <p:sp>
        <p:nvSpPr>
          <p:cNvPr id="7" name="TextBox 6"/>
          <p:cNvSpPr txBox="1"/>
          <p:nvPr/>
        </p:nvSpPr>
        <p:spPr>
          <a:xfrm>
            <a:off x="4924425" y="3882915"/>
            <a:ext cx="942975" cy="646331"/>
          </a:xfrm>
          <a:prstGeom prst="rect">
            <a:avLst/>
          </a:prstGeom>
          <a:noFill/>
        </p:spPr>
        <p:txBody>
          <a:bodyPr wrap="square" rtlCol="0">
            <a:spAutoFit/>
          </a:bodyPr>
          <a:lstStyle/>
          <a:p>
            <a:r>
              <a:rPr lang="en-US" dirty="0">
                <a:solidFill>
                  <a:srgbClr val="FF0000"/>
                </a:solidFill>
              </a:rPr>
              <a:t>Surface Water</a:t>
            </a:r>
          </a:p>
        </p:txBody>
      </p:sp>
      <p:sp>
        <p:nvSpPr>
          <p:cNvPr id="9" name="TextBox 8"/>
          <p:cNvSpPr txBox="1"/>
          <p:nvPr/>
        </p:nvSpPr>
        <p:spPr>
          <a:xfrm>
            <a:off x="6500812" y="2275703"/>
            <a:ext cx="1652588" cy="369332"/>
          </a:xfrm>
          <a:prstGeom prst="rect">
            <a:avLst/>
          </a:prstGeom>
          <a:noFill/>
        </p:spPr>
        <p:txBody>
          <a:bodyPr wrap="square" rtlCol="0">
            <a:spAutoFit/>
          </a:bodyPr>
          <a:lstStyle/>
          <a:p>
            <a:r>
              <a:rPr lang="en-US" dirty="0">
                <a:solidFill>
                  <a:srgbClr val="FF0000"/>
                </a:solidFill>
              </a:rPr>
              <a:t>Atmosphere</a:t>
            </a:r>
          </a:p>
        </p:txBody>
      </p:sp>
      <p:sp>
        <p:nvSpPr>
          <p:cNvPr id="5" name="Rectangle 4"/>
          <p:cNvSpPr/>
          <p:nvPr/>
        </p:nvSpPr>
        <p:spPr>
          <a:xfrm>
            <a:off x="8486775" y="3505741"/>
            <a:ext cx="504825" cy="369332"/>
          </a:xfrm>
          <a:prstGeom prst="rect">
            <a:avLst/>
          </a:prstGeom>
        </p:spPr>
        <p:txBody>
          <a:bodyPr wrap="square">
            <a:spAutoFit/>
          </a:bodyPr>
          <a:lstStyle/>
          <a:p>
            <a:r>
              <a:rPr lang="en-US" b="1" dirty="0">
                <a:solidFill>
                  <a:srgbClr val="FF0000"/>
                </a:solidFill>
              </a:rPr>
              <a:t>Ice</a:t>
            </a:r>
            <a:endParaRPr lang="en-US" dirty="0">
              <a:solidFill>
                <a:srgbClr val="FF0000"/>
              </a:solidFill>
            </a:endParaRPr>
          </a:p>
        </p:txBody>
      </p:sp>
      <p:sp>
        <p:nvSpPr>
          <p:cNvPr id="10" name="TextBox 9"/>
          <p:cNvSpPr txBox="1"/>
          <p:nvPr/>
        </p:nvSpPr>
        <p:spPr>
          <a:xfrm>
            <a:off x="3867150" y="1979609"/>
            <a:ext cx="2857500" cy="923330"/>
          </a:xfrm>
          <a:prstGeom prst="rect">
            <a:avLst/>
          </a:prstGeom>
          <a:noFill/>
        </p:spPr>
        <p:txBody>
          <a:bodyPr wrap="square" rtlCol="0">
            <a:spAutoFit/>
          </a:bodyPr>
          <a:lstStyle/>
          <a:p>
            <a:r>
              <a:rPr lang="en-US" dirty="0">
                <a:solidFill>
                  <a:srgbClr val="FF0000"/>
                </a:solidFill>
              </a:rPr>
              <a:t>P = precipitation</a:t>
            </a:r>
          </a:p>
          <a:p>
            <a:r>
              <a:rPr lang="en-US" dirty="0">
                <a:solidFill>
                  <a:srgbClr val="FF0000"/>
                </a:solidFill>
              </a:rPr>
              <a:t>E = evaporation</a:t>
            </a:r>
          </a:p>
          <a:p>
            <a:r>
              <a:rPr lang="en-US" dirty="0">
                <a:solidFill>
                  <a:srgbClr val="FF0000"/>
                </a:solidFill>
              </a:rPr>
              <a:t>T = transpiration</a:t>
            </a:r>
          </a:p>
        </p:txBody>
      </p:sp>
      <p:sp>
        <p:nvSpPr>
          <p:cNvPr id="11" name="TextBox 10"/>
          <p:cNvSpPr txBox="1"/>
          <p:nvPr/>
        </p:nvSpPr>
        <p:spPr>
          <a:xfrm>
            <a:off x="4150614" y="5750007"/>
            <a:ext cx="1547622" cy="646331"/>
          </a:xfrm>
          <a:prstGeom prst="rect">
            <a:avLst/>
          </a:prstGeom>
          <a:noFill/>
        </p:spPr>
        <p:txBody>
          <a:bodyPr wrap="square" rtlCol="0">
            <a:spAutoFit/>
          </a:bodyPr>
          <a:lstStyle/>
          <a:p>
            <a:r>
              <a:rPr lang="en-US" dirty="0">
                <a:solidFill>
                  <a:srgbClr val="FF0000"/>
                </a:solidFill>
              </a:rPr>
              <a:t>I – infiltration</a:t>
            </a:r>
          </a:p>
          <a:p>
            <a:r>
              <a:rPr lang="en-US" dirty="0">
                <a:solidFill>
                  <a:srgbClr val="FF0000"/>
                </a:solidFill>
              </a:rPr>
              <a:t>S = springs</a:t>
            </a:r>
          </a:p>
        </p:txBody>
      </p:sp>
      <p:sp>
        <p:nvSpPr>
          <p:cNvPr id="12" name="TextBox 11"/>
          <p:cNvSpPr txBox="1"/>
          <p:nvPr/>
        </p:nvSpPr>
        <p:spPr>
          <a:xfrm>
            <a:off x="7810500" y="4558621"/>
            <a:ext cx="1547622" cy="646331"/>
          </a:xfrm>
          <a:prstGeom prst="rect">
            <a:avLst/>
          </a:prstGeom>
          <a:noFill/>
        </p:spPr>
        <p:txBody>
          <a:bodyPr wrap="square" rtlCol="0">
            <a:spAutoFit/>
          </a:bodyPr>
          <a:lstStyle/>
          <a:p>
            <a:r>
              <a:rPr lang="en-US" dirty="0">
                <a:solidFill>
                  <a:srgbClr val="FF0000"/>
                </a:solidFill>
              </a:rPr>
              <a:t>M = melting</a:t>
            </a:r>
          </a:p>
          <a:p>
            <a:r>
              <a:rPr lang="en-US" dirty="0">
                <a:solidFill>
                  <a:srgbClr val="FF0000"/>
                </a:solidFill>
              </a:rPr>
              <a:t>F = freezing</a:t>
            </a:r>
          </a:p>
        </p:txBody>
      </p:sp>
      <p:sp>
        <p:nvSpPr>
          <p:cNvPr id="13" name="TextBox 12"/>
          <p:cNvSpPr txBox="1"/>
          <p:nvPr/>
        </p:nvSpPr>
        <p:spPr>
          <a:xfrm>
            <a:off x="6393560" y="5902407"/>
            <a:ext cx="2464689" cy="369332"/>
          </a:xfrm>
          <a:prstGeom prst="rect">
            <a:avLst/>
          </a:prstGeom>
          <a:noFill/>
        </p:spPr>
        <p:txBody>
          <a:bodyPr wrap="square" rtlCol="0">
            <a:spAutoFit/>
          </a:bodyPr>
          <a:lstStyle/>
          <a:p>
            <a:r>
              <a:rPr lang="en-US" dirty="0">
                <a:solidFill>
                  <a:srgbClr val="FF0000"/>
                </a:solidFill>
              </a:rPr>
              <a:t>SR = subsurface runoff</a:t>
            </a:r>
          </a:p>
        </p:txBody>
      </p:sp>
      <p:sp>
        <p:nvSpPr>
          <p:cNvPr id="14" name="TextBox 13"/>
          <p:cNvSpPr txBox="1"/>
          <p:nvPr/>
        </p:nvSpPr>
        <p:spPr>
          <a:xfrm>
            <a:off x="6596063" y="2533607"/>
            <a:ext cx="2676525" cy="369332"/>
          </a:xfrm>
          <a:prstGeom prst="rect">
            <a:avLst/>
          </a:prstGeom>
          <a:noFill/>
        </p:spPr>
        <p:txBody>
          <a:bodyPr wrap="square" rtlCol="0">
            <a:spAutoFit/>
          </a:bodyPr>
          <a:lstStyle/>
          <a:p>
            <a:r>
              <a:rPr lang="en-US" dirty="0">
                <a:solidFill>
                  <a:srgbClr val="FF0000"/>
                </a:solidFill>
              </a:rPr>
              <a:t>C = condensation</a:t>
            </a:r>
          </a:p>
        </p:txBody>
      </p:sp>
    </p:spTree>
    <p:extLst>
      <p:ext uri="{BB962C8B-B14F-4D97-AF65-F5344CB8AC3E}">
        <p14:creationId xmlns:p14="http://schemas.microsoft.com/office/powerpoint/2010/main" val="242708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1">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1341" y="449005"/>
            <a:ext cx="7808976" cy="929565"/>
          </a:xfrm>
        </p:spPr>
        <p:txBody>
          <a:bodyPr/>
          <a:lstStyle/>
          <a:p>
            <a:r>
              <a:rPr lang="en-US" b="1" dirty="0"/>
              <a:t>MECHANICAL WEATHERING</a:t>
            </a:r>
          </a:p>
        </p:txBody>
      </p:sp>
      <p:sp>
        <p:nvSpPr>
          <p:cNvPr id="3" name="Subtitle 2"/>
          <p:cNvSpPr>
            <a:spLocks noGrp="1"/>
          </p:cNvSpPr>
          <p:nvPr>
            <p:ph type="subTitle" idx="1"/>
          </p:nvPr>
        </p:nvSpPr>
        <p:spPr>
          <a:xfrm>
            <a:off x="476205" y="1438451"/>
            <a:ext cx="7754112" cy="484632"/>
          </a:xfrm>
        </p:spPr>
        <p:txBody>
          <a:bodyPr>
            <a:normAutofit fontScale="85000" lnSpcReduction="20000"/>
          </a:bodyPr>
          <a:lstStyle/>
          <a:p>
            <a:r>
              <a:rPr lang="en-US" dirty="0"/>
              <a:t>SES3:  </a:t>
            </a:r>
            <a:r>
              <a:rPr lang="en-US" b="1" dirty="0"/>
              <a:t>Students will explore the actions of water, wind, ice, and gravity that create landforms and systems of landforms (landscapes). </a:t>
            </a:r>
            <a:endParaRPr lang="en-US" dirty="0"/>
          </a:p>
          <a:p>
            <a:endParaRPr lang="en-US" dirty="0"/>
          </a:p>
        </p:txBody>
      </p:sp>
      <p:pic>
        <p:nvPicPr>
          <p:cNvPr id="4" name="Picture 3"/>
          <p:cNvPicPr>
            <a:picLocks noChangeAspect="1"/>
          </p:cNvPicPr>
          <p:nvPr/>
        </p:nvPicPr>
        <p:blipFill>
          <a:blip r:embed="rId2" cstate="print"/>
          <a:stretch>
            <a:fillRect/>
          </a:stretch>
        </p:blipFill>
        <p:spPr>
          <a:xfrm>
            <a:off x="1535512" y="2093468"/>
            <a:ext cx="5654431" cy="4055885"/>
          </a:xfrm>
          <a:prstGeom prst="rect">
            <a:avLst/>
          </a:prstGeom>
        </p:spPr>
      </p:pic>
    </p:spTree>
    <p:extLst>
      <p:ext uri="{BB962C8B-B14F-4D97-AF65-F5344CB8AC3E}">
        <p14:creationId xmlns:p14="http://schemas.microsoft.com/office/powerpoint/2010/main" val="241867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t>WEATHERING:  BREAKING DOWN EARTH’S CRUST</a:t>
            </a:r>
          </a:p>
        </p:txBody>
      </p:sp>
      <p:sp>
        <p:nvSpPr>
          <p:cNvPr id="3" name="Content Placeholder 2"/>
          <p:cNvSpPr>
            <a:spLocks noGrp="1"/>
          </p:cNvSpPr>
          <p:nvPr>
            <p:ph idx="1"/>
          </p:nvPr>
        </p:nvSpPr>
        <p:spPr>
          <a:xfrm>
            <a:off x="511449" y="2057368"/>
            <a:ext cx="8346801" cy="4068796"/>
          </a:xfrm>
        </p:spPr>
        <p:txBody>
          <a:bodyPr>
            <a:noAutofit/>
          </a:bodyPr>
          <a:lstStyle/>
          <a:p>
            <a:pPr marL="0" indent="0">
              <a:buNone/>
            </a:pPr>
            <a:r>
              <a:rPr lang="en-US" sz="2800" dirty="0"/>
              <a:t>Weathering is</a:t>
            </a:r>
          </a:p>
          <a:p>
            <a:r>
              <a:rPr lang="en-US" sz="2800" dirty="0"/>
              <a:t>Change in the </a:t>
            </a:r>
            <a:r>
              <a:rPr lang="en-US" sz="2800" b="1" dirty="0">
                <a:solidFill>
                  <a:srgbClr val="FF0000"/>
                </a:solidFill>
              </a:rPr>
              <a:t>physical</a:t>
            </a:r>
            <a:r>
              <a:rPr lang="en-US" sz="2800" dirty="0"/>
              <a:t> form and </a:t>
            </a:r>
            <a:r>
              <a:rPr lang="en-US" sz="2800" b="1" dirty="0">
                <a:solidFill>
                  <a:srgbClr val="FF0000"/>
                </a:solidFill>
              </a:rPr>
              <a:t>chemical</a:t>
            </a:r>
            <a:r>
              <a:rPr lang="en-US" sz="2800" dirty="0"/>
              <a:t> </a:t>
            </a:r>
            <a:r>
              <a:rPr lang="en-US" sz="2800" b="1" dirty="0">
                <a:solidFill>
                  <a:srgbClr val="FF0000"/>
                </a:solidFill>
              </a:rPr>
              <a:t>composition</a:t>
            </a:r>
            <a:r>
              <a:rPr lang="en-US" sz="2800" dirty="0"/>
              <a:t> of rock. </a:t>
            </a:r>
          </a:p>
          <a:p>
            <a:r>
              <a:rPr lang="en-US" sz="2800" dirty="0"/>
              <a:t>Interaction between the </a:t>
            </a:r>
            <a:r>
              <a:rPr lang="en-US" sz="2800" b="1" dirty="0">
                <a:solidFill>
                  <a:srgbClr val="FF0000"/>
                </a:solidFill>
              </a:rPr>
              <a:t>tectonic</a:t>
            </a:r>
            <a:r>
              <a:rPr lang="en-US" sz="2800" dirty="0"/>
              <a:t> and the </a:t>
            </a:r>
            <a:r>
              <a:rPr lang="en-US" sz="2800" b="1" dirty="0">
                <a:solidFill>
                  <a:srgbClr val="FF0000"/>
                </a:solidFill>
              </a:rPr>
              <a:t>hydrologic</a:t>
            </a:r>
            <a:r>
              <a:rPr lang="en-US" sz="2800" dirty="0"/>
              <a:t> cycle causes recycling of the materials of the Earth's crust.</a:t>
            </a:r>
          </a:p>
          <a:p>
            <a:r>
              <a:rPr lang="en-US" sz="2800" dirty="0"/>
              <a:t>Part of the rock cycle – </a:t>
            </a:r>
            <a:r>
              <a:rPr lang="en-US" sz="2800" b="1" dirty="0">
                <a:solidFill>
                  <a:srgbClr val="FF0000"/>
                </a:solidFill>
              </a:rPr>
              <a:t>old</a:t>
            </a:r>
            <a:r>
              <a:rPr lang="en-US" sz="2800" dirty="0"/>
              <a:t> rocks destroyed and can be recycled into </a:t>
            </a:r>
            <a:r>
              <a:rPr lang="en-US" sz="2800" b="1" dirty="0">
                <a:solidFill>
                  <a:srgbClr val="FF0000"/>
                </a:solidFill>
              </a:rPr>
              <a:t>new</a:t>
            </a:r>
            <a:r>
              <a:rPr lang="en-US" sz="2800" dirty="0"/>
              <a:t> sedimentary rocks.</a:t>
            </a:r>
          </a:p>
        </p:txBody>
      </p:sp>
    </p:spTree>
    <p:extLst>
      <p:ext uri="{BB962C8B-B14F-4D97-AF65-F5344CB8AC3E}">
        <p14:creationId xmlns:p14="http://schemas.microsoft.com/office/powerpoint/2010/main" val="404824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TYPES OF WEATHERING</a:t>
            </a:r>
          </a:p>
        </p:txBody>
      </p:sp>
      <p:pic>
        <p:nvPicPr>
          <p:cNvPr id="8" name="Picture 7"/>
          <p:cNvPicPr>
            <a:picLocks noChangeAspect="1"/>
          </p:cNvPicPr>
          <p:nvPr/>
        </p:nvPicPr>
        <p:blipFill>
          <a:blip r:embed="rId2" cstate="print"/>
          <a:stretch>
            <a:fillRect/>
          </a:stretch>
        </p:blipFill>
        <p:spPr>
          <a:xfrm>
            <a:off x="177800" y="1983768"/>
            <a:ext cx="8788400" cy="4470400"/>
          </a:xfrm>
          <a:prstGeom prst="rect">
            <a:avLst/>
          </a:prstGeom>
        </p:spPr>
      </p:pic>
      <p:sp>
        <p:nvSpPr>
          <p:cNvPr id="5" name="TextBox 4"/>
          <p:cNvSpPr txBox="1"/>
          <p:nvPr/>
        </p:nvSpPr>
        <p:spPr>
          <a:xfrm>
            <a:off x="420914" y="2365828"/>
            <a:ext cx="3773715" cy="646331"/>
          </a:xfrm>
          <a:prstGeom prst="rect">
            <a:avLst/>
          </a:prstGeom>
          <a:solidFill>
            <a:schemeClr val="accent3">
              <a:lumMod val="20000"/>
              <a:lumOff val="80000"/>
            </a:schemeClr>
          </a:solidFill>
        </p:spPr>
        <p:txBody>
          <a:bodyPr wrap="square" rtlCol="0">
            <a:spAutoFit/>
          </a:bodyPr>
          <a:lstStyle/>
          <a:p>
            <a:pPr algn="ctr"/>
            <a:r>
              <a:rPr lang="en-US" sz="3600" dirty="0">
                <a:solidFill>
                  <a:srgbClr val="FF0000"/>
                </a:solidFill>
              </a:rPr>
              <a:t>Mechanical</a:t>
            </a:r>
          </a:p>
        </p:txBody>
      </p:sp>
      <p:sp>
        <p:nvSpPr>
          <p:cNvPr id="7" name="TextBox 6"/>
          <p:cNvSpPr txBox="1"/>
          <p:nvPr/>
        </p:nvSpPr>
        <p:spPr>
          <a:xfrm>
            <a:off x="4913086" y="2337244"/>
            <a:ext cx="3773715" cy="646331"/>
          </a:xfrm>
          <a:prstGeom prst="rect">
            <a:avLst/>
          </a:prstGeom>
          <a:solidFill>
            <a:schemeClr val="bg2">
              <a:lumMod val="90000"/>
            </a:schemeClr>
          </a:solidFill>
        </p:spPr>
        <p:txBody>
          <a:bodyPr wrap="square" rtlCol="0">
            <a:spAutoFit/>
          </a:bodyPr>
          <a:lstStyle/>
          <a:p>
            <a:pPr algn="ctr"/>
            <a:r>
              <a:rPr lang="en-US" sz="3600" dirty="0">
                <a:solidFill>
                  <a:srgbClr val="FF0000"/>
                </a:solidFill>
              </a:rPr>
              <a:t>Chemical</a:t>
            </a:r>
          </a:p>
        </p:txBody>
      </p:sp>
      <p:sp>
        <p:nvSpPr>
          <p:cNvPr id="3" name="TextBox 2"/>
          <p:cNvSpPr txBox="1"/>
          <p:nvPr/>
        </p:nvSpPr>
        <p:spPr>
          <a:xfrm>
            <a:off x="952500" y="5229225"/>
            <a:ext cx="3067050" cy="954107"/>
          </a:xfrm>
          <a:prstGeom prst="rect">
            <a:avLst/>
          </a:prstGeom>
          <a:noFill/>
        </p:spPr>
        <p:txBody>
          <a:bodyPr wrap="square" rtlCol="0">
            <a:spAutoFit/>
          </a:bodyPr>
          <a:lstStyle/>
          <a:p>
            <a:r>
              <a:rPr lang="en-US" sz="2800" b="1" dirty="0"/>
              <a:t>Does not change the rock chemically</a:t>
            </a:r>
          </a:p>
        </p:txBody>
      </p:sp>
    </p:spTree>
    <p:extLst>
      <p:ext uri="{BB962C8B-B14F-4D97-AF65-F5344CB8AC3E}">
        <p14:creationId xmlns:p14="http://schemas.microsoft.com/office/powerpoint/2010/main" val="123836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MECHANICAL WEATHERING</a:t>
            </a:r>
          </a:p>
        </p:txBody>
      </p:sp>
      <p:pic>
        <p:nvPicPr>
          <p:cNvPr id="6" name="Picture 5"/>
          <p:cNvPicPr>
            <a:picLocks noChangeAspect="1"/>
          </p:cNvPicPr>
          <p:nvPr/>
        </p:nvPicPr>
        <p:blipFill>
          <a:blip r:embed="rId2" cstate="print"/>
          <a:stretch>
            <a:fillRect/>
          </a:stretch>
        </p:blipFill>
        <p:spPr>
          <a:xfrm>
            <a:off x="284163" y="1748341"/>
            <a:ext cx="8576200" cy="4819230"/>
          </a:xfrm>
          <a:prstGeom prst="rect">
            <a:avLst/>
          </a:prstGeom>
        </p:spPr>
      </p:pic>
      <p:sp>
        <p:nvSpPr>
          <p:cNvPr id="7" name="TextBox 6"/>
          <p:cNvSpPr txBox="1"/>
          <p:nvPr/>
        </p:nvSpPr>
        <p:spPr>
          <a:xfrm>
            <a:off x="418188" y="5736574"/>
            <a:ext cx="4033739" cy="830997"/>
          </a:xfrm>
          <a:prstGeom prst="rect">
            <a:avLst/>
          </a:prstGeom>
          <a:noFill/>
        </p:spPr>
        <p:txBody>
          <a:bodyPr wrap="none" rtlCol="0">
            <a:spAutoFit/>
          </a:bodyPr>
          <a:lstStyle/>
          <a:p>
            <a:pPr algn="r"/>
            <a:r>
              <a:rPr lang="en-US" sz="2400" b="1" i="1" dirty="0"/>
              <a:t>The breaking down of rock by </a:t>
            </a:r>
          </a:p>
          <a:p>
            <a:pPr algn="r"/>
            <a:r>
              <a:rPr lang="en-US" sz="2400" b="1" i="1" dirty="0"/>
              <a:t>physical processes </a:t>
            </a:r>
          </a:p>
        </p:txBody>
      </p:sp>
    </p:spTree>
    <p:extLst>
      <p:ext uri="{BB962C8B-B14F-4D97-AF65-F5344CB8AC3E}">
        <p14:creationId xmlns:p14="http://schemas.microsoft.com/office/powerpoint/2010/main" val="32382181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A.  WIND</a:t>
            </a:r>
          </a:p>
        </p:txBody>
      </p:sp>
      <p:sp>
        <p:nvSpPr>
          <p:cNvPr id="3" name="Content Placeholder 2"/>
          <p:cNvSpPr>
            <a:spLocks noGrp="1"/>
          </p:cNvSpPr>
          <p:nvPr>
            <p:ph idx="1"/>
          </p:nvPr>
        </p:nvSpPr>
        <p:spPr>
          <a:xfrm>
            <a:off x="3156857" y="2133600"/>
            <a:ext cx="5701393" cy="3992563"/>
          </a:xfrm>
        </p:spPr>
        <p:txBody>
          <a:bodyPr>
            <a:normAutofit/>
          </a:bodyPr>
          <a:lstStyle/>
          <a:p>
            <a:pPr marL="0" indent="0">
              <a:buNone/>
            </a:pPr>
            <a:r>
              <a:rPr lang="en-US" sz="2600" b="1" dirty="0">
                <a:solidFill>
                  <a:srgbClr val="FF0000"/>
                </a:solidFill>
              </a:rPr>
              <a:t>Wind</a:t>
            </a:r>
            <a:r>
              <a:rPr lang="en-US" sz="2600" dirty="0"/>
              <a:t> blows sand and silt against exposed rock.</a:t>
            </a:r>
          </a:p>
          <a:p>
            <a:pPr marL="457200" lvl="1" indent="0">
              <a:buNone/>
            </a:pPr>
            <a:r>
              <a:rPr lang="en-US" sz="2600" b="1" dirty="0">
                <a:solidFill>
                  <a:srgbClr val="FF0000"/>
                </a:solidFill>
              </a:rPr>
              <a:t>Ventifacts</a:t>
            </a:r>
            <a:r>
              <a:rPr lang="en-US" sz="2600" dirty="0"/>
              <a:t>:  Rocks that have been pitted, etched, grooved or smoothed by wind </a:t>
            </a:r>
            <a:r>
              <a:rPr lang="en-US" sz="2600" b="1" dirty="0">
                <a:solidFill>
                  <a:srgbClr val="FF0000"/>
                </a:solidFill>
              </a:rPr>
              <a:t>abrasion</a:t>
            </a:r>
            <a:r>
              <a:rPr lang="en-US" sz="2600" dirty="0"/>
              <a:t>.</a:t>
            </a:r>
          </a:p>
          <a:p>
            <a:pPr lvl="1"/>
            <a:r>
              <a:rPr lang="en-US" sz="2600" dirty="0"/>
              <a:t>Formed in arid conditions.</a:t>
            </a:r>
          </a:p>
          <a:p>
            <a:pPr lvl="1"/>
            <a:r>
              <a:rPr lang="en-US" sz="2600" dirty="0"/>
              <a:t>Shaped by wind.</a:t>
            </a:r>
          </a:p>
          <a:p>
            <a:pPr lvl="1"/>
            <a:r>
              <a:rPr lang="en-US" sz="2600" dirty="0"/>
              <a:t>Appearance can show direction of prevailing wind.</a:t>
            </a:r>
            <a:endParaRPr lang="en-US" dirty="0"/>
          </a:p>
        </p:txBody>
      </p:sp>
      <p:sp>
        <p:nvSpPr>
          <p:cNvPr id="4" name="TextBox 3"/>
          <p:cNvSpPr txBox="1"/>
          <p:nvPr/>
        </p:nvSpPr>
        <p:spPr>
          <a:xfrm>
            <a:off x="1759857" y="4136571"/>
            <a:ext cx="184666" cy="369332"/>
          </a:xfrm>
          <a:prstGeom prst="rect">
            <a:avLst/>
          </a:prstGeom>
          <a:noFill/>
        </p:spPr>
        <p:txBody>
          <a:bodyPr wrap="none" rtlCol="0">
            <a:spAutoFit/>
          </a:bodyPr>
          <a:lstStyle/>
          <a:p>
            <a:endParaRPr lang="en-US" dirty="0"/>
          </a:p>
        </p:txBody>
      </p:sp>
      <p:pic>
        <p:nvPicPr>
          <p:cNvPr id="5" name="Picture 2" descr="http://upload.wikimedia.org/wikipedia/commons/thumb/a/a4/Ventifact_at_Ventifact_Ridge_in_Death_Valley.jpg/192px-Ventifact_at_Ventifact_Ridge_in_Death_Valley.jpg"/>
          <p:cNvPicPr>
            <a:picLocks noChangeAspect="1" noChangeArrowheads="1"/>
          </p:cNvPicPr>
          <p:nvPr/>
        </p:nvPicPr>
        <p:blipFill>
          <a:blip r:embed="rId2" cstate="print"/>
          <a:srcRect/>
          <a:stretch>
            <a:fillRect/>
          </a:stretch>
        </p:blipFill>
        <p:spPr bwMode="auto">
          <a:xfrm>
            <a:off x="540657" y="1828800"/>
            <a:ext cx="2438400" cy="1524001"/>
          </a:xfrm>
          <a:prstGeom prst="rect">
            <a:avLst/>
          </a:prstGeom>
          <a:noFill/>
        </p:spPr>
      </p:pic>
      <p:pic>
        <p:nvPicPr>
          <p:cNvPr id="6" name="Picture 4" descr="http://upload.wikimedia.org/wikipedia/commons/thumb/9/9f/Weisse_W%C3%BCste.jpg/200px-Weisse_W%C3%BCste.jpg">
            <a:hlinkClick r:id="rId3"/>
          </p:cNvPr>
          <p:cNvPicPr>
            <a:picLocks noChangeAspect="1" noChangeArrowheads="1"/>
          </p:cNvPicPr>
          <p:nvPr/>
        </p:nvPicPr>
        <p:blipFill>
          <a:blip r:embed="rId4" cstate="print"/>
          <a:srcRect/>
          <a:stretch>
            <a:fillRect/>
          </a:stretch>
        </p:blipFill>
        <p:spPr bwMode="auto">
          <a:xfrm>
            <a:off x="973591" y="3359275"/>
            <a:ext cx="2362200" cy="1771650"/>
          </a:xfrm>
          <a:prstGeom prst="rect">
            <a:avLst/>
          </a:prstGeom>
          <a:noFill/>
        </p:spPr>
      </p:pic>
      <p:pic>
        <p:nvPicPr>
          <p:cNvPr id="7" name="Picture 6" descr="http://upload.wikimedia.org/wikipedia/commons/thumb/e/ea/Mendenhall_1905_USGS.jpg/196px-Mendenhall_1905_USGS.jpg"/>
          <p:cNvPicPr>
            <a:picLocks noChangeAspect="1" noChangeArrowheads="1"/>
          </p:cNvPicPr>
          <p:nvPr/>
        </p:nvPicPr>
        <p:blipFill>
          <a:blip r:embed="rId5" cstate="print"/>
          <a:srcRect/>
          <a:stretch>
            <a:fillRect/>
          </a:stretch>
        </p:blipFill>
        <p:spPr bwMode="auto">
          <a:xfrm>
            <a:off x="284163" y="5161088"/>
            <a:ext cx="2364738" cy="1447800"/>
          </a:xfrm>
          <a:prstGeom prst="rect">
            <a:avLst/>
          </a:prstGeom>
          <a:noFill/>
        </p:spPr>
      </p:pic>
    </p:spTree>
    <p:extLst>
      <p:ext uri="{BB962C8B-B14F-4D97-AF65-F5344CB8AC3E}">
        <p14:creationId xmlns:p14="http://schemas.microsoft.com/office/powerpoint/2010/main" val="199577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  WAVES and WATER</a:t>
            </a:r>
          </a:p>
        </p:txBody>
      </p:sp>
      <p:sp>
        <p:nvSpPr>
          <p:cNvPr id="3" name="Content Placeholder 2"/>
          <p:cNvSpPr>
            <a:spLocks noGrp="1"/>
          </p:cNvSpPr>
          <p:nvPr>
            <p:ph idx="1"/>
          </p:nvPr>
        </p:nvSpPr>
        <p:spPr>
          <a:xfrm>
            <a:off x="511503" y="2133600"/>
            <a:ext cx="6927067" cy="3992563"/>
          </a:xfrm>
        </p:spPr>
        <p:txBody>
          <a:bodyPr>
            <a:normAutofit/>
          </a:bodyPr>
          <a:lstStyle/>
          <a:p>
            <a:r>
              <a:rPr lang="en-US" sz="2800" b="1" dirty="0">
                <a:solidFill>
                  <a:srgbClr val="FF0000"/>
                </a:solidFill>
              </a:rPr>
              <a:t>Waves</a:t>
            </a:r>
            <a:r>
              <a:rPr lang="en-US" sz="2800" dirty="0"/>
              <a:t> break and weather shorelines.</a:t>
            </a:r>
          </a:p>
          <a:p>
            <a:pPr lvl="1"/>
            <a:r>
              <a:rPr lang="en-US" sz="2800" b="1" dirty="0">
                <a:solidFill>
                  <a:srgbClr val="FF0000"/>
                </a:solidFill>
              </a:rPr>
              <a:t>Force</a:t>
            </a:r>
            <a:r>
              <a:rPr lang="en-US" sz="2800" dirty="0"/>
              <a:t> of waves can break off pieces of rock.</a:t>
            </a:r>
          </a:p>
          <a:p>
            <a:pPr lvl="1"/>
            <a:r>
              <a:rPr lang="en-US" sz="2800" dirty="0"/>
              <a:t>Storms release large amounts of energy and </a:t>
            </a:r>
            <a:r>
              <a:rPr lang="en-US" sz="2800" b="1" dirty="0">
                <a:solidFill>
                  <a:srgbClr val="FF0000"/>
                </a:solidFill>
              </a:rPr>
              <a:t>increase</a:t>
            </a:r>
            <a:r>
              <a:rPr lang="en-US" sz="2800" dirty="0"/>
              <a:t> mechanical weathering.</a:t>
            </a:r>
          </a:p>
        </p:txBody>
      </p:sp>
      <p:pic>
        <p:nvPicPr>
          <p:cNvPr id="4" name="Picture 4" descr="http://ts1.mm.bing.net/th?id=H.4888047706898516&amp;w=243&amp;h=170&amp;c=7&amp;rs=1&amp;url=http%3a%2f%2fwww.flickr.com%2fphotos%2fcoastermadmatt%2f7184504010%2f&amp;pid=1.7"/>
          <p:cNvPicPr>
            <a:picLocks noChangeAspect="1" noChangeArrowheads="1"/>
          </p:cNvPicPr>
          <p:nvPr/>
        </p:nvPicPr>
        <p:blipFill>
          <a:blip r:embed="rId2" cstate="print"/>
          <a:srcRect/>
          <a:stretch>
            <a:fillRect/>
          </a:stretch>
        </p:blipFill>
        <p:spPr bwMode="auto">
          <a:xfrm>
            <a:off x="3975036" y="4656071"/>
            <a:ext cx="2396264" cy="1676400"/>
          </a:xfrm>
          <a:prstGeom prst="rect">
            <a:avLst/>
          </a:prstGeom>
          <a:noFill/>
        </p:spPr>
      </p:pic>
      <p:pic>
        <p:nvPicPr>
          <p:cNvPr id="5" name="Picture 4" descr="http://ts2.mm.bing.net/th?id=H.4616670188339341&amp;w=224&amp;h=170&amp;c=7&amp;rs=1&amp;pid=1.7"/>
          <p:cNvPicPr>
            <a:picLocks noChangeAspect="1" noChangeArrowheads="1"/>
          </p:cNvPicPr>
          <p:nvPr/>
        </p:nvPicPr>
        <p:blipFill>
          <a:blip r:embed="rId3" cstate="print"/>
          <a:srcRect/>
          <a:stretch>
            <a:fillRect/>
          </a:stretch>
        </p:blipFill>
        <p:spPr bwMode="auto">
          <a:xfrm>
            <a:off x="876754" y="4512036"/>
            <a:ext cx="2398689" cy="1820435"/>
          </a:xfrm>
          <a:prstGeom prst="rect">
            <a:avLst/>
          </a:prstGeom>
          <a:noFill/>
        </p:spPr>
      </p:pic>
      <p:pic>
        <p:nvPicPr>
          <p:cNvPr id="6" name="Picture 6" descr="http://ts2.mm.bing.net/th?id=H.5053893531730125&amp;w=151&amp;h=178&amp;c=7&amp;rs=1&amp;url=http%3a%2f%2ftheextendedigcsegeographyclass.wikispaces.com%2fSea%2bCaves%2c%2bArches%2c%2bStacks%2band%2bstumps&amp;pid=1.7"/>
          <p:cNvPicPr>
            <a:picLocks noChangeAspect="1" noChangeArrowheads="1"/>
          </p:cNvPicPr>
          <p:nvPr/>
        </p:nvPicPr>
        <p:blipFill>
          <a:blip r:embed="rId4" cstate="print"/>
          <a:srcRect/>
          <a:stretch>
            <a:fillRect/>
          </a:stretch>
        </p:blipFill>
        <p:spPr bwMode="auto">
          <a:xfrm>
            <a:off x="7004242" y="4248150"/>
            <a:ext cx="1780132" cy="2098435"/>
          </a:xfrm>
          <a:prstGeom prst="rect">
            <a:avLst/>
          </a:prstGeom>
          <a:noFill/>
        </p:spPr>
      </p:pic>
    </p:spTree>
    <p:extLst>
      <p:ext uri="{BB962C8B-B14F-4D97-AF65-F5344CB8AC3E}">
        <p14:creationId xmlns:p14="http://schemas.microsoft.com/office/powerpoint/2010/main" val="393181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t>B.  WAVES and WATER</a:t>
            </a:r>
          </a:p>
        </p:txBody>
      </p:sp>
      <p:sp>
        <p:nvSpPr>
          <p:cNvPr id="3" name="Content Placeholder 2"/>
          <p:cNvSpPr>
            <a:spLocks noGrp="1"/>
          </p:cNvSpPr>
          <p:nvPr>
            <p:ph idx="1"/>
          </p:nvPr>
        </p:nvSpPr>
        <p:spPr>
          <a:xfrm>
            <a:off x="511503" y="2133600"/>
            <a:ext cx="6927067" cy="3992563"/>
          </a:xfrm>
        </p:spPr>
        <p:txBody>
          <a:bodyPr>
            <a:normAutofit/>
          </a:bodyPr>
          <a:lstStyle/>
          <a:p>
            <a:r>
              <a:rPr lang="en-US" sz="2800" dirty="0"/>
              <a:t>Some features produced:</a:t>
            </a:r>
          </a:p>
          <a:p>
            <a:pPr lvl="1"/>
            <a:r>
              <a:rPr lang="en-US" sz="2800" dirty="0"/>
              <a:t>Sea cliffs</a:t>
            </a:r>
          </a:p>
          <a:p>
            <a:pPr lvl="1"/>
            <a:r>
              <a:rPr lang="en-US" sz="2800" dirty="0"/>
              <a:t>Sea arches</a:t>
            </a:r>
          </a:p>
          <a:p>
            <a:pPr lvl="1"/>
            <a:r>
              <a:rPr lang="en-US" sz="2800" dirty="0"/>
              <a:t>Wave-cut terraces</a:t>
            </a:r>
          </a:p>
        </p:txBody>
      </p:sp>
      <p:pic>
        <p:nvPicPr>
          <p:cNvPr id="4" name="Picture 4" descr="http://ts1.mm.bing.net/th?id=H.4888047706898516&amp;w=243&amp;h=170&amp;c=7&amp;rs=1&amp;url=http%3a%2f%2fwww.flickr.com%2fphotos%2fcoastermadmatt%2f7184504010%2f&amp;pid=1.7"/>
          <p:cNvPicPr>
            <a:picLocks noChangeAspect="1" noChangeArrowheads="1"/>
          </p:cNvPicPr>
          <p:nvPr/>
        </p:nvPicPr>
        <p:blipFill>
          <a:blip r:embed="rId2" cstate="print"/>
          <a:srcRect/>
          <a:stretch>
            <a:fillRect/>
          </a:stretch>
        </p:blipFill>
        <p:spPr bwMode="auto">
          <a:xfrm>
            <a:off x="5535979" y="4312412"/>
            <a:ext cx="3250403" cy="2273946"/>
          </a:xfrm>
          <a:prstGeom prst="rect">
            <a:avLst/>
          </a:prstGeom>
          <a:noFill/>
        </p:spPr>
      </p:pic>
      <p:pic>
        <p:nvPicPr>
          <p:cNvPr id="6" name="Picture 6" descr="http://ts2.mm.bing.net/th?id=H.5053893531730125&amp;w=151&amp;h=178&amp;c=7&amp;rs=1&amp;url=http%3a%2f%2ftheextendedigcsegeographyclass.wikispaces.com%2fSea%2bCaves%2c%2bArches%2c%2bStacks%2band%2bstumps&amp;pid=1.7"/>
          <p:cNvPicPr>
            <a:picLocks noChangeAspect="1" noChangeArrowheads="1"/>
          </p:cNvPicPr>
          <p:nvPr/>
        </p:nvPicPr>
        <p:blipFill>
          <a:blip r:embed="rId3" cstate="print"/>
          <a:srcRect/>
          <a:stretch>
            <a:fillRect/>
          </a:stretch>
        </p:blipFill>
        <p:spPr bwMode="auto">
          <a:xfrm>
            <a:off x="5000170" y="2281216"/>
            <a:ext cx="1568249" cy="1848665"/>
          </a:xfrm>
          <a:prstGeom prst="rect">
            <a:avLst/>
          </a:prstGeom>
          <a:noFill/>
        </p:spPr>
      </p:pic>
      <p:pic>
        <p:nvPicPr>
          <p:cNvPr id="7" name="Picture 6"/>
          <p:cNvPicPr>
            <a:picLocks noChangeAspect="1"/>
          </p:cNvPicPr>
          <p:nvPr/>
        </p:nvPicPr>
        <p:blipFill>
          <a:blip r:embed="rId4"/>
          <a:stretch>
            <a:fillRect/>
          </a:stretch>
        </p:blipFill>
        <p:spPr>
          <a:xfrm>
            <a:off x="828675" y="4263199"/>
            <a:ext cx="3212349" cy="2398342"/>
          </a:xfrm>
          <a:prstGeom prst="rect">
            <a:avLst/>
          </a:prstGeom>
        </p:spPr>
      </p:pic>
    </p:spTree>
    <p:extLst>
      <p:ext uri="{BB962C8B-B14F-4D97-AF65-F5344CB8AC3E}">
        <p14:creationId xmlns:p14="http://schemas.microsoft.com/office/powerpoint/2010/main" val="476471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  WAVES and WATER</a:t>
            </a:r>
            <a:endParaRPr lang="en-US" sz="4800" dirty="0"/>
          </a:p>
        </p:txBody>
      </p:sp>
      <p:sp>
        <p:nvSpPr>
          <p:cNvPr id="3" name="Content Placeholder 2"/>
          <p:cNvSpPr>
            <a:spLocks noGrp="1"/>
          </p:cNvSpPr>
          <p:nvPr>
            <p:ph idx="1"/>
          </p:nvPr>
        </p:nvSpPr>
        <p:spPr>
          <a:xfrm>
            <a:off x="552451" y="2133600"/>
            <a:ext cx="8305800" cy="3992563"/>
          </a:xfrm>
        </p:spPr>
        <p:txBody>
          <a:bodyPr>
            <a:normAutofit/>
          </a:bodyPr>
          <a:lstStyle/>
          <a:p>
            <a:r>
              <a:rPr lang="en-US" sz="2800" b="1" dirty="0">
                <a:solidFill>
                  <a:srgbClr val="FF0000"/>
                </a:solidFill>
              </a:rPr>
              <a:t>Sea Cliffs </a:t>
            </a:r>
            <a:r>
              <a:rPr lang="en-US" sz="2800" dirty="0"/>
              <a:t>– form when a rocky shore erodes at approximately the same rate throughout an area.  This results in a steep walled structure.</a:t>
            </a:r>
          </a:p>
        </p:txBody>
      </p:sp>
      <p:pic>
        <p:nvPicPr>
          <p:cNvPr id="5" name="Picture 4"/>
          <p:cNvPicPr>
            <a:picLocks noChangeAspect="1"/>
          </p:cNvPicPr>
          <p:nvPr/>
        </p:nvPicPr>
        <p:blipFill>
          <a:blip r:embed="rId2"/>
          <a:stretch>
            <a:fillRect/>
          </a:stretch>
        </p:blipFill>
        <p:spPr>
          <a:xfrm>
            <a:off x="3162463" y="3500437"/>
            <a:ext cx="4314825" cy="3019425"/>
          </a:xfrm>
          <a:prstGeom prst="rect">
            <a:avLst/>
          </a:prstGeom>
        </p:spPr>
      </p:pic>
    </p:spTree>
    <p:extLst>
      <p:ext uri="{BB962C8B-B14F-4D97-AF65-F5344CB8AC3E}">
        <p14:creationId xmlns:p14="http://schemas.microsoft.com/office/powerpoint/2010/main" val="2926335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  WAVES and WATER</a:t>
            </a:r>
            <a:endParaRPr lang="en-US" sz="4800" dirty="0"/>
          </a:p>
        </p:txBody>
      </p:sp>
      <p:sp>
        <p:nvSpPr>
          <p:cNvPr id="3" name="Content Placeholder 2"/>
          <p:cNvSpPr>
            <a:spLocks noGrp="1"/>
          </p:cNvSpPr>
          <p:nvPr>
            <p:ph idx="1"/>
          </p:nvPr>
        </p:nvSpPr>
        <p:spPr>
          <a:xfrm>
            <a:off x="924253" y="1990725"/>
            <a:ext cx="7600622" cy="3992563"/>
          </a:xfrm>
        </p:spPr>
        <p:txBody>
          <a:bodyPr>
            <a:normAutofit/>
          </a:bodyPr>
          <a:lstStyle/>
          <a:p>
            <a:r>
              <a:rPr lang="en-US" sz="2800" b="1" dirty="0">
                <a:solidFill>
                  <a:srgbClr val="FF0000"/>
                </a:solidFill>
              </a:rPr>
              <a:t>Sea Arches </a:t>
            </a:r>
            <a:r>
              <a:rPr lang="en-US" sz="2800" dirty="0"/>
              <a:t>- form when a rocky shore erodes at different rate in the middle.  This results in a structure with a hole, or arch, in the middle.</a:t>
            </a:r>
          </a:p>
        </p:txBody>
      </p:sp>
      <p:pic>
        <p:nvPicPr>
          <p:cNvPr id="4" name="Picture 3"/>
          <p:cNvPicPr>
            <a:picLocks noChangeAspect="1"/>
          </p:cNvPicPr>
          <p:nvPr/>
        </p:nvPicPr>
        <p:blipFill>
          <a:blip r:embed="rId2"/>
          <a:stretch>
            <a:fillRect/>
          </a:stretch>
        </p:blipFill>
        <p:spPr>
          <a:xfrm>
            <a:off x="2647949" y="3408081"/>
            <a:ext cx="4619625" cy="3173694"/>
          </a:xfrm>
          <a:prstGeom prst="rect">
            <a:avLst/>
          </a:prstGeom>
        </p:spPr>
      </p:pic>
    </p:spTree>
    <p:extLst>
      <p:ext uri="{BB962C8B-B14F-4D97-AF65-F5344CB8AC3E}">
        <p14:creationId xmlns:p14="http://schemas.microsoft.com/office/powerpoint/2010/main" val="357459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  WAVES and WATER</a:t>
            </a:r>
            <a:endParaRPr lang="en-US" sz="4800" dirty="0"/>
          </a:p>
        </p:txBody>
      </p:sp>
      <p:sp>
        <p:nvSpPr>
          <p:cNvPr id="3" name="Content Placeholder 2"/>
          <p:cNvSpPr>
            <a:spLocks noGrp="1"/>
          </p:cNvSpPr>
          <p:nvPr>
            <p:ph idx="1"/>
          </p:nvPr>
        </p:nvSpPr>
        <p:spPr>
          <a:xfrm>
            <a:off x="609601" y="1933576"/>
            <a:ext cx="8248650" cy="4192588"/>
          </a:xfrm>
        </p:spPr>
        <p:txBody>
          <a:bodyPr>
            <a:normAutofit/>
          </a:bodyPr>
          <a:lstStyle/>
          <a:p>
            <a:r>
              <a:rPr lang="en-US" sz="2800" b="1" dirty="0">
                <a:solidFill>
                  <a:srgbClr val="FF0000"/>
                </a:solidFill>
              </a:rPr>
              <a:t>Wave Cut terraces </a:t>
            </a:r>
            <a:r>
              <a:rPr lang="en-US" sz="2800" dirty="0"/>
              <a:t>– forms a narrow flat area found at the base of a sea cliff or along the shoreline of a body of water created by the erosion of waves.</a:t>
            </a:r>
          </a:p>
        </p:txBody>
      </p:sp>
      <p:pic>
        <p:nvPicPr>
          <p:cNvPr id="4" name="Picture 3"/>
          <p:cNvPicPr>
            <a:picLocks noChangeAspect="1"/>
          </p:cNvPicPr>
          <p:nvPr/>
        </p:nvPicPr>
        <p:blipFill>
          <a:blip r:embed="rId2"/>
          <a:stretch>
            <a:fillRect/>
          </a:stretch>
        </p:blipFill>
        <p:spPr>
          <a:xfrm>
            <a:off x="2562224" y="3446097"/>
            <a:ext cx="4505325" cy="3215444"/>
          </a:xfrm>
          <a:prstGeom prst="rect">
            <a:avLst/>
          </a:prstGeom>
        </p:spPr>
      </p:pic>
    </p:spTree>
    <p:extLst>
      <p:ext uri="{BB962C8B-B14F-4D97-AF65-F5344CB8AC3E}">
        <p14:creationId xmlns:p14="http://schemas.microsoft.com/office/powerpoint/2010/main" val="895576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  GRAVITY</a:t>
            </a:r>
          </a:p>
        </p:txBody>
      </p:sp>
      <p:sp>
        <p:nvSpPr>
          <p:cNvPr id="3" name="Content Placeholder 2"/>
          <p:cNvSpPr>
            <a:spLocks noGrp="1"/>
          </p:cNvSpPr>
          <p:nvPr>
            <p:ph idx="1"/>
          </p:nvPr>
        </p:nvSpPr>
        <p:spPr>
          <a:xfrm>
            <a:off x="414954" y="1865911"/>
            <a:ext cx="8443296" cy="1840716"/>
          </a:xfrm>
        </p:spPr>
        <p:txBody>
          <a:bodyPr>
            <a:noAutofit/>
          </a:bodyPr>
          <a:lstStyle/>
          <a:p>
            <a:pPr marL="0" indent="0">
              <a:spcBef>
                <a:spcPts val="800"/>
              </a:spcBef>
              <a:buNone/>
            </a:pPr>
            <a:r>
              <a:rPr lang="en-US" sz="2800" b="1" dirty="0">
                <a:solidFill>
                  <a:srgbClr val="FF0000"/>
                </a:solidFill>
              </a:rPr>
              <a:t>Avalanche</a:t>
            </a:r>
            <a:r>
              <a:rPr lang="en-US" sz="2800" dirty="0"/>
              <a:t> or </a:t>
            </a:r>
            <a:r>
              <a:rPr lang="en-US" sz="2800" b="1" dirty="0">
                <a:solidFill>
                  <a:srgbClr val="FF0000"/>
                </a:solidFill>
              </a:rPr>
              <a:t>rock slide </a:t>
            </a:r>
          </a:p>
          <a:p>
            <a:pPr>
              <a:spcBef>
                <a:spcPts val="800"/>
              </a:spcBef>
            </a:pPr>
            <a:r>
              <a:rPr lang="en-US" sz="2800" b="1" dirty="0">
                <a:solidFill>
                  <a:srgbClr val="FF0000"/>
                </a:solidFill>
              </a:rPr>
              <a:t>Exposes</a:t>
            </a:r>
            <a:r>
              <a:rPr lang="en-US" sz="2800" dirty="0"/>
              <a:t> new surfaces for further weathering.</a:t>
            </a:r>
          </a:p>
          <a:p>
            <a:pPr>
              <a:spcBef>
                <a:spcPts val="800"/>
              </a:spcBef>
            </a:pPr>
            <a:r>
              <a:rPr lang="en-US" sz="2800" dirty="0"/>
              <a:t>Falling rocks </a:t>
            </a:r>
            <a:r>
              <a:rPr lang="en-US" sz="2800" b="1" dirty="0">
                <a:solidFill>
                  <a:srgbClr val="FF0000"/>
                </a:solidFill>
              </a:rPr>
              <a:t>break up </a:t>
            </a:r>
            <a:r>
              <a:rPr lang="en-US" sz="2800" dirty="0"/>
              <a:t>other rocks.</a:t>
            </a:r>
          </a:p>
        </p:txBody>
      </p:sp>
      <p:pic>
        <p:nvPicPr>
          <p:cNvPr id="5" name="Picture 4"/>
          <p:cNvPicPr>
            <a:picLocks noChangeAspect="1"/>
          </p:cNvPicPr>
          <p:nvPr/>
        </p:nvPicPr>
        <p:blipFill>
          <a:blip r:embed="rId2" cstate="print"/>
          <a:stretch>
            <a:fillRect/>
          </a:stretch>
        </p:blipFill>
        <p:spPr>
          <a:xfrm>
            <a:off x="807357" y="4093144"/>
            <a:ext cx="3811815" cy="2534342"/>
          </a:xfrm>
          <a:prstGeom prst="rect">
            <a:avLst/>
          </a:prstGeom>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152572" y="3706627"/>
            <a:ext cx="3477759" cy="2619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552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  ICE WEDGING</a:t>
            </a:r>
          </a:p>
        </p:txBody>
      </p:sp>
      <p:sp>
        <p:nvSpPr>
          <p:cNvPr id="3" name="Content Placeholder 2"/>
          <p:cNvSpPr>
            <a:spLocks noGrp="1"/>
          </p:cNvSpPr>
          <p:nvPr>
            <p:ph idx="1"/>
          </p:nvPr>
        </p:nvSpPr>
        <p:spPr>
          <a:xfrm>
            <a:off x="582243" y="1994781"/>
            <a:ext cx="4250156" cy="1653910"/>
          </a:xfrm>
        </p:spPr>
        <p:txBody>
          <a:bodyPr>
            <a:normAutofit/>
          </a:bodyPr>
          <a:lstStyle/>
          <a:p>
            <a:pPr marL="454025" lvl="1" indent="-454025">
              <a:spcBef>
                <a:spcPts val="2000"/>
              </a:spcBef>
              <a:buClr>
                <a:schemeClr val="bg1">
                  <a:lumMod val="65000"/>
                </a:schemeClr>
              </a:buClr>
            </a:pPr>
            <a:r>
              <a:rPr lang="en-US" sz="2800" dirty="0"/>
              <a:t>Rocks </a:t>
            </a:r>
            <a:r>
              <a:rPr lang="en-US" sz="2800" b="1" dirty="0">
                <a:solidFill>
                  <a:srgbClr val="FF0000"/>
                </a:solidFill>
              </a:rPr>
              <a:t>break</a:t>
            </a:r>
            <a:r>
              <a:rPr lang="en-US" sz="2800" dirty="0"/>
              <a:t> because water </a:t>
            </a:r>
            <a:r>
              <a:rPr lang="en-US" sz="2800" b="1" dirty="0">
                <a:solidFill>
                  <a:srgbClr val="FF0000"/>
                </a:solidFill>
              </a:rPr>
              <a:t>expands</a:t>
            </a:r>
            <a:r>
              <a:rPr lang="en-US" sz="2800" dirty="0"/>
              <a:t> when it freezes.</a:t>
            </a:r>
            <a:endParaRPr lang="en-US" sz="2400" dirty="0"/>
          </a:p>
        </p:txBody>
      </p:sp>
      <p:pic>
        <p:nvPicPr>
          <p:cNvPr id="6" name="Picture 5"/>
          <p:cNvPicPr>
            <a:picLocks noChangeAspect="1"/>
          </p:cNvPicPr>
          <p:nvPr/>
        </p:nvPicPr>
        <p:blipFill>
          <a:blip r:embed="rId2" cstate="print"/>
          <a:stretch>
            <a:fillRect/>
          </a:stretch>
        </p:blipFill>
        <p:spPr>
          <a:xfrm>
            <a:off x="5355621" y="1994781"/>
            <a:ext cx="3341398" cy="2311315"/>
          </a:xfrm>
          <a:prstGeom prst="rect">
            <a:avLst/>
          </a:prstGeom>
        </p:spPr>
      </p:pic>
      <p:pic>
        <p:nvPicPr>
          <p:cNvPr id="7" name="Picture 6"/>
          <p:cNvPicPr>
            <a:picLocks noChangeAspect="1"/>
          </p:cNvPicPr>
          <p:nvPr/>
        </p:nvPicPr>
        <p:blipFill>
          <a:blip r:embed="rId3" cstate="print"/>
          <a:stretch>
            <a:fillRect/>
          </a:stretch>
        </p:blipFill>
        <p:spPr>
          <a:xfrm>
            <a:off x="5532060" y="4480353"/>
            <a:ext cx="3164959" cy="1869648"/>
          </a:xfrm>
          <a:prstGeom prst="rect">
            <a:avLst/>
          </a:prstGeom>
        </p:spPr>
      </p:pic>
      <p:pic>
        <p:nvPicPr>
          <p:cNvPr id="5" name="Picture 4"/>
          <p:cNvPicPr>
            <a:picLocks noChangeAspect="1"/>
          </p:cNvPicPr>
          <p:nvPr/>
        </p:nvPicPr>
        <p:blipFill>
          <a:blip r:embed="rId4"/>
          <a:stretch>
            <a:fillRect/>
          </a:stretch>
        </p:blipFill>
        <p:spPr>
          <a:xfrm>
            <a:off x="565199" y="4045250"/>
            <a:ext cx="4267200" cy="2219325"/>
          </a:xfrm>
          <a:prstGeom prst="rect">
            <a:avLst/>
          </a:prstGeom>
        </p:spPr>
      </p:pic>
    </p:spTree>
    <p:extLst>
      <p:ext uri="{BB962C8B-B14F-4D97-AF65-F5344CB8AC3E}">
        <p14:creationId xmlns:p14="http://schemas.microsoft.com/office/powerpoint/2010/main" val="69016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E.  ORGANIC ACTIVITY</a:t>
            </a:r>
          </a:p>
        </p:txBody>
      </p:sp>
      <p:sp>
        <p:nvSpPr>
          <p:cNvPr id="3" name="Content Placeholder 2"/>
          <p:cNvSpPr>
            <a:spLocks noGrp="1"/>
          </p:cNvSpPr>
          <p:nvPr>
            <p:ph idx="1"/>
          </p:nvPr>
        </p:nvSpPr>
        <p:spPr>
          <a:xfrm>
            <a:off x="284163" y="2589982"/>
            <a:ext cx="4839380" cy="3139620"/>
          </a:xfrm>
        </p:spPr>
        <p:txBody>
          <a:bodyPr>
            <a:normAutofit/>
          </a:bodyPr>
          <a:lstStyle/>
          <a:p>
            <a:r>
              <a:rPr lang="en-US" sz="2800" b="1" dirty="0">
                <a:solidFill>
                  <a:srgbClr val="FF0000"/>
                </a:solidFill>
              </a:rPr>
              <a:t>Root Wedging </a:t>
            </a:r>
            <a:r>
              <a:rPr lang="en-US" sz="2800" dirty="0"/>
              <a:t>– plants send out roots for nutrients.  These roots can move into smaller spaces and cracks.  They eventually grow and can slit the rock apart.</a:t>
            </a:r>
          </a:p>
          <a:p>
            <a:endParaRPr lang="en-US" dirty="0"/>
          </a:p>
        </p:txBody>
      </p:sp>
      <p:pic>
        <p:nvPicPr>
          <p:cNvPr id="4" name="Picture 3"/>
          <p:cNvPicPr>
            <a:picLocks noChangeAspect="1"/>
          </p:cNvPicPr>
          <p:nvPr/>
        </p:nvPicPr>
        <p:blipFill>
          <a:blip r:embed="rId2" cstate="print"/>
          <a:stretch>
            <a:fillRect/>
          </a:stretch>
        </p:blipFill>
        <p:spPr>
          <a:xfrm>
            <a:off x="5719536" y="1814286"/>
            <a:ext cx="3138714" cy="2345506"/>
          </a:xfrm>
          <a:prstGeom prst="rect">
            <a:avLst/>
          </a:prstGeom>
        </p:spPr>
      </p:pic>
      <p:pic>
        <p:nvPicPr>
          <p:cNvPr id="5" name="Picture 4"/>
          <p:cNvPicPr>
            <a:picLocks noChangeAspect="1"/>
          </p:cNvPicPr>
          <p:nvPr/>
        </p:nvPicPr>
        <p:blipFill>
          <a:blip r:embed="rId3" cstate="print"/>
          <a:stretch>
            <a:fillRect/>
          </a:stretch>
        </p:blipFill>
        <p:spPr>
          <a:xfrm>
            <a:off x="5435601" y="4513943"/>
            <a:ext cx="3200400" cy="1981200"/>
          </a:xfrm>
          <a:prstGeom prst="rect">
            <a:avLst/>
          </a:prstGeom>
        </p:spPr>
      </p:pic>
    </p:spTree>
    <p:extLst>
      <p:ext uri="{BB962C8B-B14F-4D97-AF65-F5344CB8AC3E}">
        <p14:creationId xmlns:p14="http://schemas.microsoft.com/office/powerpoint/2010/main" val="276021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E.  ORGANIC ACTIVITY</a:t>
            </a:r>
          </a:p>
        </p:txBody>
      </p:sp>
      <p:sp>
        <p:nvSpPr>
          <p:cNvPr id="3" name="Content Placeholder 2"/>
          <p:cNvSpPr>
            <a:spLocks noGrp="1"/>
          </p:cNvSpPr>
          <p:nvPr>
            <p:ph idx="1"/>
          </p:nvPr>
        </p:nvSpPr>
        <p:spPr>
          <a:xfrm>
            <a:off x="284163" y="2114550"/>
            <a:ext cx="4650694" cy="3894363"/>
          </a:xfrm>
        </p:spPr>
        <p:txBody>
          <a:bodyPr>
            <a:normAutofit/>
          </a:bodyPr>
          <a:lstStyle/>
          <a:p>
            <a:r>
              <a:rPr lang="en-US" sz="2800" b="1" dirty="0">
                <a:solidFill>
                  <a:srgbClr val="FF0000"/>
                </a:solidFill>
              </a:rPr>
              <a:t>Animal Burrowing </a:t>
            </a:r>
            <a:r>
              <a:rPr lang="en-US" sz="2800" dirty="0"/>
              <a:t>– dig holes and expose new rocks to the effects of weathering.  The holes allow water and other weathering agents to reach the rock layer.</a:t>
            </a:r>
          </a:p>
          <a:p>
            <a:endParaRPr lang="en-US" dirty="0"/>
          </a:p>
        </p:txBody>
      </p:sp>
      <p:pic>
        <p:nvPicPr>
          <p:cNvPr id="6" name="Picture 5"/>
          <p:cNvPicPr>
            <a:picLocks noChangeAspect="1"/>
          </p:cNvPicPr>
          <p:nvPr/>
        </p:nvPicPr>
        <p:blipFill>
          <a:blip r:embed="rId2" cstate="print"/>
          <a:stretch>
            <a:fillRect/>
          </a:stretch>
        </p:blipFill>
        <p:spPr>
          <a:xfrm>
            <a:off x="5342830" y="4053296"/>
            <a:ext cx="3317210" cy="2514235"/>
          </a:xfrm>
          <a:prstGeom prst="rect">
            <a:avLst/>
          </a:prstGeom>
        </p:spPr>
      </p:pic>
      <p:pic>
        <p:nvPicPr>
          <p:cNvPr id="8" name="Picture 7"/>
          <p:cNvPicPr>
            <a:picLocks noChangeAspect="1"/>
          </p:cNvPicPr>
          <p:nvPr/>
        </p:nvPicPr>
        <p:blipFill>
          <a:blip r:embed="rId3" cstate="print"/>
          <a:stretch>
            <a:fillRect/>
          </a:stretch>
        </p:blipFill>
        <p:spPr>
          <a:xfrm>
            <a:off x="5342830" y="1639950"/>
            <a:ext cx="3048000" cy="2082800"/>
          </a:xfrm>
          <a:prstGeom prst="rect">
            <a:avLst/>
          </a:prstGeom>
        </p:spPr>
      </p:pic>
    </p:spTree>
    <p:extLst>
      <p:ext uri="{BB962C8B-B14F-4D97-AF65-F5344CB8AC3E}">
        <p14:creationId xmlns:p14="http://schemas.microsoft.com/office/powerpoint/2010/main" val="173396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ABRASION and EXFOLIATION</a:t>
            </a:r>
          </a:p>
        </p:txBody>
      </p:sp>
      <p:sp>
        <p:nvSpPr>
          <p:cNvPr id="3" name="Content Placeholder 2"/>
          <p:cNvSpPr>
            <a:spLocks noGrp="1"/>
          </p:cNvSpPr>
          <p:nvPr>
            <p:ph idx="1"/>
          </p:nvPr>
        </p:nvSpPr>
        <p:spPr>
          <a:xfrm>
            <a:off x="531571" y="2083786"/>
            <a:ext cx="8079269" cy="4646866"/>
          </a:xfrm>
        </p:spPr>
        <p:txBody>
          <a:bodyPr/>
          <a:lstStyle/>
          <a:p>
            <a:pPr>
              <a:spcBef>
                <a:spcPts val="0"/>
              </a:spcBef>
            </a:pPr>
            <a:r>
              <a:rPr lang="en-US" sz="2800" b="1" dirty="0">
                <a:solidFill>
                  <a:srgbClr val="FF0000"/>
                </a:solidFill>
              </a:rPr>
              <a:t>Abrasion</a:t>
            </a:r>
            <a:r>
              <a:rPr lang="en-US" sz="2800" b="1" dirty="0"/>
              <a:t> </a:t>
            </a:r>
            <a:r>
              <a:rPr lang="en-US" sz="2800" dirty="0"/>
              <a:t>– collision of rocks results in breaking and weathering away of rock.</a:t>
            </a:r>
          </a:p>
          <a:p>
            <a:pPr lvl="1">
              <a:spcBef>
                <a:spcPts val="0"/>
              </a:spcBef>
            </a:pPr>
            <a:r>
              <a:rPr lang="en-US" sz="2800" dirty="0"/>
              <a:t>Agents:  running </a:t>
            </a:r>
            <a:r>
              <a:rPr lang="en-US" sz="2800" b="1" dirty="0">
                <a:solidFill>
                  <a:srgbClr val="FF0000"/>
                </a:solidFill>
              </a:rPr>
              <a:t>water</a:t>
            </a:r>
            <a:r>
              <a:rPr lang="en-US" sz="2800" dirty="0"/>
              <a:t> and </a:t>
            </a:r>
            <a:r>
              <a:rPr lang="en-US" sz="2800" b="1" dirty="0">
                <a:solidFill>
                  <a:srgbClr val="FF0000"/>
                </a:solidFill>
              </a:rPr>
              <a:t>wind</a:t>
            </a:r>
          </a:p>
          <a:p>
            <a:pPr lvl="1">
              <a:spcBef>
                <a:spcPts val="0"/>
              </a:spcBef>
            </a:pPr>
            <a:r>
              <a:rPr lang="en-US" sz="2800" dirty="0"/>
              <a:t>Makes rocks in river beds </a:t>
            </a:r>
            <a:r>
              <a:rPr lang="en-US" sz="2800" b="1" dirty="0">
                <a:solidFill>
                  <a:srgbClr val="FF0000"/>
                </a:solidFill>
              </a:rPr>
              <a:t>smooth</a:t>
            </a:r>
            <a:r>
              <a:rPr lang="en-US" sz="2800" dirty="0"/>
              <a:t> and </a:t>
            </a:r>
            <a:r>
              <a:rPr lang="en-US" sz="2800" b="1" dirty="0">
                <a:solidFill>
                  <a:srgbClr val="FF0000"/>
                </a:solidFill>
              </a:rPr>
              <a:t>rounded.</a:t>
            </a:r>
          </a:p>
          <a:p>
            <a:endParaRPr lang="en-US" dirty="0"/>
          </a:p>
        </p:txBody>
      </p:sp>
      <p:pic>
        <p:nvPicPr>
          <p:cNvPr id="5122" name="Picture 2" descr="http://i.ytimg.com/vi/u_WN2ICRb2M/sddefault.jpg"/>
          <p:cNvPicPr>
            <a:picLocks noChangeAspect="1" noChangeArrowheads="1"/>
          </p:cNvPicPr>
          <p:nvPr/>
        </p:nvPicPr>
        <p:blipFill>
          <a:blip r:embed="rId2" cstate="print"/>
          <a:srcRect/>
          <a:stretch>
            <a:fillRect/>
          </a:stretch>
        </p:blipFill>
        <p:spPr bwMode="auto">
          <a:xfrm>
            <a:off x="2597479" y="4058957"/>
            <a:ext cx="3397160" cy="2547870"/>
          </a:xfrm>
          <a:prstGeom prst="rect">
            <a:avLst/>
          </a:prstGeom>
          <a:noFill/>
        </p:spPr>
      </p:pic>
      <p:pic>
        <p:nvPicPr>
          <p:cNvPr id="4" name="Picture 3"/>
          <p:cNvPicPr>
            <a:picLocks noChangeAspect="1"/>
          </p:cNvPicPr>
          <p:nvPr/>
        </p:nvPicPr>
        <p:blipFill>
          <a:blip r:embed="rId3"/>
          <a:stretch>
            <a:fillRect/>
          </a:stretch>
        </p:blipFill>
        <p:spPr>
          <a:xfrm>
            <a:off x="6008719" y="4058957"/>
            <a:ext cx="3011456" cy="2272952"/>
          </a:xfrm>
          <a:prstGeom prst="rect">
            <a:avLst/>
          </a:prstGeom>
        </p:spPr>
      </p:pic>
      <p:pic>
        <p:nvPicPr>
          <p:cNvPr id="5" name="Picture 4"/>
          <p:cNvPicPr>
            <a:picLocks noChangeAspect="1"/>
          </p:cNvPicPr>
          <p:nvPr/>
        </p:nvPicPr>
        <p:blipFill>
          <a:blip r:embed="rId4"/>
          <a:stretch>
            <a:fillRect/>
          </a:stretch>
        </p:blipFill>
        <p:spPr>
          <a:xfrm>
            <a:off x="65086" y="4389263"/>
            <a:ext cx="2530640" cy="1887257"/>
          </a:xfrm>
          <a:prstGeom prst="rect">
            <a:avLst/>
          </a:prstGeom>
        </p:spPr>
      </p:pic>
    </p:spTree>
    <p:extLst>
      <p:ext uri="{BB962C8B-B14F-4D97-AF65-F5344CB8AC3E}">
        <p14:creationId xmlns:p14="http://schemas.microsoft.com/office/powerpoint/2010/main" val="384811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ABRASION and EXFOLIATION</a:t>
            </a:r>
          </a:p>
        </p:txBody>
      </p:sp>
      <p:sp>
        <p:nvSpPr>
          <p:cNvPr id="3" name="Content Placeholder 2"/>
          <p:cNvSpPr>
            <a:spLocks noGrp="1"/>
          </p:cNvSpPr>
          <p:nvPr>
            <p:ph idx="1"/>
          </p:nvPr>
        </p:nvSpPr>
        <p:spPr>
          <a:xfrm>
            <a:off x="464655" y="1874236"/>
            <a:ext cx="8060219" cy="4646866"/>
          </a:xfrm>
        </p:spPr>
        <p:txBody>
          <a:bodyPr/>
          <a:lstStyle/>
          <a:p>
            <a:pPr marL="914400" lvl="2" indent="0">
              <a:spcBef>
                <a:spcPts val="0"/>
              </a:spcBef>
              <a:buNone/>
            </a:pPr>
            <a:endParaRPr lang="en-US" dirty="0"/>
          </a:p>
          <a:p>
            <a:pPr marL="454025" lvl="1" indent="-454025">
              <a:spcBef>
                <a:spcPts val="0"/>
              </a:spcBef>
              <a:buClr>
                <a:schemeClr val="bg1">
                  <a:lumMod val="65000"/>
                </a:schemeClr>
              </a:buClr>
            </a:pPr>
            <a:r>
              <a:rPr lang="en-US" sz="2800" b="1" dirty="0">
                <a:solidFill>
                  <a:srgbClr val="FF0000"/>
                </a:solidFill>
              </a:rPr>
              <a:t>Exfoliation</a:t>
            </a:r>
            <a:r>
              <a:rPr lang="en-US" sz="2800" dirty="0"/>
              <a:t> – rock breaks into </a:t>
            </a:r>
            <a:r>
              <a:rPr lang="en-US" sz="2800" b="1" dirty="0">
                <a:solidFill>
                  <a:srgbClr val="FF0000"/>
                </a:solidFill>
              </a:rPr>
              <a:t>curved</a:t>
            </a:r>
            <a:r>
              <a:rPr lang="en-US" sz="2800" dirty="0"/>
              <a:t> sheets that </a:t>
            </a:r>
            <a:r>
              <a:rPr lang="en-US" sz="2800" b="1" dirty="0">
                <a:solidFill>
                  <a:srgbClr val="FF0000"/>
                </a:solidFill>
              </a:rPr>
              <a:t>peel</a:t>
            </a:r>
            <a:r>
              <a:rPr lang="en-US" sz="2800" dirty="0"/>
              <a:t> away from underlying rock.</a:t>
            </a:r>
          </a:p>
          <a:p>
            <a:pPr marL="800100" lvl="2" indent="-454025">
              <a:spcBef>
                <a:spcPts val="0"/>
              </a:spcBef>
              <a:buClrTx/>
            </a:pPr>
            <a:r>
              <a:rPr lang="en-US" sz="2600" dirty="0"/>
              <a:t>Agents: </a:t>
            </a:r>
            <a:r>
              <a:rPr lang="en-US" sz="2600" b="1" dirty="0">
                <a:solidFill>
                  <a:srgbClr val="FF0000"/>
                </a:solidFill>
              </a:rPr>
              <a:t>pressure</a:t>
            </a:r>
            <a:r>
              <a:rPr lang="en-US" sz="2600" dirty="0"/>
              <a:t> released, </a:t>
            </a:r>
            <a:r>
              <a:rPr lang="en-US" sz="2600" b="1" dirty="0">
                <a:solidFill>
                  <a:srgbClr val="FF0000"/>
                </a:solidFill>
              </a:rPr>
              <a:t>water</a:t>
            </a:r>
          </a:p>
          <a:p>
            <a:endParaRPr lang="en-US" dirty="0"/>
          </a:p>
        </p:txBody>
      </p:sp>
      <p:pic>
        <p:nvPicPr>
          <p:cNvPr id="6" name="Picture 5"/>
          <p:cNvPicPr>
            <a:picLocks noChangeAspect="1"/>
          </p:cNvPicPr>
          <p:nvPr/>
        </p:nvPicPr>
        <p:blipFill>
          <a:blip r:embed="rId2" cstate="print"/>
          <a:stretch>
            <a:fillRect/>
          </a:stretch>
        </p:blipFill>
        <p:spPr>
          <a:xfrm>
            <a:off x="380440" y="4006502"/>
            <a:ext cx="3822700" cy="2133600"/>
          </a:xfrm>
          <a:prstGeom prst="rect">
            <a:avLst/>
          </a:prstGeom>
        </p:spPr>
      </p:pic>
      <p:pic>
        <p:nvPicPr>
          <p:cNvPr id="4" name="Picture 3"/>
          <p:cNvPicPr>
            <a:picLocks noChangeAspect="1"/>
          </p:cNvPicPr>
          <p:nvPr/>
        </p:nvPicPr>
        <p:blipFill>
          <a:blip r:embed="rId3"/>
          <a:stretch>
            <a:fillRect/>
          </a:stretch>
        </p:blipFill>
        <p:spPr>
          <a:xfrm>
            <a:off x="4848225" y="3606452"/>
            <a:ext cx="3829050" cy="2914650"/>
          </a:xfrm>
          <a:prstGeom prst="rect">
            <a:avLst/>
          </a:prstGeom>
        </p:spPr>
      </p:pic>
    </p:spTree>
    <p:extLst>
      <p:ext uri="{BB962C8B-B14F-4D97-AF65-F5344CB8AC3E}">
        <p14:creationId xmlns:p14="http://schemas.microsoft.com/office/powerpoint/2010/main" val="270796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WEATHERING  OVER TIME</a:t>
            </a:r>
          </a:p>
        </p:txBody>
      </p:sp>
      <p:pic>
        <p:nvPicPr>
          <p:cNvPr id="1026" name="Picture 2" descr="http://education.usgs.gov/images/schoolyard/AngularRound.gif"/>
          <p:cNvPicPr>
            <a:picLocks noGrp="1" noChangeAspect="1" noChangeArrowheads="1"/>
          </p:cNvPicPr>
          <p:nvPr>
            <p:ph idx="1"/>
          </p:nvPr>
        </p:nvPicPr>
        <p:blipFill>
          <a:blip r:embed="rId2" cstate="print"/>
          <a:srcRect/>
          <a:stretch>
            <a:fillRect/>
          </a:stretch>
        </p:blipFill>
        <p:spPr bwMode="auto">
          <a:xfrm>
            <a:off x="1499015" y="2229644"/>
            <a:ext cx="6572250" cy="3800475"/>
          </a:xfrm>
          <a:prstGeom prst="rect">
            <a:avLst/>
          </a:prstGeom>
          <a:noFill/>
        </p:spPr>
      </p:pic>
      <p:sp>
        <p:nvSpPr>
          <p:cNvPr id="3" name="Rectangle 2"/>
          <p:cNvSpPr/>
          <p:nvPr/>
        </p:nvSpPr>
        <p:spPr>
          <a:xfrm>
            <a:off x="1499015" y="4586514"/>
            <a:ext cx="2071499" cy="49348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 name="Rectangle 4"/>
          <p:cNvSpPr/>
          <p:nvPr/>
        </p:nvSpPr>
        <p:spPr>
          <a:xfrm>
            <a:off x="3749390" y="4586514"/>
            <a:ext cx="2071499" cy="49348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 name="Rectangle 5"/>
          <p:cNvSpPr/>
          <p:nvPr/>
        </p:nvSpPr>
        <p:spPr>
          <a:xfrm>
            <a:off x="5973289" y="4586514"/>
            <a:ext cx="2071499" cy="49348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WEATHERING CREATES LANDFORMS</a:t>
            </a:r>
          </a:p>
        </p:txBody>
      </p:sp>
      <p:pic>
        <p:nvPicPr>
          <p:cNvPr id="6" name="Picture 5"/>
          <p:cNvPicPr>
            <a:picLocks noChangeAspect="1"/>
          </p:cNvPicPr>
          <p:nvPr/>
        </p:nvPicPr>
        <p:blipFill>
          <a:blip r:embed="rId2" cstate="print"/>
          <a:stretch>
            <a:fillRect/>
          </a:stretch>
        </p:blipFill>
        <p:spPr>
          <a:xfrm>
            <a:off x="284162" y="1843112"/>
            <a:ext cx="8574087" cy="4599075"/>
          </a:xfrm>
          <a:prstGeom prst="rect">
            <a:avLst/>
          </a:prstGeom>
        </p:spPr>
      </p:pic>
      <p:sp>
        <p:nvSpPr>
          <p:cNvPr id="3" name="TextBox 2"/>
          <p:cNvSpPr txBox="1"/>
          <p:nvPr/>
        </p:nvSpPr>
        <p:spPr>
          <a:xfrm>
            <a:off x="284163" y="1944914"/>
            <a:ext cx="8574086" cy="523220"/>
          </a:xfrm>
          <a:prstGeom prst="rect">
            <a:avLst/>
          </a:prstGeom>
          <a:solidFill>
            <a:schemeClr val="bg1"/>
          </a:solidFill>
        </p:spPr>
        <p:txBody>
          <a:bodyPr wrap="square" rtlCol="0">
            <a:spAutoFit/>
          </a:bodyPr>
          <a:lstStyle/>
          <a:p>
            <a:pPr algn="ctr"/>
            <a:r>
              <a:rPr lang="en-US" sz="2800" dirty="0"/>
              <a:t>A </a:t>
            </a:r>
            <a:r>
              <a:rPr lang="en-US" sz="2800" b="1" dirty="0">
                <a:solidFill>
                  <a:srgbClr val="FF0000"/>
                </a:solidFill>
              </a:rPr>
              <a:t>landform</a:t>
            </a:r>
            <a:r>
              <a:rPr lang="en-US" sz="2800" dirty="0"/>
              <a:t> is a natural feature of the Earth’s surface</a:t>
            </a:r>
            <a:r>
              <a:rPr lang="en-US" dirty="0"/>
              <a:t>.</a:t>
            </a:r>
          </a:p>
        </p:txBody>
      </p:sp>
    </p:spTree>
    <p:extLst>
      <p:ext uri="{BB962C8B-B14F-4D97-AF65-F5344CB8AC3E}">
        <p14:creationId xmlns:p14="http://schemas.microsoft.com/office/powerpoint/2010/main" val="27045966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a:t>
            </a:r>
          </a:p>
        </p:txBody>
      </p:sp>
      <p:sp>
        <p:nvSpPr>
          <p:cNvPr id="3" name="Content Placeholder 2"/>
          <p:cNvSpPr>
            <a:spLocks noGrp="1"/>
          </p:cNvSpPr>
          <p:nvPr>
            <p:ph idx="1"/>
          </p:nvPr>
        </p:nvSpPr>
        <p:spPr>
          <a:xfrm>
            <a:off x="3515881" y="2133600"/>
            <a:ext cx="5342369" cy="4263586"/>
          </a:xfrm>
        </p:spPr>
        <p:txBody>
          <a:bodyPr>
            <a:normAutofit lnSpcReduction="10000"/>
          </a:bodyPr>
          <a:lstStyle/>
          <a:p>
            <a:pPr marL="0" indent="0">
              <a:buNone/>
            </a:pPr>
            <a:r>
              <a:rPr lang="en-US" b="1" dirty="0"/>
              <a:t>In ice wedging, why do the cracks in the rock get wider?</a:t>
            </a:r>
          </a:p>
          <a:p>
            <a:r>
              <a:rPr lang="en-US" dirty="0"/>
              <a:t>A.  Plants get in with the ice and expand the rock.</a:t>
            </a:r>
          </a:p>
          <a:p>
            <a:r>
              <a:rPr lang="en-US" dirty="0"/>
              <a:t>B.  Acids in the rainwater dissolve the rock when the water freezes.</a:t>
            </a:r>
          </a:p>
          <a:p>
            <a:r>
              <a:rPr lang="en-US" dirty="0"/>
              <a:t>C.  Ice expands when it freezes.</a:t>
            </a:r>
          </a:p>
          <a:p>
            <a:r>
              <a:rPr lang="en-US" dirty="0"/>
              <a:t>D.  Minerals in the rock react with the oxygen in the ice.</a:t>
            </a:r>
          </a:p>
          <a:p>
            <a:endParaRPr lang="en-US" dirty="0"/>
          </a:p>
          <a:p>
            <a:endParaRPr lang="en-US" dirty="0"/>
          </a:p>
        </p:txBody>
      </p:sp>
      <p:pic>
        <p:nvPicPr>
          <p:cNvPr id="5" name="Picture 4"/>
          <p:cNvPicPr>
            <a:picLocks noChangeAspect="1"/>
          </p:cNvPicPr>
          <p:nvPr/>
        </p:nvPicPr>
        <p:blipFill>
          <a:blip r:embed="rId2" cstate="print"/>
          <a:stretch>
            <a:fillRect/>
          </a:stretch>
        </p:blipFill>
        <p:spPr>
          <a:xfrm>
            <a:off x="658381" y="3136900"/>
            <a:ext cx="2857500" cy="2857500"/>
          </a:xfrm>
          <a:prstGeom prst="rect">
            <a:avLst/>
          </a:prstGeom>
        </p:spPr>
      </p:pic>
      <p:sp>
        <p:nvSpPr>
          <p:cNvPr id="4" name="Rectangle 3"/>
          <p:cNvSpPr/>
          <p:nvPr/>
        </p:nvSpPr>
        <p:spPr>
          <a:xfrm>
            <a:off x="3886200" y="4724400"/>
            <a:ext cx="4276725" cy="657225"/>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6232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sp>
        <p:nvSpPr>
          <p:cNvPr id="5" name="TextBox 4"/>
          <p:cNvSpPr txBox="1"/>
          <p:nvPr/>
        </p:nvSpPr>
        <p:spPr>
          <a:xfrm>
            <a:off x="434006" y="1812278"/>
            <a:ext cx="4785605" cy="830997"/>
          </a:xfrm>
          <a:prstGeom prst="rect">
            <a:avLst/>
          </a:prstGeom>
          <a:noFill/>
        </p:spPr>
        <p:txBody>
          <a:bodyPr wrap="square" rtlCol="0">
            <a:spAutoFit/>
          </a:bodyPr>
          <a:lstStyle/>
          <a:p>
            <a:r>
              <a:rPr lang="en-US" sz="2400" b="1" dirty="0"/>
              <a:t>Mechanical Weathering:</a:t>
            </a:r>
          </a:p>
          <a:p>
            <a:r>
              <a:rPr lang="en-US" sz="2400" b="1" dirty="0"/>
              <a:t>Weathering and Wind Abrasion</a:t>
            </a:r>
            <a:endParaRPr lang="en-US" sz="2400" dirty="0"/>
          </a:p>
        </p:txBody>
      </p:sp>
      <p:pic>
        <p:nvPicPr>
          <p:cNvPr id="6" name="Picture 5"/>
          <p:cNvPicPr>
            <a:picLocks noChangeAspect="1"/>
          </p:cNvPicPr>
          <p:nvPr/>
        </p:nvPicPr>
        <p:blipFill>
          <a:blip r:embed="rId2" cstate="print"/>
          <a:stretch>
            <a:fillRect/>
          </a:stretch>
        </p:blipFill>
        <p:spPr>
          <a:xfrm>
            <a:off x="5125495" y="3668486"/>
            <a:ext cx="3403600" cy="2387600"/>
          </a:xfrm>
          <a:prstGeom prst="rect">
            <a:avLst/>
          </a:prstGeom>
        </p:spPr>
      </p:pic>
      <p:pic>
        <p:nvPicPr>
          <p:cNvPr id="7" name="Picture 6"/>
          <p:cNvPicPr>
            <a:picLocks noChangeAspect="1"/>
          </p:cNvPicPr>
          <p:nvPr/>
        </p:nvPicPr>
        <p:blipFill>
          <a:blip r:embed="rId3" cstate="print"/>
          <a:stretch>
            <a:fillRect/>
          </a:stretch>
        </p:blipFill>
        <p:spPr>
          <a:xfrm>
            <a:off x="5125495" y="2128924"/>
            <a:ext cx="2639648" cy="1361857"/>
          </a:xfrm>
          <a:prstGeom prst="rect">
            <a:avLst/>
          </a:prstGeom>
        </p:spPr>
      </p:pic>
      <p:sp>
        <p:nvSpPr>
          <p:cNvPr id="9" name="Content Placeholder 8"/>
          <p:cNvSpPr>
            <a:spLocks noGrp="1"/>
          </p:cNvSpPr>
          <p:nvPr>
            <p:ph idx="1"/>
          </p:nvPr>
        </p:nvSpPr>
        <p:spPr>
          <a:xfrm>
            <a:off x="669223" y="2865438"/>
            <a:ext cx="4046890" cy="3411992"/>
          </a:xfrm>
        </p:spPr>
        <p:txBody>
          <a:bodyPr>
            <a:normAutofit/>
          </a:bodyPr>
          <a:lstStyle/>
          <a:p>
            <a:r>
              <a:rPr lang="en-US" dirty="0"/>
              <a:t>Weathering &amp; Abrasion Simulation</a:t>
            </a:r>
          </a:p>
          <a:p>
            <a:r>
              <a:rPr lang="en-US" i="1" dirty="0"/>
              <a:t>SES3. Students will explore the actions of water, wind, ice and gravity that create landforms and systems of landforms (landscapes). </a:t>
            </a:r>
          </a:p>
          <a:p>
            <a:pPr marL="0" indent="0">
              <a:buNone/>
            </a:pPr>
            <a:endParaRPr lang="en-US" dirty="0"/>
          </a:p>
        </p:txBody>
      </p:sp>
    </p:spTree>
    <p:extLst>
      <p:ext uri="{BB962C8B-B14F-4D97-AF65-F5344CB8AC3E}">
        <p14:creationId xmlns:p14="http://schemas.microsoft.com/office/powerpoint/2010/main" val="10398885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sp>
        <p:nvSpPr>
          <p:cNvPr id="3" name="Content Placeholder 2"/>
          <p:cNvSpPr>
            <a:spLocks noGrp="1"/>
          </p:cNvSpPr>
          <p:nvPr>
            <p:ph idx="1"/>
          </p:nvPr>
        </p:nvSpPr>
        <p:spPr>
          <a:xfrm>
            <a:off x="542925" y="2133600"/>
            <a:ext cx="8315325" cy="3992563"/>
          </a:xfrm>
        </p:spPr>
        <p:txBody>
          <a:bodyPr/>
          <a:lstStyle/>
          <a:p>
            <a:r>
              <a:rPr lang="en-US" sz="2800" b="1" dirty="0"/>
              <a:t>Introduction:</a:t>
            </a:r>
            <a:r>
              <a:rPr lang="en-US" sz="2800" dirty="0"/>
              <a:t> The force of the wind can change the surface of the Earth in a small way by removing materials and wearing down rock surfaces.  Rocks that are made of soft minerals are broken down when they are hit by wind-blown pieces of sand or smaller particles of rock.  Each impact can break off small pieces of the larger rock.  In this activity you will explore how the size of rock carried by the wind affects the weathering of a larger rock.</a:t>
            </a:r>
          </a:p>
          <a:p>
            <a:endParaRPr lang="en-US" dirty="0"/>
          </a:p>
        </p:txBody>
      </p:sp>
    </p:spTree>
    <p:extLst>
      <p:ext uri="{BB962C8B-B14F-4D97-AF65-F5344CB8AC3E}">
        <p14:creationId xmlns:p14="http://schemas.microsoft.com/office/powerpoint/2010/main" val="38214357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sp>
        <p:nvSpPr>
          <p:cNvPr id="3" name="Content Placeholder 2"/>
          <p:cNvSpPr>
            <a:spLocks noGrp="1"/>
          </p:cNvSpPr>
          <p:nvPr>
            <p:ph idx="1"/>
          </p:nvPr>
        </p:nvSpPr>
        <p:spPr>
          <a:xfrm>
            <a:off x="857251" y="2133600"/>
            <a:ext cx="8001000" cy="3992563"/>
          </a:xfrm>
        </p:spPr>
        <p:txBody>
          <a:bodyPr>
            <a:normAutofit fontScale="92500" lnSpcReduction="10000"/>
          </a:bodyPr>
          <a:lstStyle/>
          <a:p>
            <a:pPr marL="0" indent="0">
              <a:buNone/>
            </a:pPr>
            <a:r>
              <a:rPr lang="en-US" b="1" dirty="0"/>
              <a:t>Procedure:</a:t>
            </a:r>
            <a:endParaRPr lang="en-US" dirty="0"/>
          </a:p>
          <a:p>
            <a:pPr marL="457200" indent="-457200">
              <a:buAutoNum type="arabicPeriod"/>
            </a:pPr>
            <a:r>
              <a:rPr lang="en-US" dirty="0"/>
              <a:t>Line the jar with a piece of the coarse sandpaper.</a:t>
            </a:r>
          </a:p>
          <a:p>
            <a:pPr marL="457200" indent="-457200">
              <a:buAutoNum type="arabicPeriod"/>
            </a:pPr>
            <a:r>
              <a:rPr lang="en-US" dirty="0"/>
              <a:t>Measure the mass of one sugar cube on the electronic balance and record its mass in the data table.  Draw what it looks like in your data table on the back side of this paper.</a:t>
            </a:r>
          </a:p>
          <a:p>
            <a:pPr marL="457200" indent="-457200">
              <a:buAutoNum type="arabicPeriod"/>
            </a:pPr>
            <a:r>
              <a:rPr lang="en-US" dirty="0"/>
              <a:t>Start the stop watch and gently swirl the jar for one minute (enough so the cube inside gently hits the surface).</a:t>
            </a:r>
          </a:p>
          <a:p>
            <a:pPr marL="457200" indent="-457200">
              <a:buAutoNum type="arabicPeriod"/>
            </a:pPr>
            <a:r>
              <a:rPr lang="en-US" dirty="0"/>
              <a:t>After one minute, open the jar and gently pour the sugar pieces onto the piece of paper.</a:t>
            </a:r>
          </a:p>
          <a:p>
            <a:endParaRPr lang="en-US" dirty="0"/>
          </a:p>
        </p:txBody>
      </p:sp>
    </p:spTree>
    <p:extLst>
      <p:ext uri="{BB962C8B-B14F-4D97-AF65-F5344CB8AC3E}">
        <p14:creationId xmlns:p14="http://schemas.microsoft.com/office/powerpoint/2010/main" val="36951940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sp>
        <p:nvSpPr>
          <p:cNvPr id="3" name="Content Placeholder 2"/>
          <p:cNvSpPr>
            <a:spLocks noGrp="1"/>
          </p:cNvSpPr>
          <p:nvPr>
            <p:ph idx="1"/>
          </p:nvPr>
        </p:nvSpPr>
        <p:spPr>
          <a:xfrm>
            <a:off x="1038225" y="2133600"/>
            <a:ext cx="7820025" cy="3992563"/>
          </a:xfrm>
        </p:spPr>
        <p:txBody>
          <a:bodyPr>
            <a:normAutofit fontScale="92500" lnSpcReduction="20000"/>
          </a:bodyPr>
          <a:lstStyle/>
          <a:p>
            <a:pPr marL="0" indent="0">
              <a:buNone/>
            </a:pPr>
            <a:r>
              <a:rPr lang="en-US" b="1" dirty="0"/>
              <a:t>Procedure</a:t>
            </a:r>
          </a:p>
          <a:p>
            <a:pPr marL="457200" indent="-457200">
              <a:buAutoNum type="arabicPeriod" startAt="5"/>
            </a:pPr>
            <a:r>
              <a:rPr lang="en-US" dirty="0"/>
              <a:t>Measure the mass of the weathered cube (not the “dust” of sugar) and record this information in the data table.  Draw what it looks like now in your data table on the back side of this paper.</a:t>
            </a:r>
          </a:p>
          <a:p>
            <a:pPr marL="457200" indent="-457200">
              <a:buAutoNum type="arabicPeriod" startAt="5"/>
            </a:pPr>
            <a:r>
              <a:rPr lang="en-US" dirty="0"/>
              <a:t>Put the weathered sugar cube and the pieces on the paper into the waste cup.</a:t>
            </a:r>
          </a:p>
          <a:p>
            <a:pPr marL="457200" indent="-457200">
              <a:buAutoNum type="arabicPeriod" startAt="5"/>
            </a:pPr>
            <a:r>
              <a:rPr lang="en-US" dirty="0"/>
              <a:t>Repeat steps 2 – 6 two more times for a total of three trials.</a:t>
            </a:r>
          </a:p>
          <a:p>
            <a:pPr marL="457200" indent="-457200">
              <a:buAutoNum type="arabicPeriod" startAt="5"/>
            </a:pPr>
            <a:r>
              <a:rPr lang="en-US" dirty="0"/>
              <a:t>Remove the coarse sandpaper and replace it with fine-grained sandpaper.</a:t>
            </a:r>
          </a:p>
          <a:p>
            <a:endParaRPr lang="en-US" dirty="0"/>
          </a:p>
        </p:txBody>
      </p:sp>
    </p:spTree>
    <p:extLst>
      <p:ext uri="{BB962C8B-B14F-4D97-AF65-F5344CB8AC3E}">
        <p14:creationId xmlns:p14="http://schemas.microsoft.com/office/powerpoint/2010/main" val="28667243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sp>
        <p:nvSpPr>
          <p:cNvPr id="3" name="Content Placeholder 2"/>
          <p:cNvSpPr>
            <a:spLocks noGrp="1"/>
          </p:cNvSpPr>
          <p:nvPr>
            <p:ph idx="1"/>
          </p:nvPr>
        </p:nvSpPr>
        <p:spPr>
          <a:xfrm>
            <a:off x="723901" y="2133600"/>
            <a:ext cx="8134350" cy="3992563"/>
          </a:xfrm>
        </p:spPr>
        <p:txBody>
          <a:bodyPr>
            <a:normAutofit lnSpcReduction="10000"/>
          </a:bodyPr>
          <a:lstStyle/>
          <a:p>
            <a:pPr marL="0" indent="0">
              <a:buNone/>
            </a:pPr>
            <a:r>
              <a:rPr lang="en-US" b="1" dirty="0"/>
              <a:t>Procedure</a:t>
            </a:r>
          </a:p>
          <a:p>
            <a:pPr marL="457200" indent="-457200">
              <a:buAutoNum type="arabicPeriod" startAt="9"/>
            </a:pPr>
            <a:r>
              <a:rPr lang="en-US" dirty="0"/>
              <a:t>Repeat steps 2 – 6 with the fine-grained sandpaper for a total of three trials, recording the masses in the table each time.</a:t>
            </a:r>
          </a:p>
          <a:p>
            <a:pPr marL="457200" indent="-457200">
              <a:buAutoNum type="arabicPeriod" startAt="9"/>
            </a:pPr>
            <a:r>
              <a:rPr lang="en-US" dirty="0"/>
              <a:t>For each trial calculate the amount of the cube that “weathered” by finding the difference between the un-weathered and weathered cubes.</a:t>
            </a:r>
          </a:p>
          <a:p>
            <a:pPr marL="457200" indent="-457200">
              <a:buAutoNum type="arabicPeriod" startAt="9"/>
            </a:pPr>
            <a:r>
              <a:rPr lang="en-US" dirty="0"/>
              <a:t>Calculate the average amount of weathering for each type of sandpaper.</a:t>
            </a:r>
          </a:p>
          <a:p>
            <a:endParaRPr lang="en-US" dirty="0"/>
          </a:p>
        </p:txBody>
      </p:sp>
    </p:spTree>
    <p:extLst>
      <p:ext uri="{BB962C8B-B14F-4D97-AF65-F5344CB8AC3E}">
        <p14:creationId xmlns:p14="http://schemas.microsoft.com/office/powerpoint/2010/main" val="17894446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pic>
        <p:nvPicPr>
          <p:cNvPr id="4" name="Picture 3"/>
          <p:cNvPicPr>
            <a:picLocks noChangeAspect="1"/>
          </p:cNvPicPr>
          <p:nvPr/>
        </p:nvPicPr>
        <p:blipFill>
          <a:blip r:embed="rId2"/>
          <a:stretch>
            <a:fillRect/>
          </a:stretch>
        </p:blipFill>
        <p:spPr>
          <a:xfrm>
            <a:off x="496698" y="1747837"/>
            <a:ext cx="8361552" cy="2681288"/>
          </a:xfrm>
          <a:prstGeom prst="rect">
            <a:avLst/>
          </a:prstGeom>
        </p:spPr>
      </p:pic>
      <p:pic>
        <p:nvPicPr>
          <p:cNvPr id="5" name="Picture 4"/>
          <p:cNvPicPr>
            <a:picLocks noChangeAspect="1"/>
          </p:cNvPicPr>
          <p:nvPr/>
        </p:nvPicPr>
        <p:blipFill>
          <a:blip r:embed="rId3"/>
          <a:stretch>
            <a:fillRect/>
          </a:stretch>
        </p:blipFill>
        <p:spPr>
          <a:xfrm>
            <a:off x="1424686" y="4286250"/>
            <a:ext cx="6505575" cy="2571750"/>
          </a:xfrm>
          <a:prstGeom prst="rect">
            <a:avLst/>
          </a:prstGeom>
        </p:spPr>
      </p:pic>
    </p:spTree>
    <p:extLst>
      <p:ext uri="{BB962C8B-B14F-4D97-AF65-F5344CB8AC3E}">
        <p14:creationId xmlns:p14="http://schemas.microsoft.com/office/powerpoint/2010/main" val="14769626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LAB</a:t>
            </a:r>
          </a:p>
        </p:txBody>
      </p:sp>
      <p:sp>
        <p:nvSpPr>
          <p:cNvPr id="3" name="Content Placeholder 2"/>
          <p:cNvSpPr>
            <a:spLocks noGrp="1"/>
          </p:cNvSpPr>
          <p:nvPr>
            <p:ph idx="1"/>
          </p:nvPr>
        </p:nvSpPr>
        <p:spPr>
          <a:xfrm>
            <a:off x="561975" y="2133600"/>
            <a:ext cx="8296275" cy="3992563"/>
          </a:xfrm>
        </p:spPr>
        <p:txBody>
          <a:bodyPr/>
          <a:lstStyle/>
          <a:p>
            <a:pPr marL="0" indent="0">
              <a:buNone/>
            </a:pPr>
            <a:r>
              <a:rPr lang="en-US" b="1" dirty="0"/>
              <a:t>Calculating the Average:</a:t>
            </a:r>
          </a:p>
          <a:p>
            <a:pPr marL="0" indent="0">
              <a:buNone/>
            </a:pPr>
            <a:r>
              <a:rPr lang="en-US" dirty="0"/>
              <a:t>Once you gather your data, calculate the averages.  Remember to add up the three values and then divide by three</a:t>
            </a:r>
            <a:r>
              <a:rPr lang="en-US" dirty="0" smtClean="0"/>
              <a:t>.</a:t>
            </a:r>
          </a:p>
          <a:p>
            <a:pPr marL="0" indent="0">
              <a:buNone/>
            </a:pPr>
            <a:endParaRPr lang="en-US" dirty="0"/>
          </a:p>
          <a:p>
            <a:pPr marL="0" indent="0">
              <a:buNone/>
            </a:pPr>
            <a:r>
              <a:rPr lang="en-US" dirty="0" smtClean="0"/>
              <a:t>Then answer the </a:t>
            </a:r>
            <a:r>
              <a:rPr lang="en-US" smtClean="0"/>
              <a:t>Analysis questions.</a:t>
            </a:r>
            <a:endParaRPr lang="en-US" dirty="0"/>
          </a:p>
        </p:txBody>
      </p:sp>
    </p:spTree>
    <p:extLst>
      <p:ext uri="{BB962C8B-B14F-4D97-AF65-F5344CB8AC3E}">
        <p14:creationId xmlns:p14="http://schemas.microsoft.com/office/powerpoint/2010/main" val="3955430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TO DO</a:t>
            </a:r>
          </a:p>
        </p:txBody>
      </p:sp>
      <p:sp>
        <p:nvSpPr>
          <p:cNvPr id="3" name="Content Placeholder 2"/>
          <p:cNvSpPr>
            <a:spLocks noGrp="1"/>
          </p:cNvSpPr>
          <p:nvPr>
            <p:ph idx="1"/>
          </p:nvPr>
        </p:nvSpPr>
        <p:spPr/>
        <p:txBody>
          <a:bodyPr>
            <a:normAutofit/>
          </a:bodyPr>
          <a:lstStyle/>
          <a:p>
            <a:r>
              <a:rPr lang="en-US" sz="2800" dirty="0"/>
              <a:t>Lab due Friday</a:t>
            </a:r>
          </a:p>
          <a:p>
            <a:r>
              <a:rPr lang="en-US" sz="2800" dirty="0"/>
              <a:t>Review #21 due tomorrow.</a:t>
            </a:r>
          </a:p>
        </p:txBody>
      </p:sp>
    </p:spTree>
    <p:extLst>
      <p:ext uri="{BB962C8B-B14F-4D97-AF65-F5344CB8AC3E}">
        <p14:creationId xmlns:p14="http://schemas.microsoft.com/office/powerpoint/2010/main" val="4243700322"/>
      </p:ext>
    </p:extLst>
  </p:cSld>
  <p:clrMapOvr>
    <a:masterClrMapping/>
  </p:clrMapOvr>
  <p:timing>
    <p:tnLst>
      <p:par>
        <p:cTn id="1" dur="indefinite" restart="never" nodeType="tmRoot"/>
      </p:par>
    </p:tnLst>
  </p:timing>
</p:sld>
</file>

<file path=ppt/theme/theme1.xml><?xml version="1.0" encoding="utf-8"?>
<a:theme xmlns:a="http://schemas.openxmlformats.org/drawingml/2006/main" name="Spectrum">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546</TotalTime>
  <Words>1025</Words>
  <Application>Microsoft Office PowerPoint</Application>
  <PresentationFormat>On-screen Show (4:3)</PresentationFormat>
  <Paragraphs>115</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Spectrum</vt:lpstr>
      <vt:lpstr>DO NOW</vt:lpstr>
      <vt:lpstr>LOOKING BACK: Hydrological Cycle:  Reservoirs &amp; Transformations</vt:lpstr>
      <vt:lpstr>MECHANICAL WEATHERING</vt:lpstr>
      <vt:lpstr>WEATHERING:  BREAKING DOWN EARTH’S CRUST</vt:lpstr>
      <vt:lpstr>TYPES OF WEATHERING</vt:lpstr>
      <vt:lpstr>MECHANICAL WEATHERING</vt:lpstr>
      <vt:lpstr>A.  WIND</vt:lpstr>
      <vt:lpstr>B.  WAVES and WATER</vt:lpstr>
      <vt:lpstr>B.  WAVES and WATER</vt:lpstr>
      <vt:lpstr>B.  WAVES and WATER</vt:lpstr>
      <vt:lpstr>B.  WAVES and WATER</vt:lpstr>
      <vt:lpstr>B.  WAVES and WATER</vt:lpstr>
      <vt:lpstr>C.  GRAVITY</vt:lpstr>
      <vt:lpstr>D.  ICE WEDGING</vt:lpstr>
      <vt:lpstr>E.  ORGANIC ACTIVITY</vt:lpstr>
      <vt:lpstr>E.  ORGANIC ACTIVITY</vt:lpstr>
      <vt:lpstr>ABRASION and EXFOLIATION</vt:lpstr>
      <vt:lpstr>ABRASION and EXFOLIATION</vt:lpstr>
      <vt:lpstr>WEATHERING  OVER TIME</vt:lpstr>
      <vt:lpstr>WEATHERING CREATES LANDFORMS</vt:lpstr>
      <vt:lpstr>REVIEW</vt:lpstr>
      <vt:lpstr>LAB</vt:lpstr>
      <vt:lpstr>LAB</vt:lpstr>
      <vt:lpstr>LAB</vt:lpstr>
      <vt:lpstr>LAB</vt:lpstr>
      <vt:lpstr>LAB</vt:lpstr>
      <vt:lpstr>LAB</vt:lpstr>
      <vt:lpstr>LAB</vt:lpstr>
      <vt:lpstr>TO DO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Donna Governor</dc:creator>
  <cp:lastModifiedBy>JCBOE</cp:lastModifiedBy>
  <cp:revision>43</cp:revision>
  <dcterms:created xsi:type="dcterms:W3CDTF">2014-01-05T16:28:49Z</dcterms:created>
  <dcterms:modified xsi:type="dcterms:W3CDTF">2016-10-19T10:56:19Z</dcterms:modified>
</cp:coreProperties>
</file>