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handoutMasterIdLst>
    <p:handoutMasterId r:id="rId21"/>
  </p:handoutMasterIdLst>
  <p:sldIdLst>
    <p:sldId id="308" r:id="rId2"/>
    <p:sldId id="315" r:id="rId3"/>
    <p:sldId id="309" r:id="rId4"/>
    <p:sldId id="310" r:id="rId5"/>
    <p:sldId id="270" r:id="rId6"/>
    <p:sldId id="271" r:id="rId7"/>
    <p:sldId id="272" r:id="rId8"/>
    <p:sldId id="311" r:id="rId9"/>
    <p:sldId id="273" r:id="rId10"/>
    <p:sldId id="274" r:id="rId11"/>
    <p:sldId id="312" r:id="rId12"/>
    <p:sldId id="275" r:id="rId13"/>
    <p:sldId id="276" r:id="rId14"/>
    <p:sldId id="277" r:id="rId15"/>
    <p:sldId id="316" r:id="rId16"/>
    <p:sldId id="313" r:id="rId17"/>
    <p:sldId id="314" r:id="rId18"/>
    <p:sldId id="278" r:id="rId19"/>
    <p:sldId id="297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754095EB-D3CB-4C75-8B8B-D2FC3EC51C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5917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T0" fmla="*/ 2 w 64000"/>
                <a:gd name="T1" fmla="*/ -1 h 64000"/>
                <a:gd name="T2" fmla="*/ 3 w 64000"/>
                <a:gd name="T3" fmla="*/ 0 h 64000"/>
                <a:gd name="T4" fmla="*/ 2 w 64000"/>
                <a:gd name="T5" fmla="*/ 1 h 64000"/>
                <a:gd name="T6" fmla="*/ 2 w 64000"/>
                <a:gd name="T7" fmla="*/ 1 h 64000"/>
                <a:gd name="T8" fmla="*/ 2 w 64000"/>
                <a:gd name="T9" fmla="*/ 1 h 64000"/>
                <a:gd name="T10" fmla="*/ 2 w 64000"/>
                <a:gd name="T11" fmla="*/ 1 h 64000"/>
                <a:gd name="T12" fmla="*/ 2 w 64000"/>
                <a:gd name="T13" fmla="*/ -1 h 64000"/>
                <a:gd name="T14" fmla="*/ 2 w 64000"/>
                <a:gd name="T15" fmla="*/ -1 h 64000"/>
                <a:gd name="T16" fmla="*/ 2 w 64000"/>
                <a:gd name="T17" fmla="*/ -1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83 w 64000"/>
                <a:gd name="T28" fmla="*/ -29639 h 64000"/>
                <a:gd name="T29" fmla="*/ 44083 w 64000"/>
                <a:gd name="T30" fmla="*/ 29639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T0" fmla="*/ 3 w 64000"/>
                <a:gd name="T1" fmla="*/ -2 h 64000"/>
                <a:gd name="T2" fmla="*/ 4 w 64000"/>
                <a:gd name="T3" fmla="*/ 0 h 64000"/>
                <a:gd name="T4" fmla="*/ 3 w 64000"/>
                <a:gd name="T5" fmla="*/ 2 h 64000"/>
                <a:gd name="T6" fmla="*/ 3 w 64000"/>
                <a:gd name="T7" fmla="*/ 2 h 64000"/>
                <a:gd name="T8" fmla="*/ 3 w 64000"/>
                <a:gd name="T9" fmla="*/ 2 h 64000"/>
                <a:gd name="T10" fmla="*/ 3 w 64000"/>
                <a:gd name="T11" fmla="*/ 2 h 64000"/>
                <a:gd name="T12" fmla="*/ 3 w 64000"/>
                <a:gd name="T13" fmla="*/ -2 h 64000"/>
                <a:gd name="T14" fmla="*/ 3 w 64000"/>
                <a:gd name="T15" fmla="*/ -2 h 64000"/>
                <a:gd name="T16" fmla="*/ 3 w 64000"/>
                <a:gd name="T17" fmla="*/ -2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94 w 64000"/>
                <a:gd name="T28" fmla="*/ -25761 h 64000"/>
                <a:gd name="T29" fmla="*/ 50994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05567-254C-400E-B2BD-999105E346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737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56CE4-DA2D-486E-A13E-1548D9FB99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265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A3F570-F2F1-4EAA-9EA2-541C3CB13B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33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D589A-8D9F-4015-89C9-074C677715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3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0EDFCA-98EA-4232-A679-3C8E7F2FD4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597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5FAAE-4374-4CE6-B3A6-E29433EF33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98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145C3-3388-450E-BF64-3DDB442E9E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429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2C2F9A-4208-41F4-927D-0C3809E2FE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757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21855-F222-4769-8BA2-DAF7FE04F5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883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30DD7-6FF9-44C6-8E1B-FCE191C591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398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B569D-E9B6-429D-B286-3CB041C35E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888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3 w 64000"/>
                <a:gd name="T1" fmla="*/ -1 h 64000"/>
                <a:gd name="T2" fmla="*/ 4 w 64000"/>
                <a:gd name="T3" fmla="*/ 0 h 64000"/>
                <a:gd name="T4" fmla="*/ 3 w 64000"/>
                <a:gd name="T5" fmla="*/ 1 h 64000"/>
                <a:gd name="T6" fmla="*/ 3 w 64000"/>
                <a:gd name="T7" fmla="*/ 1 h 64000"/>
                <a:gd name="T8" fmla="*/ 3 w 64000"/>
                <a:gd name="T9" fmla="*/ 1 h 64000"/>
                <a:gd name="T10" fmla="*/ 3 w 64000"/>
                <a:gd name="T11" fmla="*/ 1 h 64000"/>
                <a:gd name="T12" fmla="*/ 3 w 64000"/>
                <a:gd name="T13" fmla="*/ -1 h 64000"/>
                <a:gd name="T14" fmla="*/ 3 w 64000"/>
                <a:gd name="T15" fmla="*/ -1 h 64000"/>
                <a:gd name="T16" fmla="*/ 3 w 64000"/>
                <a:gd name="T17" fmla="*/ -1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1 w 64000"/>
                <a:gd name="T1" fmla="*/ -1 h 64000"/>
                <a:gd name="T2" fmla="*/ 2 w 64000"/>
                <a:gd name="T3" fmla="*/ 0 h 64000"/>
                <a:gd name="T4" fmla="*/ 1 w 64000"/>
                <a:gd name="T5" fmla="*/ 1 h 64000"/>
                <a:gd name="T6" fmla="*/ 1 w 64000"/>
                <a:gd name="T7" fmla="*/ 1 h 64000"/>
                <a:gd name="T8" fmla="*/ 1 w 64000"/>
                <a:gd name="T9" fmla="*/ 1 h 64000"/>
                <a:gd name="T10" fmla="*/ 1 w 64000"/>
                <a:gd name="T11" fmla="*/ 1 h 64000"/>
                <a:gd name="T12" fmla="*/ 1 w 64000"/>
                <a:gd name="T13" fmla="*/ -1 h 64000"/>
                <a:gd name="T14" fmla="*/ 1 w 64000"/>
                <a:gd name="T15" fmla="*/ -1 h 64000"/>
                <a:gd name="T16" fmla="*/ 1 w 64000"/>
                <a:gd name="T17" fmla="*/ -1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22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4FC0EBA-04A8-4532-9930-FE943875C0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1625"/>
            <a:ext cx="7616825" cy="1143000"/>
          </a:xfrm>
        </p:spPr>
        <p:txBody>
          <a:bodyPr/>
          <a:lstStyle/>
          <a:p>
            <a:r>
              <a:rPr lang="en-US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8077200" cy="4341813"/>
          </a:xfrm>
        </p:spPr>
        <p:txBody>
          <a:bodyPr/>
          <a:lstStyle/>
          <a:p>
            <a:r>
              <a:rPr lang="en-US" dirty="0"/>
              <a:t>Pick up notes</a:t>
            </a:r>
          </a:p>
          <a:p>
            <a:r>
              <a:rPr lang="en-US" dirty="0"/>
              <a:t>Get out homework handout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24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771" y="457200"/>
            <a:ext cx="7313612" cy="1143000"/>
          </a:xfrm>
        </p:spPr>
        <p:txBody>
          <a:bodyPr/>
          <a:lstStyle/>
          <a:p>
            <a:r>
              <a:rPr lang="en-US" sz="4800" b="1" dirty="0" smtClean="0"/>
              <a:t>MENDELEEV’S PERIODIC TABLE</a:t>
            </a:r>
            <a:endParaRPr lang="en-US" sz="4800" b="1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29" y="1981200"/>
            <a:ext cx="7481303" cy="3914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036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0" b="1" dirty="0"/>
              <a:t>A REVIEW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100" dirty="0"/>
              <a:t>Be sure that you can: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100" dirty="0"/>
              <a:t>1.  Describe the development of the modern periodic table (Mendeleev and Moseley only).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100" dirty="0"/>
              <a:t>2.  State the Periodic Law.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100" dirty="0"/>
              <a:t>3.  Be able to describe elements by their: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100" dirty="0"/>
              <a:t>		period		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100" dirty="0"/>
              <a:t>		valence electrons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100" dirty="0"/>
              <a:t>		electron configuration	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100" dirty="0"/>
              <a:t>4.  Recognize the divisions of the periodic table into an ‘s’ block, ‘p’ block, ‘d’ block, and ‘f’ block.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100" dirty="0"/>
              <a:t>5.  Be able to predict and write the electron configuration of an element using the periodic table as a guide.</a:t>
            </a:r>
          </a:p>
        </p:txBody>
      </p:sp>
    </p:spTree>
    <p:extLst>
      <p:ext uri="{BB962C8B-B14F-4D97-AF65-F5344CB8AC3E}">
        <p14:creationId xmlns:p14="http://schemas.microsoft.com/office/powerpoint/2010/main" val="94566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304800"/>
            <a:ext cx="7313612" cy="1143000"/>
          </a:xfrm>
        </p:spPr>
        <p:txBody>
          <a:bodyPr/>
          <a:lstStyle/>
          <a:p>
            <a:pPr eaLnBrk="1" hangingPunct="1"/>
            <a:r>
              <a:rPr lang="en-US" altLang="en-US" sz="4400" b="1" dirty="0"/>
              <a:t>THE PERIODIC LAW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dirty="0"/>
              <a:t>	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dirty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3200" dirty="0"/>
              <a:t>The physical and chemical properties of the elements are periodic functions of their atomic numbers.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4000" b="1" dirty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3200" b="1" dirty="0">
                <a:solidFill>
                  <a:srgbClr val="FF0000"/>
                </a:solidFill>
              </a:rPr>
              <a:t>Memorize this!</a:t>
            </a:r>
          </a:p>
        </p:txBody>
      </p:sp>
    </p:spTree>
    <p:extLst>
      <p:ext uri="{BB962C8B-B14F-4D97-AF65-F5344CB8AC3E}">
        <p14:creationId xmlns:p14="http://schemas.microsoft.com/office/powerpoint/2010/main" val="237515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0" b="1" dirty="0"/>
              <a:t>ANOTHER WAY TO LOOK AT THE TABLE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/>
              <a:t>All elements can be divided into three groups: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/>
              <a:t>		METALS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/>
              <a:t>			NONMETALS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/>
              <a:t>				METALLOIDS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400" b="1" dirty="0"/>
              <a:t>METALS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419" y="1752600"/>
            <a:ext cx="7162800" cy="4684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400" b="1" dirty="0"/>
              <a:t>METALS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located on the </a:t>
            </a:r>
            <a:r>
              <a:rPr lang="en-US" altLang="en-US" sz="2800" b="1" dirty="0">
                <a:solidFill>
                  <a:srgbClr val="FF0000"/>
                </a:solidFill>
              </a:rPr>
              <a:t>left</a:t>
            </a:r>
            <a:r>
              <a:rPr lang="en-US" altLang="en-US" sz="2800" dirty="0"/>
              <a:t> side.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b="1" dirty="0">
                <a:solidFill>
                  <a:srgbClr val="FF0000"/>
                </a:solidFill>
              </a:rPr>
              <a:t>good</a:t>
            </a:r>
            <a:r>
              <a:rPr lang="en-US" altLang="en-US" sz="2800" dirty="0"/>
              <a:t> conductors of heat and electricity.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b="1" dirty="0">
                <a:solidFill>
                  <a:srgbClr val="FF0000"/>
                </a:solidFill>
              </a:rPr>
              <a:t>hard</a:t>
            </a:r>
            <a:r>
              <a:rPr lang="en-US" altLang="en-US" sz="2800" dirty="0"/>
              <a:t> and </a:t>
            </a:r>
            <a:r>
              <a:rPr lang="en-US" altLang="en-US" sz="2800" b="1" dirty="0">
                <a:solidFill>
                  <a:srgbClr val="FF0000"/>
                </a:solidFill>
              </a:rPr>
              <a:t>shiny</a:t>
            </a:r>
            <a:r>
              <a:rPr lang="en-US" altLang="en-US" sz="2800" dirty="0"/>
              <a:t> </a:t>
            </a:r>
            <a:r>
              <a:rPr lang="en-US" altLang="en-US" sz="2800" i="1" dirty="0"/>
              <a:t>(not always silver)</a:t>
            </a:r>
            <a:endParaRPr lang="en-US" altLang="en-US" sz="28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can be pounded into different shapes – </a:t>
            </a:r>
            <a:r>
              <a:rPr lang="en-US" altLang="en-US" sz="2800" b="1" dirty="0">
                <a:solidFill>
                  <a:srgbClr val="FF0000"/>
                </a:solidFill>
              </a:rPr>
              <a:t>malleable.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can be drawn into a wire – </a:t>
            </a:r>
            <a:r>
              <a:rPr lang="en-US" altLang="en-US" sz="2800" b="1" dirty="0">
                <a:solidFill>
                  <a:srgbClr val="FF0000"/>
                </a:solidFill>
              </a:rPr>
              <a:t>ductile.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b="1" dirty="0">
                <a:solidFill>
                  <a:srgbClr val="FF0000"/>
                </a:solidFill>
              </a:rPr>
              <a:t>high</a:t>
            </a:r>
            <a:r>
              <a:rPr lang="en-US" altLang="en-US" sz="2800" dirty="0"/>
              <a:t> density, </a:t>
            </a:r>
            <a:r>
              <a:rPr lang="en-US" altLang="en-US" sz="2800" b="1" dirty="0">
                <a:solidFill>
                  <a:srgbClr val="FF0000"/>
                </a:solidFill>
              </a:rPr>
              <a:t>high</a:t>
            </a:r>
            <a:r>
              <a:rPr lang="en-US" altLang="en-US" sz="2800" dirty="0"/>
              <a:t> melting points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react with </a:t>
            </a:r>
            <a:r>
              <a:rPr lang="en-US" altLang="en-US" sz="2800" b="1" dirty="0">
                <a:solidFill>
                  <a:srgbClr val="FF0000"/>
                </a:solidFill>
              </a:rPr>
              <a:t>water</a:t>
            </a:r>
            <a:r>
              <a:rPr lang="en-US" altLang="en-US" sz="2800" dirty="0"/>
              <a:t> and substances in the </a:t>
            </a:r>
            <a:r>
              <a:rPr lang="en-US" altLang="en-US" sz="2800" b="1" dirty="0">
                <a:solidFill>
                  <a:srgbClr val="FF0000"/>
                </a:solidFill>
              </a:rPr>
              <a:t>atmosphere</a:t>
            </a:r>
            <a:r>
              <a:rPr lang="en-US" altLang="en-US" sz="2800" dirty="0"/>
              <a:t> (ex.  rusting, tarnishing).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400" b="1" dirty="0"/>
              <a:t>METALS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has only a </a:t>
            </a:r>
            <a:r>
              <a:rPr lang="en-US" altLang="en-US" sz="2800" b="1" dirty="0">
                <a:solidFill>
                  <a:srgbClr val="FF0000"/>
                </a:solidFill>
              </a:rPr>
              <a:t>few</a:t>
            </a:r>
            <a:r>
              <a:rPr lang="en-US" altLang="en-US" sz="2800" dirty="0"/>
              <a:t> electrons in the outer level</a:t>
            </a:r>
            <a:endParaRPr lang="en-US" altLang="en-US" sz="2800" b="1" dirty="0"/>
          </a:p>
          <a:p>
            <a:pPr eaLnBrk="1" hangingPunct="1">
              <a:lnSpc>
                <a:spcPct val="80000"/>
              </a:lnSpc>
            </a:pPr>
            <a:r>
              <a:rPr lang="en-US" altLang="en-US" sz="2800" b="1" dirty="0">
                <a:solidFill>
                  <a:srgbClr val="FF0000"/>
                </a:solidFill>
              </a:rPr>
              <a:t>most</a:t>
            </a:r>
            <a:r>
              <a:rPr lang="en-US" altLang="en-US" sz="2800" dirty="0"/>
              <a:t> elements are metallic.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n-US" sz="28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800" b="1" u="sng" dirty="0"/>
              <a:t>General rule:  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en-US" sz="2800" b="1" dirty="0">
                <a:solidFill>
                  <a:srgbClr val="FF0000"/>
                </a:solidFill>
              </a:rPr>
              <a:t>3 or fewer </a:t>
            </a:r>
            <a:r>
              <a:rPr lang="en-US" altLang="en-US" sz="2800" dirty="0"/>
              <a:t>electrons in outer level are considered to be metals.  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en-US" sz="2800" dirty="0"/>
              <a:t>Metals have a </a:t>
            </a:r>
            <a:r>
              <a:rPr lang="en-US" altLang="en-US" sz="2800" b="1" dirty="0">
                <a:solidFill>
                  <a:srgbClr val="FF0000"/>
                </a:solidFill>
              </a:rPr>
              <a:t>tendency to lose </a:t>
            </a:r>
            <a:r>
              <a:rPr lang="en-US" altLang="en-US" sz="2800" dirty="0"/>
              <a:t>these electrons when forming compounds.</a:t>
            </a:r>
          </a:p>
        </p:txBody>
      </p:sp>
    </p:spTree>
    <p:extLst>
      <p:ext uri="{BB962C8B-B14F-4D97-AF65-F5344CB8AC3E}">
        <p14:creationId xmlns:p14="http://schemas.microsoft.com/office/powerpoint/2010/main" val="393537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400" b="1" dirty="0"/>
              <a:t>NONMETALS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013" y="1752600"/>
            <a:ext cx="7086600" cy="46347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400" b="1" dirty="0"/>
              <a:t>NONMETALS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827213"/>
            <a:ext cx="7313612" cy="43449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located on the </a:t>
            </a:r>
            <a:r>
              <a:rPr lang="en-US" altLang="en-US" sz="2800" b="1" dirty="0">
                <a:solidFill>
                  <a:srgbClr val="FF0000"/>
                </a:solidFill>
              </a:rPr>
              <a:t>right</a:t>
            </a:r>
            <a:r>
              <a:rPr lang="en-US" altLang="en-US" sz="2800" dirty="0"/>
              <a:t> side (except hydrogen).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b="1" dirty="0">
                <a:solidFill>
                  <a:srgbClr val="FF0000"/>
                </a:solidFill>
              </a:rPr>
              <a:t>poor</a:t>
            </a:r>
            <a:r>
              <a:rPr lang="en-US" altLang="en-US" sz="2800" dirty="0"/>
              <a:t> conductors of heat and electricity (solids are insulators).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b="1" dirty="0">
                <a:solidFill>
                  <a:srgbClr val="FF0000"/>
                </a:solidFill>
              </a:rPr>
              <a:t>brittle</a:t>
            </a:r>
            <a:r>
              <a:rPr lang="en-US" altLang="en-US" sz="2800" dirty="0"/>
              <a:t> solids or gases; one liquid.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b="1" dirty="0">
                <a:solidFill>
                  <a:srgbClr val="FF0000"/>
                </a:solidFill>
              </a:rPr>
              <a:t>dull</a:t>
            </a:r>
            <a:r>
              <a:rPr lang="en-US" altLang="en-US" sz="2800" dirty="0"/>
              <a:t>, </a:t>
            </a:r>
            <a:r>
              <a:rPr lang="en-US" altLang="en-US" sz="2800" b="1" dirty="0">
                <a:solidFill>
                  <a:srgbClr val="FF0000"/>
                </a:solidFill>
              </a:rPr>
              <a:t>shatter</a:t>
            </a:r>
            <a:r>
              <a:rPr lang="en-US" altLang="en-US" sz="2800" dirty="0"/>
              <a:t> easily.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b="1" dirty="0">
                <a:solidFill>
                  <a:srgbClr val="FF0000"/>
                </a:solidFill>
              </a:rPr>
              <a:t>lower</a:t>
            </a:r>
            <a:r>
              <a:rPr lang="en-US" altLang="en-US" sz="2800" dirty="0"/>
              <a:t> density, </a:t>
            </a:r>
            <a:r>
              <a:rPr lang="en-US" altLang="en-US" sz="2800" b="1" dirty="0">
                <a:solidFill>
                  <a:srgbClr val="FF0000"/>
                </a:solidFill>
              </a:rPr>
              <a:t>lower</a:t>
            </a:r>
            <a:r>
              <a:rPr lang="en-US" altLang="en-US" sz="2800" dirty="0"/>
              <a:t> melting points.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not as </a:t>
            </a:r>
            <a:r>
              <a:rPr lang="en-US" altLang="en-US" sz="2800" b="1" dirty="0">
                <a:solidFill>
                  <a:srgbClr val="FF0000"/>
                </a:solidFill>
              </a:rPr>
              <a:t>easy</a:t>
            </a:r>
            <a:r>
              <a:rPr lang="en-US" altLang="en-US" sz="2800" dirty="0"/>
              <a:t> to recognize as a group.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400" b="1" dirty="0"/>
              <a:t>NONMETALS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827213"/>
            <a:ext cx="7313612" cy="43449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has </a:t>
            </a:r>
            <a:r>
              <a:rPr lang="en-US" altLang="en-US" sz="2800" b="1" dirty="0">
                <a:solidFill>
                  <a:srgbClr val="FF0000"/>
                </a:solidFill>
              </a:rPr>
              <a:t>more than 4</a:t>
            </a:r>
            <a:r>
              <a:rPr lang="en-US" altLang="en-US" sz="2800" dirty="0"/>
              <a:t> electrons in the outer level.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n-US" sz="2800" b="1" u="sng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800" b="1" u="sng" dirty="0"/>
              <a:t>General rule: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en-US" sz="2800" b="1" dirty="0">
                <a:solidFill>
                  <a:srgbClr val="FF0000"/>
                </a:solidFill>
              </a:rPr>
              <a:t>5 or more </a:t>
            </a:r>
            <a:r>
              <a:rPr lang="en-US" altLang="en-US" sz="2800" dirty="0"/>
              <a:t>electrons in outer level are considered to be nonmetals.  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en-US" sz="2800" dirty="0"/>
              <a:t>Nonmetals have a </a:t>
            </a:r>
            <a:r>
              <a:rPr lang="en-US" altLang="en-US" sz="2800" b="1" dirty="0">
                <a:solidFill>
                  <a:srgbClr val="FF0000"/>
                </a:solidFill>
              </a:rPr>
              <a:t>tendency to gain </a:t>
            </a:r>
            <a:r>
              <a:rPr lang="en-US" altLang="en-US" sz="2800" dirty="0"/>
              <a:t>electrons when forming compounds.</a:t>
            </a:r>
          </a:p>
        </p:txBody>
      </p:sp>
    </p:spTree>
    <p:extLst>
      <p:ext uri="{BB962C8B-B14F-4D97-AF65-F5344CB8AC3E}">
        <p14:creationId xmlns:p14="http://schemas.microsoft.com/office/powerpoint/2010/main" val="703125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400" b="1" dirty="0"/>
              <a:t>METALLOIDS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5625" y="1905000"/>
            <a:ext cx="6858000" cy="448525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7467600" y="4343400"/>
            <a:ext cx="457200" cy="609600"/>
          </a:xfrm>
          <a:prstGeom prst="rect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39000" y="1490146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Debatable</a:t>
            </a:r>
          </a:p>
        </p:txBody>
      </p:sp>
      <p:cxnSp>
        <p:nvCxnSpPr>
          <p:cNvPr id="6" name="Straight Arrow Connector 5"/>
          <p:cNvCxnSpPr/>
          <p:nvPr/>
        </p:nvCxnSpPr>
        <p:spPr bwMode="auto">
          <a:xfrm flipH="1">
            <a:off x="7924800" y="1859478"/>
            <a:ext cx="228600" cy="24384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400" b="1" dirty="0"/>
              <a:t>METALLOIDS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have properties of metals </a:t>
            </a:r>
            <a:r>
              <a:rPr lang="en-US" altLang="en-US" b="1" dirty="0">
                <a:solidFill>
                  <a:srgbClr val="FF0000"/>
                </a:solidFill>
              </a:rPr>
              <a:t>and</a:t>
            </a:r>
            <a:r>
              <a:rPr lang="en-US" altLang="en-US" dirty="0"/>
              <a:t> nonmetals.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metal-like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Sometimes called </a:t>
            </a:r>
            <a:r>
              <a:rPr lang="en-US" altLang="en-US" b="1" dirty="0">
                <a:solidFill>
                  <a:srgbClr val="FF0000"/>
                </a:solidFill>
              </a:rPr>
              <a:t>semi-metals</a:t>
            </a:r>
            <a:r>
              <a:rPr lang="en-US" altLang="en-US" dirty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located on </a:t>
            </a:r>
            <a:r>
              <a:rPr lang="en-US" altLang="en-US" b="1" dirty="0">
                <a:solidFill>
                  <a:srgbClr val="FF0000"/>
                </a:solidFill>
              </a:rPr>
              <a:t>either side </a:t>
            </a:r>
            <a:r>
              <a:rPr lang="en-US" altLang="en-US" dirty="0"/>
              <a:t>of the staircase.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all are </a:t>
            </a:r>
            <a:r>
              <a:rPr lang="en-US" altLang="en-US" b="1" dirty="0">
                <a:solidFill>
                  <a:srgbClr val="FF0000"/>
                </a:solidFill>
              </a:rPr>
              <a:t>shiny</a:t>
            </a:r>
            <a:r>
              <a:rPr lang="en-US" altLang="en-US" dirty="0"/>
              <a:t>, </a:t>
            </a:r>
            <a:r>
              <a:rPr lang="en-US" altLang="en-US" b="1" dirty="0">
                <a:solidFill>
                  <a:srgbClr val="FF0000"/>
                </a:solidFill>
              </a:rPr>
              <a:t>white-gray</a:t>
            </a:r>
            <a:r>
              <a:rPr lang="en-US" altLang="en-US" dirty="0"/>
              <a:t> in color.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all are </a:t>
            </a:r>
            <a:r>
              <a:rPr lang="en-US" altLang="en-US" b="1" dirty="0">
                <a:solidFill>
                  <a:srgbClr val="FF0000"/>
                </a:solidFill>
              </a:rPr>
              <a:t>solids</a:t>
            </a:r>
            <a:r>
              <a:rPr lang="en-US" altLang="en-US" dirty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</a:rPr>
              <a:t>okay</a:t>
            </a:r>
            <a:r>
              <a:rPr lang="en-US" altLang="en-US" dirty="0"/>
              <a:t> conductors (as in semi-conductors), ductile, malleable.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400" b="1" dirty="0"/>
              <a:t>METALLOIDS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dirty="0"/>
              <a:t>There are six: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dirty="0"/>
          </a:p>
          <a:p>
            <a:pPr eaLnBrk="1" hangingPunct="1">
              <a:buFont typeface="Wingdings" pitchFamily="2" charset="2"/>
              <a:buNone/>
            </a:pPr>
            <a:r>
              <a:rPr lang="en-US" altLang="en-US" dirty="0"/>
              <a:t>	</a:t>
            </a:r>
            <a:r>
              <a:rPr lang="en-US" altLang="en-US" b="1" dirty="0">
                <a:solidFill>
                  <a:srgbClr val="FF0000"/>
                </a:solidFill>
              </a:rPr>
              <a:t>Boron, Silicon, Germanium, Arsenic, Antimony, Tellurium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dirty="0"/>
          </a:p>
          <a:p>
            <a:pPr algn="ctr" eaLnBrk="1" hangingPunct="1">
              <a:buNone/>
            </a:pPr>
            <a:r>
              <a:rPr lang="en-US" altLang="en-US" dirty="0"/>
              <a:t>Aluminum, Polonium (debatable), and Astatine are NOT.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PERIODIC TABLE</a:t>
            </a:r>
            <a:endParaRPr lang="en-US" sz="54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43" y="1981200"/>
            <a:ext cx="8458200" cy="4634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216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WAYS TO DIVIDE UP THE PERIODIC TABLE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8242" y="1600200"/>
            <a:ext cx="7313612" cy="4114800"/>
          </a:xfrm>
        </p:spPr>
        <p:txBody>
          <a:bodyPr/>
          <a:lstStyle/>
          <a:p>
            <a:pPr marL="0" lvl="0" indent="0">
              <a:buNone/>
            </a:pPr>
            <a:r>
              <a:rPr lang="en-US" dirty="0"/>
              <a:t>1. Period numbers</a:t>
            </a:r>
          </a:p>
          <a:p>
            <a:pPr marL="0" lvl="0" indent="0">
              <a:buNone/>
            </a:pPr>
            <a:r>
              <a:rPr lang="en-US" dirty="0"/>
              <a:t>2. Group numbers</a:t>
            </a:r>
          </a:p>
          <a:p>
            <a:pPr marL="0" lvl="0" indent="0">
              <a:buNone/>
            </a:pPr>
            <a:r>
              <a:rPr lang="en-US" dirty="0"/>
              <a:t>3. Family names</a:t>
            </a:r>
          </a:p>
          <a:p>
            <a:pPr marL="0" lvl="0" indent="0">
              <a:buNone/>
            </a:pPr>
            <a:r>
              <a:rPr lang="en-US" dirty="0"/>
              <a:t>4. Metal, nonmetal, metalloids</a:t>
            </a:r>
          </a:p>
          <a:p>
            <a:pPr marL="406400" lvl="0" indent="-406400">
              <a:buNone/>
            </a:pPr>
            <a:r>
              <a:rPr lang="en-US" dirty="0"/>
              <a:t>5. Phases at room temperature (natural or standard state)</a:t>
            </a:r>
          </a:p>
          <a:p>
            <a:pPr marL="1030288" lvl="0"/>
            <a:r>
              <a:rPr lang="en-US" dirty="0"/>
              <a:t>There are </a:t>
            </a:r>
            <a:r>
              <a:rPr lang="en-US" b="1" dirty="0">
                <a:solidFill>
                  <a:srgbClr val="FF0000"/>
                </a:solidFill>
              </a:rPr>
              <a:t>2</a:t>
            </a:r>
            <a:r>
              <a:rPr lang="en-US" dirty="0"/>
              <a:t> liquids: mercury and bromine.</a:t>
            </a:r>
          </a:p>
          <a:p>
            <a:pPr marL="1030288" lvl="0"/>
            <a:r>
              <a:rPr lang="en-US" dirty="0"/>
              <a:t>There are </a:t>
            </a:r>
            <a:r>
              <a:rPr lang="en-US" b="1" dirty="0">
                <a:solidFill>
                  <a:srgbClr val="FF0000"/>
                </a:solidFill>
              </a:rPr>
              <a:t>11</a:t>
            </a:r>
            <a:r>
              <a:rPr lang="en-US" dirty="0"/>
              <a:t> gases.</a:t>
            </a:r>
          </a:p>
          <a:p>
            <a:pPr marL="1030288" lvl="0"/>
            <a:r>
              <a:rPr lang="en-US" dirty="0"/>
              <a:t>The rest are </a:t>
            </a:r>
            <a:r>
              <a:rPr lang="en-US" b="1" dirty="0">
                <a:solidFill>
                  <a:srgbClr val="FF0000"/>
                </a:solidFill>
              </a:rPr>
              <a:t>solids</a:t>
            </a:r>
            <a:r>
              <a:rPr lang="en-US" dirty="0"/>
              <a:t>.</a:t>
            </a:r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43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WAYS TO DIVIDE UP THE PERIODIC TABLE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8242" y="1600200"/>
            <a:ext cx="7313612" cy="1066800"/>
          </a:xfrm>
        </p:spPr>
        <p:txBody>
          <a:bodyPr/>
          <a:lstStyle/>
          <a:p>
            <a:pPr marL="406400" lvl="0" indent="-406400">
              <a:buNone/>
            </a:pPr>
            <a:r>
              <a:rPr lang="en-US" dirty="0"/>
              <a:t>6.  Representative elements and Transition (inner) elements</a:t>
            </a:r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736110"/>
            <a:ext cx="6172200" cy="36387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1000" y="5486400"/>
            <a:ext cx="4847771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They are called the representative elements because they display a wide range of physical and chemical properties.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4049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0" b="1" dirty="0"/>
              <a:t>A REVIEW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z="2800" dirty="0"/>
              <a:t>3.  Be able to describe elements by their: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dirty="0"/>
              <a:t>		metal/nonmetal/metalloid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0012" y="1827213"/>
            <a:ext cx="7621587" cy="4114800"/>
          </a:xfrm>
        </p:spPr>
        <p:txBody>
          <a:bodyPr/>
          <a:lstStyle/>
          <a:p>
            <a:r>
              <a:rPr lang="en-US" dirty="0"/>
              <a:t>The Periodic Law is due tomorrow.</a:t>
            </a:r>
          </a:p>
          <a:p>
            <a:r>
              <a:rPr lang="en-US" dirty="0"/>
              <a:t>Lab tomorrow.</a:t>
            </a:r>
          </a:p>
        </p:txBody>
      </p:sp>
    </p:spTree>
    <p:extLst>
      <p:ext uri="{BB962C8B-B14F-4D97-AF65-F5344CB8AC3E}">
        <p14:creationId xmlns:p14="http://schemas.microsoft.com/office/powerpoint/2010/main" val="138962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2230</TotalTime>
  <Words>434</Words>
  <Application>Microsoft Office PowerPoint</Application>
  <PresentationFormat>On-screen Show (4:3)</PresentationFormat>
  <Paragraphs>90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Eclipse</vt:lpstr>
      <vt:lpstr>DO NOW</vt:lpstr>
      <vt:lpstr>MENDELEEV’S PERIODIC TABLE</vt:lpstr>
      <vt:lpstr>A REVIEW</vt:lpstr>
      <vt:lpstr>THE PERIODIC LAW</vt:lpstr>
      <vt:lpstr>ANOTHER WAY TO LOOK AT THE TABLE</vt:lpstr>
      <vt:lpstr>METALS</vt:lpstr>
      <vt:lpstr>METALS</vt:lpstr>
      <vt:lpstr>METALS</vt:lpstr>
      <vt:lpstr>NONMETALS</vt:lpstr>
      <vt:lpstr>NONMETALS</vt:lpstr>
      <vt:lpstr>NONMETALS</vt:lpstr>
      <vt:lpstr>METALLOIDS</vt:lpstr>
      <vt:lpstr>METALLOIDS</vt:lpstr>
      <vt:lpstr>METALLOIDS</vt:lpstr>
      <vt:lpstr>PERIODIC TABLE</vt:lpstr>
      <vt:lpstr>WAYS TO DIVIDE UP THE PERIODIC TABLE</vt:lpstr>
      <vt:lpstr>WAYS TO DIVIDE UP THE PERIODIC TABLE</vt:lpstr>
      <vt:lpstr>A REVIEW</vt:lpstr>
      <vt:lpstr>HOMEWORK</vt:lpstr>
    </vt:vector>
  </TitlesOfParts>
  <Company>DCSS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Periodic Table</dc:title>
  <dc:creator>DCSS</dc:creator>
  <cp:lastModifiedBy>JCBOE</cp:lastModifiedBy>
  <cp:revision>44</cp:revision>
  <dcterms:created xsi:type="dcterms:W3CDTF">2010-09-21T20:25:43Z</dcterms:created>
  <dcterms:modified xsi:type="dcterms:W3CDTF">2016-09-26T20:07:09Z</dcterms:modified>
</cp:coreProperties>
</file>