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0"/>
  </p:handoutMasterIdLst>
  <p:sldIdLst>
    <p:sldId id="329" r:id="rId2"/>
    <p:sldId id="319" r:id="rId3"/>
    <p:sldId id="261" r:id="rId4"/>
    <p:sldId id="398" r:id="rId5"/>
    <p:sldId id="273" r:id="rId6"/>
    <p:sldId id="294" r:id="rId7"/>
    <p:sldId id="276" r:id="rId8"/>
    <p:sldId id="262" r:id="rId9"/>
    <p:sldId id="263" r:id="rId10"/>
    <p:sldId id="264" r:id="rId11"/>
    <p:sldId id="265" r:id="rId12"/>
    <p:sldId id="266" r:id="rId13"/>
    <p:sldId id="274" r:id="rId14"/>
    <p:sldId id="268" r:id="rId15"/>
    <p:sldId id="269" r:id="rId16"/>
    <p:sldId id="399" r:id="rId17"/>
    <p:sldId id="291" r:id="rId18"/>
    <p:sldId id="29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1" autoAdjust="0"/>
    <p:restoredTop sz="94660"/>
  </p:normalViewPr>
  <p:slideViewPr>
    <p:cSldViewPr>
      <p:cViewPr varScale="1">
        <p:scale>
          <a:sx n="70" d="100"/>
          <a:sy n="70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154DE3C-5596-4DFE-93C2-21A7AA936F38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CF6790-23A1-488E-B32D-B47B12B80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6ACC8-ED7C-4FBD-A496-21D1252B55D4}" type="datetimeFigureOut">
              <a:rPr lang="en-US"/>
              <a:pPr>
                <a:defRPr/>
              </a:pPr>
              <a:t>1/2/2017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A3554-F9BD-4819-A8B5-00A5533CBA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45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53F0-63B4-4776-B812-68EC807FBCCE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7924-B14E-4D5B-B72A-8A19B650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4B86589-095D-40B9-9B07-02BC39B802F0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E11EE0-F4F7-4E82-96E2-CA65001FD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94-A53E-4CE9-9491-6BDB76946706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2AA83-7838-4180-A7C4-4491A8A45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9E44-0457-47E9-810B-0CD527D444EC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B034-AB0B-40C6-BA57-D3BCE2425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5FA7-2BE6-49A7-88B3-D58DC64EF72D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2B4A-B662-4AD1-8B9C-CF10BA05A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2093C-1A63-4B95-97EC-5540EF75C477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E9B4-CC39-44BD-B503-0501C0CEA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9C8C-4B5D-4791-AA1C-DFD082A4E8C1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D2D-0222-4DD7-A835-DC89F3CC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A84CDC-35B9-40A8-BFA6-39E46D72C66E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91A5BD-3792-48CB-B073-B3A6B242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2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AC2B-1F05-4866-B395-C44133ED1171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C5A3-9F29-4FBB-9A38-E49EDAB46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3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A5EF7-E324-48E7-86FD-74307428BAB7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B0017D-E08D-4BED-9CD6-C5A59F89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5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324C26-45E7-4870-8B2F-D8E0295D8C4D}" type="datetimeFigureOut">
              <a:rPr lang="en-US"/>
              <a:pPr>
                <a:defRPr/>
              </a:pPr>
              <a:t>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56AFFF-4629-45C0-A29F-E23D7E826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60" r:id="rId9"/>
    <p:sldLayoutId id="2147483751" r:id="rId10"/>
    <p:sldLayoutId id="21474837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7" y="-232410"/>
            <a:ext cx="7239001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/>
              <a:t>DO NOW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543800" cy="5313363"/>
          </a:xfrm>
        </p:spPr>
        <p:txBody>
          <a:bodyPr/>
          <a:lstStyle/>
          <a:p>
            <a:pPr eaLnBrk="1" hangingPunct="1"/>
            <a:r>
              <a:rPr lang="en-US" sz="2800" dirty="0"/>
              <a:t>Get out Review of Basic Skills packet</a:t>
            </a:r>
          </a:p>
          <a:p>
            <a:pPr eaLnBrk="1" hangingPunct="1"/>
            <a:r>
              <a:rPr lang="en-US" sz="2800" dirty="0"/>
              <a:t>Pick up notes and get out a calculator.</a:t>
            </a:r>
          </a:p>
          <a:p>
            <a:pPr eaLnBrk="1" hangingPunct="1"/>
            <a:r>
              <a:rPr lang="en-US" sz="2800" dirty="0"/>
              <a:t>Pick up small piece of paper and put your name on it</a:t>
            </a:r>
          </a:p>
          <a:p>
            <a:pPr eaLnBrk="1" hangingPunct="1"/>
            <a:r>
              <a:rPr lang="en-US" sz="2800" dirty="0"/>
              <a:t>Look at the jar of M &amp; Ms.  Guess how many candies are in the jar.</a:t>
            </a:r>
          </a:p>
          <a:p>
            <a:pPr eaLnBrk="1" hangingPunct="1"/>
            <a:r>
              <a:rPr lang="en-US" sz="2800" dirty="0">
                <a:solidFill>
                  <a:schemeClr val="accent2"/>
                </a:solidFill>
              </a:rPr>
              <a:t>YOU MAY NOT TOUCH THE JAR!</a:t>
            </a:r>
          </a:p>
          <a:p>
            <a:pPr eaLnBrk="1" hangingPunct="1"/>
            <a:r>
              <a:rPr lang="en-US" sz="2800" dirty="0"/>
              <a:t>Write your guess on the paper and place it in the basket– please do NOT fold the paper.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669925"/>
          </a:xfrm>
        </p:spPr>
        <p:txBody>
          <a:bodyPr/>
          <a:lstStyle/>
          <a:p>
            <a:r>
              <a:rPr lang="en-US" dirty="0"/>
              <a:t>SCIENTIFIC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dirty="0"/>
              <a:t>16. Make the following calculations, expressing your answer in scientific notation.</a:t>
            </a:r>
          </a:p>
          <a:p>
            <a:pPr marL="0" indent="0">
              <a:buNone/>
            </a:pPr>
            <a:r>
              <a:rPr lang="en-US" dirty="0"/>
              <a:t>a. (8.00 x 10</a:t>
            </a:r>
            <a:r>
              <a:rPr lang="en-US" baseline="30000" dirty="0"/>
              <a:t>15</a:t>
            </a:r>
            <a:r>
              <a:rPr lang="en-US" dirty="0"/>
              <a:t>) • (8.00 x 10</a:t>
            </a:r>
            <a:r>
              <a:rPr lang="en-US" baseline="30000" dirty="0"/>
              <a:t>15</a:t>
            </a:r>
            <a:r>
              <a:rPr lang="en-US" dirty="0"/>
              <a:t>) =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b. (4.00 x 10</a:t>
            </a:r>
            <a:r>
              <a:rPr lang="en-US" baseline="30000" dirty="0"/>
              <a:t>2</a:t>
            </a:r>
            <a:r>
              <a:rPr lang="en-US" dirty="0"/>
              <a:t>) • (3.00 x 10</a:t>
            </a:r>
            <a:r>
              <a:rPr lang="en-US" baseline="30000" dirty="0"/>
              <a:t>12</a:t>
            </a:r>
            <a:r>
              <a:rPr lang="en-US" dirty="0"/>
              <a:t>) =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c.  8.00 x 10</a:t>
            </a:r>
            <a:r>
              <a:rPr lang="en-US" baseline="30000" dirty="0"/>
              <a:t>15 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</a:t>
            </a:r>
            <a:r>
              <a:rPr lang="en-US" dirty="0"/>
              <a:t>  2.00 x 10</a:t>
            </a:r>
            <a:r>
              <a:rPr lang="en-US" baseline="30000" dirty="0"/>
              <a:t>6</a:t>
            </a:r>
            <a:r>
              <a:rPr lang="en-US" dirty="0"/>
              <a:t> =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d. 1.60 x 10</a:t>
            </a:r>
            <a:r>
              <a:rPr lang="en-US" baseline="30000" dirty="0"/>
              <a:t>-8</a:t>
            </a:r>
            <a:r>
              <a:rPr lang="en-US" dirty="0"/>
              <a:t>  </a:t>
            </a:r>
            <a:r>
              <a:rPr lang="en-US" dirty="0">
                <a:sym typeface="Symbol" panose="05050102010706020507" pitchFamily="18" charset="2"/>
              </a:rPr>
              <a:t></a:t>
            </a:r>
            <a:r>
              <a:rPr lang="en-US" dirty="0"/>
              <a:t>   2.00 x 10</a:t>
            </a:r>
            <a:r>
              <a:rPr lang="en-US" baseline="30000" dirty="0"/>
              <a:t>14</a:t>
            </a:r>
            <a:r>
              <a:rPr lang="en-US" dirty="0"/>
              <a:t> =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6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753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THE MOLE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484663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Introduction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Matter is made up of </a:t>
            </a:r>
            <a:r>
              <a:rPr lang="en-US" b="1" dirty="0">
                <a:solidFill>
                  <a:srgbClr val="FF0000"/>
                </a:solidFill>
              </a:rPr>
              <a:t>particles</a:t>
            </a:r>
            <a:r>
              <a:rPr lang="en-US" dirty="0"/>
              <a:t>.  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A particle can be an </a:t>
            </a:r>
            <a:r>
              <a:rPr lang="en-US" b="1" dirty="0">
                <a:solidFill>
                  <a:srgbClr val="FF0000"/>
                </a:solidFill>
              </a:rPr>
              <a:t>atom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ion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molecule</a:t>
            </a:r>
            <a:r>
              <a:rPr lang="en-US" dirty="0"/>
              <a:t>, or </a:t>
            </a:r>
            <a:r>
              <a:rPr lang="en-US" b="1" dirty="0">
                <a:solidFill>
                  <a:srgbClr val="FF0000"/>
                </a:solidFill>
              </a:rPr>
              <a:t>formula unit</a:t>
            </a:r>
            <a:r>
              <a:rPr lang="en-US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Individual    (molecular)	     (ionic)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u="sng" dirty="0"/>
              <a:t> atoms	 Molecules	  Formula units	ions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 Fe	             H</a:t>
            </a:r>
            <a:r>
              <a:rPr lang="en-US" baseline="-25000" dirty="0"/>
              <a:t>2</a:t>
            </a:r>
            <a:r>
              <a:rPr lang="en-US" dirty="0"/>
              <a:t>O	      NaCl	         SO</a:t>
            </a:r>
            <a:r>
              <a:rPr lang="en-US" baseline="-25000" dirty="0"/>
              <a:t>4</a:t>
            </a:r>
            <a:r>
              <a:rPr lang="en-US" baseline="30000" dirty="0"/>
              <a:t>-2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 He	              N</a:t>
            </a:r>
            <a:r>
              <a:rPr lang="en-US" baseline="-25000" dirty="0"/>
              <a:t>2</a:t>
            </a:r>
            <a:r>
              <a:rPr lang="en-US" dirty="0"/>
              <a:t>	               CaCl</a:t>
            </a:r>
            <a:r>
              <a:rPr lang="en-US" baseline="-25000" dirty="0"/>
              <a:t>2</a:t>
            </a:r>
            <a:r>
              <a:rPr lang="en-US" dirty="0"/>
              <a:t>	         NH</a:t>
            </a:r>
            <a:r>
              <a:rPr lang="en-US" baseline="-25000" dirty="0"/>
              <a:t>4</a:t>
            </a:r>
            <a:r>
              <a:rPr lang="en-US" baseline="30000" dirty="0"/>
              <a:t>+1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753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/>
              <a:t>THE MOLE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You should be able to tell how many atoms are in each chemical formula.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tabLst>
                <a:tab pos="465138" algn="l"/>
                <a:tab pos="1379538" algn="l"/>
              </a:tabLst>
              <a:defRPr/>
            </a:pPr>
            <a:r>
              <a:rPr lang="en-US" dirty="0"/>
              <a:t>Fe		H</a:t>
            </a:r>
            <a:r>
              <a:rPr lang="en-US" baseline="-25000" dirty="0"/>
              <a:t>2</a:t>
            </a:r>
            <a:r>
              <a:rPr lang="en-US" dirty="0"/>
              <a:t>O	 	CaCl</a:t>
            </a:r>
            <a:r>
              <a:rPr lang="en-US" baseline="-25000" dirty="0"/>
              <a:t>2</a:t>
            </a:r>
            <a:r>
              <a:rPr lang="en-US" dirty="0"/>
              <a:t> 		Mg(OH)</a:t>
            </a:r>
            <a:r>
              <a:rPr lang="en-US" baseline="-25000" dirty="0"/>
              <a:t> 2</a:t>
            </a:r>
            <a:r>
              <a:rPr lang="en-US" dirty="0"/>
              <a:t>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72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Number of candies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So, how many candies are there?  </a:t>
            </a:r>
          </a:p>
          <a:p>
            <a:pPr eaLnBrk="1" hangingPunct="1"/>
            <a:r>
              <a:rPr lang="en-US" dirty="0"/>
              <a:t>How can we determine this without actually counting them?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NUMBER OF CANDIES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Mass of 10 M&amp;Ms = ____________</a:t>
            </a:r>
          </a:p>
          <a:p>
            <a:pPr eaLnBrk="1" hangingPunct="1"/>
            <a:r>
              <a:rPr lang="en-US" dirty="0"/>
              <a:t>Mass of one M&amp;M = ___________</a:t>
            </a:r>
          </a:p>
          <a:p>
            <a:pPr eaLnBrk="1" hangingPunct="1"/>
            <a:r>
              <a:rPr lang="en-US" dirty="0"/>
              <a:t>Total mass of M&amp;Ms = ______________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Number of M&amp;Ms in jar = 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3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96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Why count by massing?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So why can’t we just count everything?</a:t>
            </a:r>
          </a:p>
          <a:p>
            <a:pPr eaLnBrk="1" hangingPunct="1"/>
            <a:r>
              <a:rPr lang="en-US" dirty="0"/>
              <a:t>The United States Mint counts money by massing, using well established averages to </a:t>
            </a:r>
            <a:r>
              <a:rPr lang="en-US" b="1" dirty="0">
                <a:solidFill>
                  <a:schemeClr val="accent2"/>
                </a:solidFill>
              </a:rPr>
              <a:t>quickly</a:t>
            </a:r>
            <a:r>
              <a:rPr lang="en-US" dirty="0"/>
              <a:t> count by mass millions of coins more accurately than any human or coin counting machine.</a:t>
            </a:r>
          </a:p>
          <a:p>
            <a:pPr eaLnBrk="1" hangingPunct="1"/>
            <a:r>
              <a:rPr lang="en-US" dirty="0"/>
              <a:t>We certainly cannot count all the atoms in a bottle of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165"/>
            <a:ext cx="7620000" cy="14325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/>
              <a:t>ATOMIC MASS, FORMULA MASS,  </a:t>
            </a:r>
            <a:br>
              <a:rPr lang="en-US" sz="4000" dirty="0"/>
            </a:br>
            <a:r>
              <a:rPr lang="en-US" sz="4000" dirty="0"/>
              <a:t>and MOLECULAR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These are all the same thing, calculated the same way.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They are for atoms (atomic mass), ionic compounds (formula mass), and covalent compounds (molecular mass).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Answers are always two places past the decimal point since that what all our masses are.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Different </a:t>
            </a:r>
            <a:r>
              <a:rPr lang="en-US" b="1" dirty="0">
                <a:solidFill>
                  <a:srgbClr val="FF0000"/>
                </a:solidFill>
              </a:rPr>
              <a:t>atoms</a:t>
            </a:r>
            <a:r>
              <a:rPr lang="en-US" dirty="0"/>
              <a:t> have different </a:t>
            </a:r>
            <a:r>
              <a:rPr lang="en-US" b="1" dirty="0">
                <a:solidFill>
                  <a:srgbClr val="FF0000"/>
                </a:solidFill>
              </a:rPr>
              <a:t>masses</a:t>
            </a:r>
            <a:r>
              <a:rPr lang="en-US" dirty="0"/>
              <a:t>; </a:t>
            </a:r>
            <a:r>
              <a:rPr lang="en-US" b="1" dirty="0"/>
              <a:t>THEREFORE </a:t>
            </a:r>
            <a:r>
              <a:rPr lang="en-US" dirty="0"/>
              <a:t>different compounds have masses </a:t>
            </a:r>
            <a:r>
              <a:rPr lang="en-US" b="1" dirty="0">
                <a:solidFill>
                  <a:srgbClr val="FF0000"/>
                </a:solidFill>
              </a:rPr>
              <a:t>dependent</a:t>
            </a:r>
            <a:r>
              <a:rPr lang="en-US" dirty="0"/>
              <a:t> upon the masses of the atoms that make them up.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ATOMIC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/>
              <a:t>This is</a:t>
            </a:r>
            <a:r>
              <a:rPr lang="en-US" b="1" dirty="0"/>
              <a:t>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mass</a:t>
            </a:r>
            <a:r>
              <a:rPr lang="en-US" dirty="0"/>
              <a:t> of an atom in </a:t>
            </a:r>
            <a:r>
              <a:rPr lang="en-US" b="1" dirty="0">
                <a:solidFill>
                  <a:srgbClr val="FF0000"/>
                </a:solidFill>
              </a:rPr>
              <a:t>atomic mass units (</a:t>
            </a:r>
            <a:r>
              <a:rPr lang="en-US" b="1" dirty="0" err="1">
                <a:solidFill>
                  <a:srgbClr val="FF0000"/>
                </a:solidFill>
              </a:rPr>
              <a:t>amu</a:t>
            </a:r>
            <a:r>
              <a:rPr lang="en-US" b="1" dirty="0">
                <a:solidFill>
                  <a:srgbClr val="FF0000"/>
                </a:solidFill>
              </a:rPr>
              <a:t>).  </a:t>
            </a:r>
            <a:r>
              <a:rPr lang="en-US" i="1" dirty="0"/>
              <a:t>It is the same as the average mass of the atoms of an element found on the periodic table.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b="1" dirty="0"/>
              <a:t>Example: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	</a:t>
            </a:r>
            <a:r>
              <a:rPr lang="en-US" dirty="0"/>
              <a:t>C  - single atom – 12.01 </a:t>
            </a:r>
            <a:r>
              <a:rPr lang="en-US" dirty="0" err="1"/>
              <a:t>amu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Na – single atom – 22.99 </a:t>
            </a:r>
            <a:r>
              <a:rPr lang="en-US" dirty="0" err="1"/>
              <a:t>amu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Br – single atom – 79.90 </a:t>
            </a:r>
            <a:r>
              <a:rPr lang="en-US" dirty="0" err="1"/>
              <a:t>amu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MOLECULAR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/>
              <a:t>This is the mass found by </a:t>
            </a:r>
            <a:r>
              <a:rPr lang="en-US" b="1" dirty="0">
                <a:solidFill>
                  <a:srgbClr val="FF0000"/>
                </a:solidFill>
              </a:rPr>
              <a:t>adding</a:t>
            </a:r>
            <a:r>
              <a:rPr lang="en-US" dirty="0"/>
              <a:t> the atomic masses of the </a:t>
            </a:r>
            <a:r>
              <a:rPr lang="en-US" b="1" dirty="0">
                <a:solidFill>
                  <a:srgbClr val="FF0000"/>
                </a:solidFill>
              </a:rPr>
              <a:t>elements</a:t>
            </a:r>
            <a:r>
              <a:rPr lang="en-US" dirty="0"/>
              <a:t> found in the molecule (molecular compound).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Example: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H</a:t>
            </a:r>
            <a:r>
              <a:rPr lang="en-US" baseline="-25000" dirty="0"/>
              <a:t>2</a:t>
            </a:r>
            <a:r>
              <a:rPr lang="en-US" dirty="0"/>
              <a:t>O – molecular compound	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H (2 x 1.01amu) = 2.02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u="sng" dirty="0"/>
              <a:t>O (1x16.00amu) = 16.00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18.02 </a:t>
            </a:r>
            <a:r>
              <a:rPr lang="en-US" dirty="0" err="1"/>
              <a:t>amu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FORMULA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This is</a:t>
            </a:r>
            <a:r>
              <a:rPr lang="en-US" b="1" dirty="0"/>
              <a:t> </a:t>
            </a:r>
            <a:r>
              <a:rPr lang="en-US" dirty="0"/>
              <a:t>mass found by </a:t>
            </a:r>
            <a:r>
              <a:rPr lang="en-US" b="1" dirty="0">
                <a:solidFill>
                  <a:srgbClr val="FF0000"/>
                </a:solidFill>
              </a:rPr>
              <a:t>adding</a:t>
            </a:r>
            <a:r>
              <a:rPr lang="en-US" dirty="0"/>
              <a:t> up the atomic masses of the </a:t>
            </a:r>
            <a:r>
              <a:rPr lang="en-US" b="1" dirty="0">
                <a:solidFill>
                  <a:srgbClr val="FF0000"/>
                </a:solidFill>
              </a:rPr>
              <a:t>elements</a:t>
            </a:r>
            <a:r>
              <a:rPr lang="en-US" dirty="0"/>
              <a:t> found in a formula unit (ionic compound).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Example: </a:t>
            </a:r>
            <a:r>
              <a:rPr lang="en-US" dirty="0"/>
              <a:t> </a:t>
            </a:r>
            <a:r>
              <a:rPr lang="en-US" dirty="0" err="1"/>
              <a:t>NaCl</a:t>
            </a:r>
            <a:r>
              <a:rPr lang="en-US" dirty="0"/>
              <a:t> – ionic compound		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Na (1 x 22.99amu) = 22.99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u="sng" dirty="0" err="1"/>
              <a:t>Cl</a:t>
            </a:r>
            <a:r>
              <a:rPr lang="en-US" u="sng" dirty="0"/>
              <a:t> (1 x 35.45amu) = 35.45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   58.44 </a:t>
            </a:r>
            <a:r>
              <a:rPr lang="en-US" dirty="0" err="1"/>
              <a:t>amu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96200" cy="15087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ATOMIC MASS, FORMULA MASS,  </a:t>
            </a:r>
            <a:br>
              <a:rPr lang="en-US" sz="4400" dirty="0"/>
            </a:br>
            <a:r>
              <a:rPr lang="en-US" sz="4400" dirty="0"/>
              <a:t>and MOLECULAR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Let’s try some (show your work):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r>
              <a:rPr lang="en-US" dirty="0"/>
              <a:t> C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N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3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r>
              <a:rPr lang="en-US" dirty="0"/>
              <a:t>Al(NO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3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baseline="-250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r>
              <a:rPr lang="en-US" dirty="0"/>
              <a:t>Fe(C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3</a:t>
            </a: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H  (2 x 1.01 </a:t>
            </a:r>
            <a:r>
              <a:rPr lang="en-US" dirty="0" err="1"/>
              <a:t>amu</a:t>
            </a:r>
            <a:r>
              <a:rPr lang="en-US" dirty="0"/>
              <a:t>) = 2.02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S  (1 x 32.06 </a:t>
            </a:r>
            <a:r>
              <a:rPr lang="en-US" dirty="0" err="1"/>
              <a:t>amu</a:t>
            </a:r>
            <a:r>
              <a:rPr lang="en-US" dirty="0"/>
              <a:t>) = 32.06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u="sng" dirty="0"/>
              <a:t>0  (4 x 16.00 </a:t>
            </a:r>
            <a:r>
              <a:rPr lang="en-US" u="sng" dirty="0" err="1"/>
              <a:t>amu</a:t>
            </a:r>
            <a:r>
              <a:rPr lang="en-US" u="sng" dirty="0"/>
              <a:t>) = 64.00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98.08 </a:t>
            </a:r>
            <a:r>
              <a:rPr lang="en-US" dirty="0" err="1"/>
              <a:t>amu</a:t>
            </a: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 startAt="2"/>
              <a:defRPr/>
            </a:pPr>
            <a:r>
              <a:rPr lang="en-US" dirty="0"/>
              <a:t>C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5</a:t>
            </a:r>
            <a:r>
              <a:rPr lang="en-US" dirty="0"/>
              <a:t>N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C  (3 x 12.01 </a:t>
            </a:r>
            <a:r>
              <a:rPr lang="en-US" dirty="0" err="1"/>
              <a:t>amu</a:t>
            </a:r>
            <a:r>
              <a:rPr lang="en-US" dirty="0"/>
              <a:t>) = 36.03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H  (5 x 1.01 </a:t>
            </a:r>
            <a:r>
              <a:rPr lang="en-US" dirty="0" err="1"/>
              <a:t>amu</a:t>
            </a:r>
            <a:r>
              <a:rPr lang="en-US" dirty="0"/>
              <a:t>) = 5.05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N  (3 x 14.01 </a:t>
            </a:r>
            <a:r>
              <a:rPr lang="en-US" dirty="0" err="1"/>
              <a:t>amu</a:t>
            </a:r>
            <a:r>
              <a:rPr lang="en-US" dirty="0"/>
              <a:t>) = 42.03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u="sng" dirty="0"/>
              <a:t>O  (3 x 16.00 </a:t>
            </a:r>
            <a:r>
              <a:rPr lang="en-US" u="sng" dirty="0" err="1"/>
              <a:t>amu</a:t>
            </a:r>
            <a:r>
              <a:rPr lang="en-US" u="sng" dirty="0"/>
              <a:t>) = 48.00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  131.11 </a:t>
            </a:r>
            <a:r>
              <a:rPr lang="en-US" dirty="0" err="1"/>
              <a:t>amu</a:t>
            </a: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 startAt="3"/>
              <a:defRPr/>
            </a:pPr>
            <a:r>
              <a:rPr lang="en-US" dirty="0"/>
              <a:t>Al(NO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3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Al  (1 x 26.98 </a:t>
            </a:r>
            <a:r>
              <a:rPr lang="en-US" dirty="0" err="1"/>
              <a:t>amu</a:t>
            </a:r>
            <a:r>
              <a:rPr lang="en-US" dirty="0"/>
              <a:t>) = 26.98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N  (3 x 14.01 </a:t>
            </a:r>
            <a:r>
              <a:rPr lang="en-US" dirty="0" err="1"/>
              <a:t>amu</a:t>
            </a:r>
            <a:r>
              <a:rPr lang="en-US" dirty="0"/>
              <a:t>) = 42.03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u="sng" dirty="0"/>
              <a:t>	O  (9 x 16.00 </a:t>
            </a:r>
            <a:r>
              <a:rPr lang="en-US" u="sng" dirty="0" err="1"/>
              <a:t>amu</a:t>
            </a:r>
            <a:r>
              <a:rPr lang="en-US" u="sng" dirty="0"/>
              <a:t>) = 144.00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   213.01 </a:t>
            </a:r>
            <a:r>
              <a:rPr lang="en-US" dirty="0" err="1"/>
              <a:t>amu</a:t>
            </a: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 startAt="4"/>
              <a:defRPr/>
            </a:pPr>
            <a:r>
              <a:rPr lang="en-US" dirty="0"/>
              <a:t>Fe(C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3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Fe  (1 x 55.85 </a:t>
            </a:r>
            <a:r>
              <a:rPr lang="en-US" dirty="0" err="1"/>
              <a:t>amu</a:t>
            </a:r>
            <a:r>
              <a:rPr lang="en-US" dirty="0"/>
              <a:t>) = 55.85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C  (6 x 12.01 </a:t>
            </a:r>
            <a:r>
              <a:rPr lang="en-US" dirty="0" err="1"/>
              <a:t>amu</a:t>
            </a:r>
            <a:r>
              <a:rPr lang="en-US" dirty="0"/>
              <a:t>) = 72.06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H  (9 x 1.01 </a:t>
            </a:r>
            <a:r>
              <a:rPr lang="en-US" dirty="0" err="1"/>
              <a:t>amu</a:t>
            </a:r>
            <a:r>
              <a:rPr lang="en-US" dirty="0"/>
              <a:t>) = 9.09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u="sng" dirty="0"/>
              <a:t>	O  (6 x 16.00 </a:t>
            </a:r>
            <a:r>
              <a:rPr lang="en-US" u="sng" dirty="0" err="1"/>
              <a:t>amu</a:t>
            </a:r>
            <a:r>
              <a:rPr lang="en-US" u="sng" dirty="0"/>
              <a:t>) = 96.00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   233.00 </a:t>
            </a:r>
            <a:r>
              <a:rPr lang="en-US" dirty="0" err="1"/>
              <a:t>amu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Percent composition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We can use these masses to determine the percent by mass. 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Remember that percent means part divided by whole.</a:t>
            </a:r>
            <a:endParaRPr lang="en-US" sz="1600" dirty="0"/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Percent composition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543800" cy="48466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b="1" dirty="0"/>
              <a:t>For Example: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</a:t>
            </a:r>
            <a:r>
              <a:rPr lang="en-US" sz="2000" u="sng" dirty="0"/>
              <a:t>Chocolate Chip Cookies:</a:t>
            </a:r>
            <a:endParaRPr lang="en-US" sz="2000" dirty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450.0g sugar		20.0mg salt	    	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450.0g Crisco		20.0mg baking soda	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2 eggs (75.0g)	20.0mg vanilla	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900.0g flour			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000" b="1" u="sng" dirty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b="1" u="sng" dirty="0"/>
              <a:t>To Calculate:</a:t>
            </a:r>
            <a:endParaRPr lang="en-US" sz="2000" dirty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1.  Get the total amount (add up all the ingredients).</a:t>
            </a:r>
            <a:endParaRPr lang="en-US" sz="2000" i="1" dirty="0"/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Total = 450.0g + 450.0g + 75.0g + 900.0g + 0.002g + 0.002g + 0.002g = </a:t>
            </a:r>
          </a:p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1875.006g = 1875.0g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2.  Find the percentage of the total that is eggs.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 			</a:t>
            </a:r>
            <a:r>
              <a:rPr lang="en-US" sz="2000" u="sng" dirty="0"/>
              <a:t> 75.0g</a:t>
            </a:r>
            <a:r>
              <a:rPr lang="en-US" sz="2000" dirty="0"/>
              <a:t>   x   100   =   4.00 %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dirty="0"/>
              <a:t>	                  		1875.0</a:t>
            </a:r>
          </a:p>
          <a:p>
            <a:pPr eaLnBrk="1" hangingPunct="1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5867400" y="1828800"/>
            <a:ext cx="2133600" cy="147732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i="1" dirty="0"/>
              <a:t>Looking at the ingredients, what </a:t>
            </a:r>
            <a:r>
              <a:rPr lang="en-US" dirty="0"/>
              <a:t> </a:t>
            </a:r>
            <a:r>
              <a:rPr lang="en-US" i="1" dirty="0"/>
              <a:t>percentage of the total composition is eggs?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5800507"/>
            <a:ext cx="1600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u="sng" dirty="0"/>
              <a:t>part</a:t>
            </a:r>
            <a:r>
              <a:rPr lang="en-US" dirty="0"/>
              <a:t>   x  100</a:t>
            </a:r>
          </a:p>
          <a:p>
            <a:r>
              <a:rPr lang="en-US" dirty="0"/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20213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790"/>
            <a:ext cx="7239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Percent composition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7239000" cy="4846638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What is the mass percent of hydrogen in sulfuric acid?  %H in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the 12 molar masses MY WAY</a:t>
            </a:r>
          </a:p>
          <a:p>
            <a:r>
              <a:rPr lang="en-US" dirty="0"/>
              <a:t>Write the atoms, the numbers, the masses, and do the math.  Unit = </a:t>
            </a:r>
            <a:r>
              <a:rPr lang="en-US" dirty="0" err="1"/>
              <a:t>amu</a:t>
            </a:r>
            <a:r>
              <a:rPr lang="en-US" dirty="0"/>
              <a:t>.</a:t>
            </a:r>
          </a:p>
          <a:p>
            <a:r>
              <a:rPr lang="en-US" dirty="0"/>
              <a:t>Calculate the Percent Composition problems on </a:t>
            </a:r>
            <a:r>
              <a:rPr lang="en-US"/>
              <a:t>the back.</a:t>
            </a:r>
            <a:endParaRPr lang="en-US" dirty="0"/>
          </a:p>
          <a:p>
            <a:r>
              <a:rPr lang="en-US" dirty="0"/>
              <a:t>Lab tomorrow – need to know your lab partner by then.</a:t>
            </a:r>
          </a:p>
        </p:txBody>
      </p:sp>
    </p:spTree>
    <p:extLst>
      <p:ext uri="{BB962C8B-B14F-4D97-AF65-F5344CB8AC3E}">
        <p14:creationId xmlns:p14="http://schemas.microsoft.com/office/powerpoint/2010/main" val="990391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4955</TotalTime>
  <Words>570</Words>
  <Application>Microsoft Office PowerPoint</Application>
  <PresentationFormat>On-screen Show (4:3)</PresentationFormat>
  <Paragraphs>139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Opulent</vt:lpstr>
      <vt:lpstr>DO NOW</vt:lpstr>
      <vt:lpstr>SCIENTIFIC NOTATION</vt:lpstr>
      <vt:lpstr>THE MOLE</vt:lpstr>
      <vt:lpstr>THE MOLE</vt:lpstr>
      <vt:lpstr>Number of candies</vt:lpstr>
      <vt:lpstr>NUMBER OF CANDIES</vt:lpstr>
      <vt:lpstr>Why count by massing?</vt:lpstr>
      <vt:lpstr>ATOMIC MASS, FORMULA MASS,   and MOLECULAR MASS</vt:lpstr>
      <vt:lpstr>ATOMIC MASS</vt:lpstr>
      <vt:lpstr>MOLECULAR MASS</vt:lpstr>
      <vt:lpstr>FORMULA MASS</vt:lpstr>
      <vt:lpstr>ATOMIC MASS, FORMULA MASS,   and MOLECULAR MASS</vt:lpstr>
      <vt:lpstr>Practice</vt:lpstr>
      <vt:lpstr>practice</vt:lpstr>
      <vt:lpstr>Percent composition</vt:lpstr>
      <vt:lpstr>Percent composition</vt:lpstr>
      <vt:lpstr>Percent composition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JCBOE</cp:lastModifiedBy>
  <cp:revision>82</cp:revision>
  <cp:lastPrinted>2010-12-07T18:27:43Z</cp:lastPrinted>
  <dcterms:created xsi:type="dcterms:W3CDTF">2010-12-06T19:36:27Z</dcterms:created>
  <dcterms:modified xsi:type="dcterms:W3CDTF">2017-01-02T13:55:35Z</dcterms:modified>
</cp:coreProperties>
</file>