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76" r:id="rId3"/>
    <p:sldId id="268" r:id="rId4"/>
    <p:sldId id="269" r:id="rId5"/>
    <p:sldId id="282" r:id="rId6"/>
    <p:sldId id="304" r:id="rId7"/>
    <p:sldId id="271" r:id="rId8"/>
    <p:sldId id="305" r:id="rId9"/>
    <p:sldId id="270" r:id="rId10"/>
    <p:sldId id="272" r:id="rId11"/>
    <p:sldId id="273" r:id="rId12"/>
    <p:sldId id="274" r:id="rId13"/>
    <p:sldId id="306" r:id="rId14"/>
    <p:sldId id="275" r:id="rId15"/>
    <p:sldId id="307" r:id="rId16"/>
    <p:sldId id="303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37" autoAdjust="0"/>
    <p:restoredTop sz="86369" autoAdjust="0"/>
  </p:normalViewPr>
  <p:slideViewPr>
    <p:cSldViewPr>
      <p:cViewPr varScale="1">
        <p:scale>
          <a:sx n="101" d="100"/>
          <a:sy n="101" d="100"/>
        </p:scale>
        <p:origin x="10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E27FD-05A3-4AC5-979C-8CF858365DE2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C1E60-CBB3-46B6-91F3-3660223F62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357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10951-9773-4233-8918-51E1EC10FE5A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BCC0-9F30-43F5-B6A5-4D7B047554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73CAE-84BB-4F28-AB5F-B8DA663F88BB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AB228-8031-4A15-8DFF-E53B0B900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737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3211E-7E34-4340-A26D-793A2FA01CBF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CB1AF-610E-45A2-B896-AC0B304BE0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559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D07C6-1E62-4395-9E24-EFDC319EC587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28B71-AA25-4245-B4E7-E936B0C0DA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690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8208-BC44-443F-9F48-BA65543E596A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13E21-38AB-42F2-BEB3-3F1F32F4A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6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39608-D838-4F68-8543-A2A05CCF0EC2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7077863-E469-4520-B9F1-A3BE852983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9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50A7-D8DD-405C-A8F7-668534F079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123F6-5E84-4306-93CC-F7C89CD1C42E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09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C3EC0-C188-4DDA-A11E-F6E2D37D0C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420C2-8BEF-441C-8575-E1654185AC28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25764-CA26-4C40-AE7F-2772325BBB91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FB1A0-38C8-4C2C-B324-6CDB1E71CE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572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DA751-64F2-44ED-BE4A-98749C0E7E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76061-4F75-4072-95F6-64CF2D737230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26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10D3E0-1189-413A-B80D-6F754351E55E}" type="datetimeFigureOut">
              <a:rPr lang="en-US"/>
              <a:pPr>
                <a:defRPr/>
              </a:pPr>
              <a:t>4/8/2017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E22496ED-2AE3-4D69-9CFE-43C8EBD343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DO NOW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sz="2800" dirty="0"/>
              <a:t>Get out homework handout</a:t>
            </a:r>
          </a:p>
          <a:p>
            <a:r>
              <a:rPr lang="en-US" altLang="en-US" sz="2800" dirty="0"/>
              <a:t>Pick up notes.</a:t>
            </a:r>
          </a:p>
          <a:p>
            <a:r>
              <a:rPr lang="en-US" altLang="en-US" sz="2800" dirty="0"/>
              <a:t>Turn in Fizz, Fizz if you did not yesterday.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kinetic cartoon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"/>
            <a:ext cx="5486400" cy="598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Remember that particles must </a:t>
            </a:r>
            <a:r>
              <a:rPr lang="en-US" altLang="en-US" b="1" dirty="0">
                <a:solidFill>
                  <a:srgbClr val="FF0000"/>
                </a:solidFill>
              </a:rPr>
              <a:t>collide</a:t>
            </a:r>
            <a:r>
              <a:rPr lang="en-US" altLang="en-US" dirty="0"/>
              <a:t> at a proper </a:t>
            </a:r>
            <a:r>
              <a:rPr lang="en-US" altLang="en-US" b="1" dirty="0">
                <a:solidFill>
                  <a:srgbClr val="FF0000"/>
                </a:solidFill>
              </a:rPr>
              <a:t>orientation</a:t>
            </a:r>
            <a:r>
              <a:rPr lang="en-US" altLang="en-US" dirty="0"/>
              <a:t> in order to react and particles must collide with sufficient </a:t>
            </a:r>
            <a:r>
              <a:rPr lang="en-US" altLang="en-US" b="1" dirty="0">
                <a:solidFill>
                  <a:srgbClr val="FF0000"/>
                </a:solidFill>
              </a:rPr>
              <a:t>energy</a:t>
            </a:r>
            <a:r>
              <a:rPr lang="en-US" altLang="en-US" dirty="0"/>
              <a:t> in order to react.</a:t>
            </a:r>
          </a:p>
          <a:p>
            <a:pPr eaLnBrk="1" hangingPunct="1"/>
            <a:r>
              <a:rPr lang="en-US" altLang="en-US" dirty="0"/>
              <a:t>Energy is required to </a:t>
            </a:r>
            <a:r>
              <a:rPr lang="en-US" altLang="en-US" b="1" dirty="0">
                <a:solidFill>
                  <a:srgbClr val="FF0000"/>
                </a:solidFill>
              </a:rPr>
              <a:t>break</a:t>
            </a:r>
            <a:r>
              <a:rPr lang="en-US" altLang="en-US" dirty="0"/>
              <a:t> the bonds that hold the reactants together.  The energy must be </a:t>
            </a:r>
            <a:r>
              <a:rPr lang="en-US" altLang="en-US" b="1" dirty="0">
                <a:solidFill>
                  <a:srgbClr val="FF0000"/>
                </a:solidFill>
              </a:rPr>
              <a:t>present</a:t>
            </a:r>
            <a:r>
              <a:rPr lang="en-US" altLang="en-US" dirty="0"/>
              <a:t> in the reacting particles </a:t>
            </a:r>
            <a:r>
              <a:rPr lang="en-US" altLang="en-US" b="1" dirty="0">
                <a:solidFill>
                  <a:srgbClr val="FF0000"/>
                </a:solidFill>
              </a:rPr>
              <a:t>before</a:t>
            </a:r>
            <a:r>
              <a:rPr lang="en-US" altLang="en-US" dirty="0"/>
              <a:t> a collision.  </a:t>
            </a:r>
          </a:p>
          <a:p>
            <a:pPr eaLnBrk="1" hangingPunct="1"/>
            <a:r>
              <a:rPr lang="en-US" altLang="en-US" dirty="0"/>
              <a:t>Most collisions are </a:t>
            </a:r>
            <a:r>
              <a:rPr lang="en-US" altLang="en-US" b="1" dirty="0">
                <a:solidFill>
                  <a:srgbClr val="FF0000"/>
                </a:solidFill>
              </a:rPr>
              <a:t>elastic</a:t>
            </a:r>
            <a:r>
              <a:rPr lang="en-US" altLang="en-US" dirty="0"/>
              <a:t>, but some collisions have enough energy to cause </a:t>
            </a:r>
            <a:r>
              <a:rPr lang="en-US" altLang="en-US" b="1" dirty="0">
                <a:solidFill>
                  <a:srgbClr val="FF0000"/>
                </a:solidFill>
              </a:rPr>
              <a:t>changes</a:t>
            </a:r>
            <a:r>
              <a:rPr lang="en-US" altLang="en-US" dirty="0"/>
              <a:t> in the electron cloud of the colliding molecules.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Particles of matter have both </a:t>
            </a:r>
            <a:r>
              <a:rPr lang="en-US" altLang="en-US" sz="3200" b="1" u="sng" dirty="0">
                <a:solidFill>
                  <a:srgbClr val="FF0000"/>
                </a:solidFill>
              </a:rPr>
              <a:t>potential</a:t>
            </a:r>
            <a:r>
              <a:rPr lang="en-US" altLang="en-US" sz="3200" dirty="0"/>
              <a:t> and </a:t>
            </a:r>
            <a:r>
              <a:rPr lang="en-US" altLang="en-US" sz="3200" b="1" u="sng" dirty="0">
                <a:solidFill>
                  <a:srgbClr val="FF0000"/>
                </a:solidFill>
              </a:rPr>
              <a:t>kinetic</a:t>
            </a:r>
            <a:r>
              <a:rPr lang="en-US" altLang="en-US" sz="3200" dirty="0"/>
              <a:t> energy. 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Potential energy is </a:t>
            </a:r>
            <a:r>
              <a:rPr lang="en-US" altLang="en-US" sz="3200" b="1" dirty="0">
                <a:solidFill>
                  <a:srgbClr val="FF0000"/>
                </a:solidFill>
              </a:rPr>
              <a:t>stored</a:t>
            </a:r>
            <a:r>
              <a:rPr lang="en-US" altLang="en-US" sz="3200" dirty="0">
                <a:solidFill>
                  <a:schemeClr val="tx1"/>
                </a:solidFill>
              </a:rPr>
              <a:t> energy.   It is present in an atom that is </a:t>
            </a:r>
            <a:r>
              <a:rPr lang="en-US" altLang="en-US" sz="3200" b="1" dirty="0">
                <a:solidFill>
                  <a:srgbClr val="FF0000"/>
                </a:solidFill>
              </a:rPr>
              <a:t>NOT</a:t>
            </a:r>
            <a:r>
              <a:rPr lang="en-US" altLang="en-US" sz="3200" dirty="0">
                <a:solidFill>
                  <a:schemeClr val="tx1"/>
                </a:solidFill>
              </a:rPr>
              <a:t> bonded.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Kinetic energy is the energy of </a:t>
            </a:r>
            <a:r>
              <a:rPr lang="en-US" altLang="en-US" sz="3200" b="1" dirty="0">
                <a:solidFill>
                  <a:srgbClr val="FF0000"/>
                </a:solidFill>
              </a:rPr>
              <a:t>motion</a:t>
            </a:r>
            <a:r>
              <a:rPr lang="en-US" altLang="en-US" sz="3200" dirty="0">
                <a:solidFill>
                  <a:schemeClr val="tx1"/>
                </a:solidFill>
              </a:rPr>
              <a:t>.  It is required </a:t>
            </a:r>
            <a:r>
              <a:rPr lang="en-US" sz="3200" dirty="0">
                <a:solidFill>
                  <a:schemeClr val="tx1"/>
                </a:solidFill>
              </a:rPr>
              <a:t>to </a:t>
            </a:r>
            <a:r>
              <a:rPr lang="en-US" sz="3200" b="1" dirty="0">
                <a:solidFill>
                  <a:srgbClr val="FF0000"/>
                </a:solidFill>
              </a:rPr>
              <a:t>break</a:t>
            </a:r>
            <a:r>
              <a:rPr lang="en-US" sz="3200" dirty="0">
                <a:solidFill>
                  <a:schemeClr val="tx1"/>
                </a:solidFill>
              </a:rPr>
              <a:t> the bonds of a molecule.  The </a:t>
            </a:r>
            <a:r>
              <a:rPr lang="en-US" sz="3200" b="1" dirty="0">
                <a:solidFill>
                  <a:srgbClr val="FF0000"/>
                </a:solidFill>
              </a:rPr>
              <a:t>faster</a:t>
            </a:r>
            <a:r>
              <a:rPr lang="en-US" sz="3200" dirty="0">
                <a:solidFill>
                  <a:schemeClr val="tx1"/>
                </a:solidFill>
              </a:rPr>
              <a:t> a molecule/atom moves, the </a:t>
            </a:r>
            <a:r>
              <a:rPr lang="en-US" sz="3200" b="1" dirty="0">
                <a:solidFill>
                  <a:srgbClr val="FF0000"/>
                </a:solidFill>
              </a:rPr>
              <a:t>more</a:t>
            </a:r>
            <a:r>
              <a:rPr lang="en-US" sz="3200" dirty="0">
                <a:solidFill>
                  <a:schemeClr val="tx1"/>
                </a:solidFill>
              </a:rPr>
              <a:t> kinetic energy it has.</a:t>
            </a:r>
            <a:endParaRPr lang="en-US" altLang="en-US" sz="3200" dirty="0">
              <a:solidFill>
                <a:schemeClr val="tx1"/>
              </a:solidFill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7B9899"/>
                </a:solidFill>
              </a:rPr>
              <a:t>ENERGY IN CHEMICAL RXNS</a:t>
            </a:r>
            <a:endParaRPr lang="en-US" sz="4000" dirty="0"/>
          </a:p>
        </p:txBody>
      </p:sp>
      <p:sp>
        <p:nvSpPr>
          <p:cNvPr id="3686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2285999"/>
            <a:ext cx="4041775" cy="3813175"/>
          </a:xfrm>
        </p:spPr>
        <p:txBody>
          <a:bodyPr/>
          <a:lstStyle/>
          <a:p>
            <a:pPr marL="466725" indent="-466725"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1.  ACTIVATION ENERGY, </a:t>
            </a:r>
            <a:r>
              <a:rPr lang="en-US" altLang="en-US" b="1" dirty="0" err="1">
                <a:solidFill>
                  <a:srgbClr val="FF0000"/>
                </a:solidFill>
              </a:rPr>
              <a:t>E</a:t>
            </a:r>
            <a:r>
              <a:rPr lang="en-US" altLang="en-US" b="1" baseline="-25000" dirty="0" err="1">
                <a:solidFill>
                  <a:srgbClr val="FF0000"/>
                </a:solidFill>
              </a:rPr>
              <a:t>a</a:t>
            </a:r>
            <a:r>
              <a:rPr lang="en-US" altLang="en-US" b="1" baseline="-25000" dirty="0"/>
              <a:t> - </a:t>
            </a:r>
            <a:r>
              <a:rPr lang="en-US" altLang="en-US" sz="2800" dirty="0"/>
              <a:t>The energy required to form the activated complex is known as the activation energy</a:t>
            </a:r>
            <a:r>
              <a:rPr lang="en-US" altLang="en-US" sz="2800" b="1" dirty="0"/>
              <a:t>.</a:t>
            </a:r>
            <a:endParaRPr lang="en-US" altLang="en-US" sz="2800" dirty="0"/>
          </a:p>
        </p:txBody>
      </p:sp>
      <p:pic>
        <p:nvPicPr>
          <p:cNvPr id="36868" name="Picture 3" descr="EA gra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4592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7B9899"/>
                </a:solidFill>
              </a:rPr>
              <a:t>ENERGY IN CHEMICAL RXNS</a:t>
            </a:r>
            <a:endParaRPr lang="en-US" sz="4000" dirty="0"/>
          </a:p>
        </p:txBody>
      </p:sp>
      <p:sp>
        <p:nvSpPr>
          <p:cNvPr id="3686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4041775" cy="4572000"/>
          </a:xfrm>
        </p:spPr>
        <p:txBody>
          <a:bodyPr/>
          <a:lstStyle/>
          <a:p>
            <a:r>
              <a:rPr lang="en-US" altLang="en-US" sz="2800" dirty="0"/>
              <a:t>Particles must posses a certain minimum amount of energy in order to react. </a:t>
            </a:r>
          </a:p>
          <a:p>
            <a:r>
              <a:rPr lang="en-US" sz="2800" dirty="0"/>
              <a:t>Even though bonding is more stable in the products than the reactants, e</a:t>
            </a:r>
            <a:r>
              <a:rPr lang="en-US" altLang="en-US" sz="2800" dirty="0"/>
              <a:t>nergy is required to force the reactants up and over an energy barrier .  </a:t>
            </a:r>
          </a:p>
        </p:txBody>
      </p:sp>
      <p:pic>
        <p:nvPicPr>
          <p:cNvPr id="36868" name="Picture 3" descr="EA gra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4592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39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466725" indent="-466725" eaLnBrk="1" fontAlgn="auto" hangingPunct="1"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chemeClr val="accent1"/>
                </a:solidFill>
              </a:rPr>
              <a:t>2.  </a:t>
            </a:r>
            <a:r>
              <a:rPr lang="en-US" b="1" dirty="0">
                <a:solidFill>
                  <a:srgbClr val="FF0000"/>
                </a:solidFill>
              </a:rPr>
              <a:t>TRANSITION STATE </a:t>
            </a:r>
            <a:r>
              <a:rPr lang="en-US" b="1" dirty="0">
                <a:solidFill>
                  <a:schemeClr val="accent1"/>
                </a:solidFill>
              </a:rPr>
              <a:t>- </a:t>
            </a:r>
            <a:r>
              <a:rPr lang="en-US" dirty="0"/>
              <a:t>The brief interval of bond disruption and bond formation once the reactants have enough activation energy and a place where the activated complex is formed.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5" name="Picture 4" descr="PE Diagram #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52800"/>
            <a:ext cx="4799293" cy="300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466725" indent="-466725" eaLnBrk="1" fontAlgn="auto" hangingPunct="1"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chemeClr val="accent1"/>
                </a:solidFill>
              </a:rPr>
              <a:t>3.  </a:t>
            </a:r>
            <a:r>
              <a:rPr lang="en-US" b="1" dirty="0">
                <a:solidFill>
                  <a:srgbClr val="FF0000"/>
                </a:solidFill>
              </a:rPr>
              <a:t>ACTIVATED COMPLEX</a:t>
            </a:r>
            <a:r>
              <a:rPr lang="en-US" b="1" dirty="0">
                <a:solidFill>
                  <a:schemeClr val="accent1"/>
                </a:solidFill>
              </a:rPr>
              <a:t>: </a:t>
            </a:r>
            <a:r>
              <a:rPr lang="en-US" dirty="0"/>
              <a:t>a short-lived structure formed by the colliding molecules.  The activated complex exists along the reaction pathway at a point where the energy is the greatest - the transition state.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4" name="Picture 3" descr="PE Diagram #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05200"/>
            <a:ext cx="4799293" cy="2853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919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>
                <a:solidFill>
                  <a:srgbClr val="7B9899"/>
                </a:solidFill>
              </a:rPr>
              <a:t>POTENTIAL ENERGY DIAGRAM</a:t>
            </a:r>
            <a:endParaRPr lang="en-US" altLang="en-US" sz="3600" dirty="0">
              <a:solidFill>
                <a:srgbClr val="7B9899"/>
              </a:solidFill>
            </a:endParaRPr>
          </a:p>
        </p:txBody>
      </p:sp>
      <p:pic>
        <p:nvPicPr>
          <p:cNvPr id="38915" name="Picture 8" descr="EA gra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010400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11398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4.  </a:t>
            </a:r>
            <a:r>
              <a:rPr lang="en-US" altLang="en-US" b="1" dirty="0">
                <a:solidFill>
                  <a:srgbClr val="FF0000"/>
                </a:solidFill>
              </a:rPr>
              <a:t>HEAT OF REACTION </a:t>
            </a:r>
            <a:r>
              <a:rPr lang="en-US" altLang="en-US" b="1" dirty="0"/>
              <a:t>(ΔH or ΔE)</a:t>
            </a:r>
            <a:r>
              <a:rPr lang="en-US" altLang="en-US" dirty="0"/>
              <a:t> is the energy difference between the reactants and products. 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39940" name="Picture 2" descr="http://4.bp.blogspot.com/-FBnFI0vEtQU/TWHU0aJpg-I/AAAAAAAAACI/Axl8HuBkceI/s1600/end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90800"/>
            <a:ext cx="5791200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461375" cy="1673225"/>
          </a:xfrm>
        </p:spPr>
        <p:txBody>
          <a:bodyPr/>
          <a:lstStyle/>
          <a:p>
            <a:pPr marL="466725" indent="-466725" eaLnBrk="1" hangingPunct="1"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5.  ENDOTHERMIC</a:t>
            </a:r>
            <a:r>
              <a:rPr lang="en-US" altLang="en-US" b="1" dirty="0">
                <a:solidFill>
                  <a:schemeClr val="accent1"/>
                </a:solidFill>
              </a:rPr>
              <a:t>  </a:t>
            </a:r>
            <a:r>
              <a:rPr lang="en-US" altLang="en-US" dirty="0"/>
              <a:t>reactions - the energy of the products is more than the energy of the reactants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40964" name="Picture 2" descr="http://4.bp.blogspot.com/-FBnFI0vEtQU/TWHU0aJpg-I/AAAAAAAAACI/Axl8HuBkceI/s1600/end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90800"/>
            <a:ext cx="5791200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613775" cy="1139825"/>
          </a:xfrm>
        </p:spPr>
        <p:txBody>
          <a:bodyPr/>
          <a:lstStyle/>
          <a:p>
            <a:pPr marL="466725" indent="-466725" eaLnBrk="1" hangingPunct="1"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6. EXOTHERMIC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  <a:r>
              <a:rPr lang="en-US" altLang="en-US" b="1" dirty="0"/>
              <a:t>reactions </a:t>
            </a:r>
            <a:r>
              <a:rPr lang="en-US" altLang="en-US" dirty="0"/>
              <a:t>- the energy of the products is less than the energy of the reactants.  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41988" name="Picture 2" descr="http://engineering-resource.com/fig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2200"/>
            <a:ext cx="5638800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2109072"/>
            <a:ext cx="3276600" cy="2721692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05400" y="2109072"/>
            <a:ext cx="3276599" cy="272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675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7B9899"/>
                </a:solidFill>
              </a:rPr>
              <a:t>ENERGY IN CHEMICAL RXNS</a:t>
            </a:r>
            <a:endParaRPr lang="en-US" altLang="en-US" sz="4000" dirty="0">
              <a:solidFill>
                <a:srgbClr val="7B9899"/>
              </a:solidFill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1444625"/>
          </a:xfrm>
        </p:spPr>
        <p:txBody>
          <a:bodyPr/>
          <a:lstStyle/>
          <a:p>
            <a:pPr marL="466725" indent="-466725" eaLnBrk="1" hangingPunct="1"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7.  CATALYST</a:t>
            </a:r>
            <a:r>
              <a:rPr lang="en-US" altLang="en-US" dirty="0">
                <a:solidFill>
                  <a:schemeClr val="accent1"/>
                </a:solidFill>
              </a:rPr>
              <a:t> </a:t>
            </a:r>
            <a:r>
              <a:rPr lang="en-US" altLang="en-US" dirty="0"/>
              <a:t>– a chemical compound that lowers the activation energy needed for the reaction by carrying the reaction along a different path.							</a:t>
            </a:r>
          </a:p>
        </p:txBody>
      </p:sp>
      <p:pic>
        <p:nvPicPr>
          <p:cNvPr id="43012" name="Picture 2" descr="PE Diagram #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4572000" cy="339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H="1">
            <a:off x="4191001" y="3377187"/>
            <a:ext cx="2819399" cy="8138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69741" y="3054022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i="1" dirty="0"/>
              <a:t>Result of catalyst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POTENTIAL ENERGY DIAGRAM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71599" y="1676400"/>
            <a:ext cx="6577413" cy="48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9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4400" b="1" dirty="0"/>
              <a:t>TO DO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sz="3200"/>
              <a:t>Handout is due tomorrow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4458</TotalTime>
  <Words>427</Words>
  <Application>Microsoft Office PowerPoint</Application>
  <PresentationFormat>On-screen Show (4:3)</PresentationFormat>
  <Paragraphs>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Georgia</vt:lpstr>
      <vt:lpstr>Wingdings</vt:lpstr>
      <vt:lpstr>Wingdings 2</vt:lpstr>
      <vt:lpstr>Civic</vt:lpstr>
      <vt:lpstr>DO NOW</vt:lpstr>
      <vt:lpstr>PowerPoint Presentation</vt:lpstr>
      <vt:lpstr>ENERGY IN CHEMICAL RXNS</vt:lpstr>
      <vt:lpstr>ENERGY IN CHEMICAL RXNS</vt:lpstr>
      <vt:lpstr>ENERGY IN CHEMICAL RXNS</vt:lpstr>
      <vt:lpstr>ENERGY IN CHEMICAL RXNS</vt:lpstr>
      <vt:lpstr>ENERGY IN CHEMICAL RXNS</vt:lpstr>
      <vt:lpstr>ENERGY IN CHEMICAL RXNS</vt:lpstr>
      <vt:lpstr>POTENTIAL ENERGY DIAGRAM</vt:lpstr>
      <vt:lpstr>ENERGY IN CHEMICAL RXNS</vt:lpstr>
      <vt:lpstr>ENERGY IN CHEMICAL RXNS</vt:lpstr>
      <vt:lpstr>ENERGY IN CHEMICAL RXNS</vt:lpstr>
      <vt:lpstr>ENERGY IN CHEMICAL RXNS</vt:lpstr>
      <vt:lpstr>ENERGY IN CHEMICAL RXNS</vt:lpstr>
      <vt:lpstr>POTENTIAL ENERGY DIAGRAM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KINETICS</dc:title>
  <dc:creator>Nancy Brim</dc:creator>
  <cp:lastModifiedBy>Nancy Brim</cp:lastModifiedBy>
  <cp:revision>60</cp:revision>
  <dcterms:created xsi:type="dcterms:W3CDTF">2011-03-18T14:32:02Z</dcterms:created>
  <dcterms:modified xsi:type="dcterms:W3CDTF">2017-04-09T03:02:34Z</dcterms:modified>
</cp:coreProperties>
</file>